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686" r:id="rId3"/>
    <p:sldId id="258" r:id="rId4"/>
    <p:sldId id="687" r:id="rId5"/>
    <p:sldId id="688" r:id="rId6"/>
    <p:sldId id="690" r:id="rId7"/>
    <p:sldId id="684" r:id="rId8"/>
    <p:sldId id="259" r:id="rId9"/>
    <p:sldId id="260" r:id="rId10"/>
    <p:sldId id="691" r:id="rId11"/>
    <p:sldId id="261" r:id="rId12"/>
    <p:sldId id="262" r:id="rId13"/>
    <p:sldId id="672" r:id="rId14"/>
    <p:sldId id="309" r:id="rId15"/>
    <p:sldId id="675" r:id="rId16"/>
    <p:sldId id="263" r:id="rId17"/>
    <p:sldId id="678" r:id="rId18"/>
    <p:sldId id="679" r:id="rId19"/>
    <p:sldId id="264" r:id="rId20"/>
    <p:sldId id="680" r:id="rId21"/>
    <p:sldId id="681" r:id="rId22"/>
    <p:sldId id="682" r:id="rId23"/>
    <p:sldId id="674" r:id="rId24"/>
    <p:sldId id="665" r:id="rId25"/>
    <p:sldId id="310" r:id="rId26"/>
    <p:sldId id="692" r:id="rId27"/>
    <p:sldId id="693" r:id="rId28"/>
    <p:sldId id="694" r:id="rId29"/>
    <p:sldId id="695" r:id="rId30"/>
    <p:sldId id="6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B183102-8EE2-4A80-8724-5542EE2F01D1}" type="datetimeFigureOut">
              <a:rPr lang="es-GT" smtClean="0"/>
              <a:t>18/06/2023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135897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183102-8EE2-4A80-8724-5542EE2F01D1}" type="datetimeFigureOut">
              <a:rPr lang="es-GT" smtClean="0"/>
              <a:t>18/06/2023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75613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183102-8EE2-4A80-8724-5542EE2F01D1}" type="datetimeFigureOut">
              <a:rPr lang="es-GT" smtClean="0"/>
              <a:t>18/06/2023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49937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183102-8EE2-4A80-8724-5542EE2F01D1}" type="datetimeFigureOut">
              <a:rPr lang="es-GT" smtClean="0"/>
              <a:t>18/06/2023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395051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B183102-8EE2-4A80-8724-5542EE2F01D1}" type="datetimeFigureOut">
              <a:rPr lang="es-GT" smtClean="0"/>
              <a:t>18/06/2023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286957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183102-8EE2-4A80-8724-5542EE2F01D1}" type="datetimeFigureOut">
              <a:rPr lang="es-GT" smtClean="0"/>
              <a:t>18/06/2023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244593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B183102-8EE2-4A80-8724-5542EE2F01D1}" type="datetimeFigureOut">
              <a:rPr lang="es-GT" smtClean="0"/>
              <a:t>18/06/2023</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53861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B183102-8EE2-4A80-8724-5542EE2F01D1}" type="datetimeFigureOut">
              <a:rPr lang="es-GT" smtClean="0"/>
              <a:t>18/06/2023</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8789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83102-8EE2-4A80-8724-5542EE2F01D1}" type="datetimeFigureOut">
              <a:rPr lang="es-GT" smtClean="0"/>
              <a:t>18/06/2023</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62561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B183102-8EE2-4A80-8724-5542EE2F01D1}" type="datetimeFigureOut">
              <a:rPr lang="es-GT" smtClean="0"/>
              <a:t>18/06/2023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14804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B183102-8EE2-4A80-8724-5542EE2F01D1}" type="datetimeFigureOut">
              <a:rPr lang="es-GT" smtClean="0"/>
              <a:t>18/06/2023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40B389B-D7F5-4DC8-BBFB-72F93B49A846}" type="slidenum">
              <a:rPr lang="es-GT" smtClean="0"/>
              <a:t>‹Nr.›</a:t>
            </a:fld>
            <a:endParaRPr lang="es-GT"/>
          </a:p>
        </p:txBody>
      </p:sp>
    </p:spTree>
    <p:extLst>
      <p:ext uri="{BB962C8B-B14F-4D97-AF65-F5344CB8AC3E}">
        <p14:creationId xmlns:p14="http://schemas.microsoft.com/office/powerpoint/2010/main" val="356275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83102-8EE2-4A80-8724-5542EE2F01D1}" type="datetimeFigureOut">
              <a:rPr lang="es-GT" smtClean="0"/>
              <a:t>18/06/2023</a:t>
            </a:fld>
            <a:endParaRPr lang="es-G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389B-D7F5-4DC8-BBFB-72F93B49A846}" type="slidenum">
              <a:rPr lang="es-GT" smtClean="0"/>
              <a:t>‹Nr.›</a:t>
            </a:fld>
            <a:endParaRPr lang="es-GT"/>
          </a:p>
        </p:txBody>
      </p:sp>
    </p:spTree>
    <p:extLst>
      <p:ext uri="{BB962C8B-B14F-4D97-AF65-F5344CB8AC3E}">
        <p14:creationId xmlns:p14="http://schemas.microsoft.com/office/powerpoint/2010/main" val="15871736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4C20E-C743-4F6F-98A5-338E2DA5034D}"/>
              </a:ext>
            </a:extLst>
          </p:cNvPr>
          <p:cNvSpPr>
            <a:spLocks noGrp="1"/>
          </p:cNvSpPr>
          <p:nvPr>
            <p:ph type="ctrTitle"/>
          </p:nvPr>
        </p:nvSpPr>
        <p:spPr>
          <a:xfrm>
            <a:off x="471018" y="2473235"/>
            <a:ext cx="11476383" cy="1900951"/>
          </a:xfrm>
        </p:spPr>
        <p:txBody>
          <a:bodyPr>
            <a:noAutofit/>
          </a:bodyPr>
          <a:lstStyle/>
          <a:p>
            <a:r>
              <a:rPr lang="en-US" sz="5400" b="1" dirty="0" smtClean="0">
                <a:latin typeface="Bahnschrift" panose="020B0502040204020203" pitchFamily="34" charset="0"/>
                <a:ea typeface="UD Digi Kyokasho NP-B" panose="020B0400000000000000" pitchFamily="18" charset="-128"/>
                <a:cs typeface="Aharoni" panose="02010803020104030203" pitchFamily="2" charset="-79"/>
              </a:rPr>
              <a:t>Soil System </a:t>
            </a:r>
            <a:r>
              <a:rPr lang="en-US" sz="5400" b="1" dirty="0" smtClean="0">
                <a:latin typeface="Bahnschrift" panose="020B0502040204020203" pitchFamily="34" charset="0"/>
                <a:ea typeface="UD Digi Kyokasho NP-B" panose="020B0400000000000000" pitchFamily="18" charset="-128"/>
                <a:cs typeface="Aharoni" panose="02010803020104030203" pitchFamily="2" charset="-79"/>
              </a:rPr>
              <a:t>Functioning</a:t>
            </a:r>
            <a:r>
              <a:rPr lang="en-US" sz="5400" b="1" dirty="0">
                <a:latin typeface="Bahnschrift" panose="020B0502040204020203" pitchFamily="34" charset="0"/>
                <a:ea typeface="UD Digi Kyokasho NP-B" panose="020B0400000000000000" pitchFamily="18" charset="-128"/>
                <a:cs typeface="Aharoni" panose="02010803020104030203" pitchFamily="2" charset="-79"/>
              </a:rPr>
              <a:t/>
            </a:r>
            <a:br>
              <a:rPr lang="en-US" sz="5400" b="1" dirty="0">
                <a:latin typeface="Bahnschrift" panose="020B0502040204020203" pitchFamily="34" charset="0"/>
                <a:ea typeface="UD Digi Kyokasho NP-B" panose="020B0400000000000000" pitchFamily="18" charset="-128"/>
                <a:cs typeface="Aharoni" panose="02010803020104030203" pitchFamily="2" charset="-79"/>
              </a:rPr>
            </a:br>
            <a:r>
              <a:rPr lang="en-US" sz="5400" b="1" dirty="0">
                <a:latin typeface="Bahnschrift" panose="020B0502040204020203" pitchFamily="34" charset="0"/>
                <a:ea typeface="UD Digi Kyokasho NP-B" panose="020B0400000000000000" pitchFamily="18" charset="-128"/>
                <a:cs typeface="Aharoni" panose="02010803020104030203" pitchFamily="2" charset="-79"/>
              </a:rPr>
              <a:t/>
            </a:r>
            <a:br>
              <a:rPr lang="en-US" sz="5400" b="1" dirty="0">
                <a:latin typeface="Bahnschrift" panose="020B0502040204020203" pitchFamily="34" charset="0"/>
                <a:ea typeface="UD Digi Kyokasho NP-B" panose="020B0400000000000000" pitchFamily="18" charset="-128"/>
                <a:cs typeface="Aharoni" panose="02010803020104030203" pitchFamily="2" charset="-79"/>
              </a:rPr>
            </a:br>
            <a:endParaRPr lang="en-US" sz="5400" b="1" dirty="0">
              <a:latin typeface="Bahnschrift" panose="020B0502040204020203" pitchFamily="34" charset="0"/>
              <a:ea typeface="UD Digi Kyokasho NP-B" panose="020B0400000000000000" pitchFamily="18" charset="-128"/>
              <a:cs typeface="Aharoni" panose="02010803020104030203" pitchFamily="2" charset="-79"/>
            </a:endParaRPr>
          </a:p>
        </p:txBody>
      </p:sp>
      <p:pic>
        <p:nvPicPr>
          <p:cNvPr id="9" name="Grafik 8">
            <a:extLst>
              <a:ext uri="{FF2B5EF4-FFF2-40B4-BE49-F238E27FC236}">
                <a16:creationId xmlns:a16="http://schemas.microsoft.com/office/drawing/2014/main" id="{8220B8D9-494E-44CA-8944-3F835E30E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584" y="5888062"/>
            <a:ext cx="882023" cy="580572"/>
          </a:xfrm>
          <a:prstGeom prst="rect">
            <a:avLst/>
          </a:prstGeom>
        </p:spPr>
      </p:pic>
      <p:pic>
        <p:nvPicPr>
          <p:cNvPr id="11" name="Grafik 10" descr="Ein Bild, das Schild, Essen enthält.&#10;&#10;Automatisch generierte Beschreibung">
            <a:extLst>
              <a:ext uri="{FF2B5EF4-FFF2-40B4-BE49-F238E27FC236}">
                <a16:creationId xmlns:a16="http://schemas.microsoft.com/office/drawing/2014/main" id="{A56BA1E1-1D9C-44A7-B88A-B4A9C885E1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7807" y="4125528"/>
            <a:ext cx="3379377" cy="2533295"/>
          </a:xfrm>
          <a:prstGeom prst="rect">
            <a:avLst/>
          </a:prstGeom>
        </p:spPr>
      </p:pic>
      <p:sp>
        <p:nvSpPr>
          <p:cNvPr id="6" name="Titel 1">
            <a:extLst>
              <a:ext uri="{FF2B5EF4-FFF2-40B4-BE49-F238E27FC236}">
                <a16:creationId xmlns:a16="http://schemas.microsoft.com/office/drawing/2014/main" id="{5E84C20E-C743-4F6F-98A5-338E2DA5034D}"/>
              </a:ext>
            </a:extLst>
          </p:cNvPr>
          <p:cNvSpPr txBox="1">
            <a:spLocks/>
          </p:cNvSpPr>
          <p:nvPr/>
        </p:nvSpPr>
        <p:spPr>
          <a:xfrm>
            <a:off x="4249025" y="5977536"/>
            <a:ext cx="7585165" cy="9821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latin typeface="Bahnschrift" panose="020B0502040204020203" pitchFamily="34" charset="0"/>
              <a:ea typeface="UD Digi Kyokasho NP-B" panose="020B0400000000000000" pitchFamily="18" charset="-128"/>
              <a:cs typeface="Aharoni" panose="02010803020104030203" pitchFamily="2" charset="-79"/>
            </a:endParaRPr>
          </a:p>
          <a:p>
            <a:endParaRPr lang="en-US" sz="2800" dirty="0">
              <a:latin typeface="Bahnschrift" panose="020B0502040204020203" pitchFamily="34" charset="0"/>
              <a:ea typeface="UD Digi Kyokasho NP-B" panose="020B0400000000000000" pitchFamily="18" charset="-128"/>
              <a:cs typeface="Aharoni" panose="02010803020104030203" pitchFamily="2" charset="-79"/>
            </a:endParaRPr>
          </a:p>
          <a:p>
            <a:endParaRPr lang="en-US" sz="2800" dirty="0">
              <a:latin typeface="Bahnschrift" panose="020B0502040204020203" pitchFamily="34" charset="0"/>
              <a:ea typeface="UD Digi Kyokasho NP-B" panose="020B0400000000000000" pitchFamily="18" charset="-128"/>
              <a:cs typeface="Aharoni" panose="02010803020104030203" pitchFamily="2" charset="-79"/>
            </a:endParaRPr>
          </a:p>
          <a:p>
            <a:r>
              <a:rPr lang="en-US" sz="2800" dirty="0">
                <a:latin typeface="Bahnschrift" panose="020B0502040204020203" pitchFamily="34" charset="0"/>
                <a:ea typeface="UD Digi Kyokasho NP-B" panose="020B0400000000000000" pitchFamily="18" charset="-128"/>
                <a:cs typeface="Aharoni" panose="02010803020104030203" pitchFamily="2" charset="-79"/>
              </a:rPr>
              <a:t>by </a:t>
            </a:r>
          </a:p>
          <a:p>
            <a:r>
              <a:rPr lang="en-US" sz="2800" dirty="0">
                <a:latin typeface="Bahnschrift" panose="020B0502040204020203" pitchFamily="34" charset="0"/>
                <a:ea typeface="UD Digi Kyokasho NP-B" panose="020B0400000000000000" pitchFamily="18" charset="-128"/>
                <a:cs typeface="Aharoni" panose="02010803020104030203" pitchFamily="2" charset="-79"/>
              </a:rPr>
              <a:t>Hermann Jungkunst</a:t>
            </a:r>
            <a:br>
              <a:rPr lang="en-US" sz="2800" dirty="0">
                <a:latin typeface="Bahnschrift" panose="020B0502040204020203" pitchFamily="34" charset="0"/>
                <a:ea typeface="UD Digi Kyokasho NP-B" panose="020B0400000000000000" pitchFamily="18" charset="-128"/>
                <a:cs typeface="Aharoni" panose="02010803020104030203" pitchFamily="2" charset="-79"/>
              </a:rPr>
            </a:br>
            <a:r>
              <a:rPr lang="en-US" sz="2800" dirty="0">
                <a:latin typeface="Bahnschrift" panose="020B0502040204020203" pitchFamily="34" charset="0"/>
                <a:ea typeface="UD Digi Kyokasho NP-B" panose="020B0400000000000000" pitchFamily="18" charset="-128"/>
                <a:cs typeface="Aharoni" panose="02010803020104030203" pitchFamily="2" charset="-79"/>
              </a:rPr>
              <a:t>Professor of </a:t>
            </a:r>
            <a:r>
              <a:rPr lang="en-US" sz="2800" dirty="0" err="1" smtClean="0">
                <a:latin typeface="Bahnschrift" panose="020B0502040204020203" pitchFamily="34" charset="0"/>
                <a:ea typeface="UD Digi Kyokasho NP-B" panose="020B0400000000000000" pitchFamily="18" charset="-128"/>
                <a:cs typeface="Aharoni" panose="02010803020104030203" pitchFamily="2" charset="-79"/>
              </a:rPr>
              <a:t>Geoecology</a:t>
            </a:r>
            <a:endParaRPr lang="en-US" sz="2800" dirty="0" smtClean="0">
              <a:latin typeface="Bahnschrift" panose="020B0502040204020203" pitchFamily="34" charset="0"/>
              <a:ea typeface="UD Digi Kyokasho NP-B" panose="020B0400000000000000" pitchFamily="18" charset="-128"/>
              <a:cs typeface="Aharoni" panose="02010803020104030203" pitchFamily="2" charset="-79"/>
            </a:endParaRPr>
          </a:p>
          <a:p>
            <a:r>
              <a:rPr lang="en-US" sz="2800" dirty="0" smtClean="0">
                <a:latin typeface="Bahnschrift" panose="020B0502040204020203" pitchFamily="34" charset="0"/>
                <a:ea typeface="UD Digi Kyokasho NP-B" panose="020B0400000000000000" pitchFamily="18" charset="-128"/>
                <a:cs typeface="Aharoni" panose="02010803020104030203" pitchFamily="2" charset="-79"/>
              </a:rPr>
              <a:t>at the </a:t>
            </a:r>
          </a:p>
          <a:p>
            <a:r>
              <a:rPr lang="en-US" sz="2800" dirty="0" err="1" smtClean="0">
                <a:latin typeface="Bahnschrift" panose="020B0502040204020203" pitchFamily="34" charset="0"/>
                <a:ea typeface="UD Digi Kyokasho NP-B" panose="020B0400000000000000" pitchFamily="18" charset="-128"/>
                <a:cs typeface="Aharoni" panose="02010803020104030203" pitchFamily="2" charset="-79"/>
              </a:rPr>
              <a:t>iES</a:t>
            </a:r>
            <a:r>
              <a:rPr lang="en-US" sz="2800" dirty="0" smtClean="0">
                <a:latin typeface="Bahnschrift" panose="020B0502040204020203" pitchFamily="34" charset="0"/>
                <a:ea typeface="UD Digi Kyokasho NP-B" panose="020B0400000000000000" pitchFamily="18" charset="-128"/>
                <a:cs typeface="Aharoni" panose="02010803020104030203" pitchFamily="2" charset="-79"/>
              </a:rPr>
              <a:t> Landau</a:t>
            </a:r>
            <a:endParaRPr lang="en-US" sz="2800" dirty="0">
              <a:latin typeface="Bahnschrift" panose="020B0502040204020203" pitchFamily="34" charset="0"/>
              <a:ea typeface="UD Digi Kyokasho NP-B" panose="020B0400000000000000" pitchFamily="18" charset="-128"/>
              <a:cs typeface="Aharoni" panose="02010803020104030203" pitchFamily="2" charset="-79"/>
            </a:endParaRPr>
          </a:p>
          <a:p>
            <a:endParaRPr lang="en-US" sz="3200" b="1" dirty="0">
              <a:latin typeface="Bahnschrift" panose="020B0502040204020203" pitchFamily="34" charset="0"/>
              <a:ea typeface="UD Digi Kyokasho NP-B" panose="020B0400000000000000" pitchFamily="18" charset="-128"/>
              <a:cs typeface="Aharoni" panose="02010803020104030203" pitchFamily="2" charset="-79"/>
            </a:endParaRPr>
          </a:p>
        </p:txBody>
      </p:sp>
    </p:spTree>
    <p:extLst>
      <p:ext uri="{BB962C8B-B14F-4D97-AF65-F5344CB8AC3E}">
        <p14:creationId xmlns:p14="http://schemas.microsoft.com/office/powerpoint/2010/main" val="253960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450053" y="903320"/>
            <a:ext cx="10515600" cy="1325563"/>
          </a:xfrm>
        </p:spPr>
        <p:txBody>
          <a:bodyPr/>
          <a:lstStyle/>
          <a:p>
            <a:r>
              <a:rPr lang="en-US" dirty="0">
                <a:latin typeface="Bahnschrift" panose="020B0502040204020203" pitchFamily="34" charset="0"/>
                <a:cs typeface="Aharoni" panose="02010803020104030203" pitchFamily="2" charset="-79"/>
              </a:rPr>
              <a:t>Soils role for Humanity?</a:t>
            </a:r>
            <a:endParaRPr lang="en-US" dirty="0">
              <a:latin typeface="Bahnschrift" panose="020B0502040204020203" pitchFamily="34" charset="0"/>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10</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08795" y="1056558"/>
            <a:ext cx="3758908" cy="5011878"/>
          </a:xfrm>
          <a:prstGeom prst="rect">
            <a:avLst/>
          </a:prstGeom>
        </p:spPr>
      </p:pic>
      <p:sp>
        <p:nvSpPr>
          <p:cNvPr id="11" name="Freihandform 10"/>
          <p:cNvSpPr/>
          <p:nvPr/>
        </p:nvSpPr>
        <p:spPr bwMode="auto">
          <a:xfrm>
            <a:off x="659013" y="4297274"/>
            <a:ext cx="1859973" cy="1916597"/>
          </a:xfrm>
          <a:custGeom>
            <a:avLst/>
            <a:gdLst>
              <a:gd name="connsiteX0" fmla="*/ 0 w 1859973"/>
              <a:gd name="connsiteY0" fmla="*/ 895549 h 1916597"/>
              <a:gd name="connsiteX1" fmla="*/ 529937 w 1859973"/>
              <a:gd name="connsiteY1" fmla="*/ 864376 h 1916597"/>
              <a:gd name="connsiteX2" fmla="*/ 831273 w 1859973"/>
              <a:gd name="connsiteY2" fmla="*/ 22712 h 1916597"/>
              <a:gd name="connsiteX3" fmla="*/ 1039091 w 1859973"/>
              <a:gd name="connsiteY3" fmla="*/ 1903467 h 1916597"/>
              <a:gd name="connsiteX4" fmla="*/ 1330037 w 1859973"/>
              <a:gd name="connsiteY4" fmla="*/ 853985 h 1916597"/>
              <a:gd name="connsiteX5" fmla="*/ 1859973 w 1859973"/>
              <a:gd name="connsiteY5" fmla="*/ 770858 h 19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973" h="1916597">
                <a:moveTo>
                  <a:pt x="0" y="895549"/>
                </a:moveTo>
                <a:cubicBezTo>
                  <a:pt x="195696" y="952699"/>
                  <a:pt x="391392" y="1009849"/>
                  <a:pt x="529937" y="864376"/>
                </a:cubicBezTo>
                <a:cubicBezTo>
                  <a:pt x="668483" y="718903"/>
                  <a:pt x="746414" y="-150470"/>
                  <a:pt x="831273" y="22712"/>
                </a:cubicBezTo>
                <a:cubicBezTo>
                  <a:pt x="916132" y="195894"/>
                  <a:pt x="955964" y="1764922"/>
                  <a:pt x="1039091" y="1903467"/>
                </a:cubicBezTo>
                <a:cubicBezTo>
                  <a:pt x="1122218" y="2042012"/>
                  <a:pt x="1193223" y="1042753"/>
                  <a:pt x="1330037" y="853985"/>
                </a:cubicBezTo>
                <a:cubicBezTo>
                  <a:pt x="1466851" y="665217"/>
                  <a:pt x="1663412" y="718037"/>
                  <a:pt x="1859973" y="770858"/>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0" lang="de-DE" sz="1800" b="0" i="0" u="none" strike="noStrike" cap="none" normalizeH="0" baseline="0">
              <a:ln>
                <a:noFill/>
              </a:ln>
              <a:solidFill>
                <a:srgbClr val="008080"/>
              </a:solidFill>
              <a:effectLst/>
              <a:latin typeface="Arial Rounded MT Bold" pitchFamily="34" charset="0"/>
            </a:endParaRPr>
          </a:p>
        </p:txBody>
      </p:sp>
      <p:sp>
        <p:nvSpPr>
          <p:cNvPr id="12" name="Freihandform 11"/>
          <p:cNvSpPr/>
          <p:nvPr/>
        </p:nvSpPr>
        <p:spPr bwMode="auto">
          <a:xfrm>
            <a:off x="3357586" y="5089153"/>
            <a:ext cx="2615759" cy="364044"/>
          </a:xfrm>
          <a:custGeom>
            <a:avLst/>
            <a:gdLst>
              <a:gd name="connsiteX0" fmla="*/ 0 w 1953491"/>
              <a:gd name="connsiteY0" fmla="*/ 347149 h 651420"/>
              <a:gd name="connsiteX1" fmla="*/ 550718 w 1953491"/>
              <a:gd name="connsiteY1" fmla="*/ 367931 h 651420"/>
              <a:gd name="connsiteX2" fmla="*/ 935182 w 1953491"/>
              <a:gd name="connsiteY2" fmla="*/ 4249 h 651420"/>
              <a:gd name="connsiteX3" fmla="*/ 1288473 w 1953491"/>
              <a:gd name="connsiteY3" fmla="*/ 648485 h 651420"/>
              <a:gd name="connsiteX4" fmla="*/ 1610591 w 1953491"/>
              <a:gd name="connsiteY4" fmla="*/ 243240 h 651420"/>
              <a:gd name="connsiteX5" fmla="*/ 1953491 w 1953491"/>
              <a:gd name="connsiteY5" fmla="*/ 243240 h 6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491" h="651420">
                <a:moveTo>
                  <a:pt x="0" y="347149"/>
                </a:moveTo>
                <a:cubicBezTo>
                  <a:pt x="197427" y="386115"/>
                  <a:pt x="394854" y="425081"/>
                  <a:pt x="550718" y="367931"/>
                </a:cubicBezTo>
                <a:cubicBezTo>
                  <a:pt x="706582" y="310781"/>
                  <a:pt x="812223" y="-42510"/>
                  <a:pt x="935182" y="4249"/>
                </a:cubicBezTo>
                <a:cubicBezTo>
                  <a:pt x="1058141" y="51008"/>
                  <a:pt x="1175905" y="608653"/>
                  <a:pt x="1288473" y="648485"/>
                </a:cubicBezTo>
                <a:cubicBezTo>
                  <a:pt x="1401041" y="688317"/>
                  <a:pt x="1499755" y="310781"/>
                  <a:pt x="1610591" y="243240"/>
                </a:cubicBezTo>
                <a:cubicBezTo>
                  <a:pt x="1721427" y="175699"/>
                  <a:pt x="1837459" y="209469"/>
                  <a:pt x="1953491" y="243240"/>
                </a:cubicBezTo>
              </a:path>
            </a:pathLst>
          </a:custGeom>
          <a:noFill/>
          <a:ln w="76200" cap="flat" cmpd="sng" algn="ctr">
            <a:solidFill>
              <a:srgbClr val="FE92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0" lang="de-DE" sz="1800" b="0" i="0" u="none" strike="noStrike" cap="none" normalizeH="0" baseline="0">
              <a:ln>
                <a:noFill/>
              </a:ln>
              <a:solidFill>
                <a:srgbClr val="008080"/>
              </a:solidFill>
              <a:effectLst/>
              <a:latin typeface="Arial Rounded MT Bold" pitchFamily="34" charset="0"/>
            </a:endParaRPr>
          </a:p>
        </p:txBody>
      </p:sp>
      <p:sp>
        <p:nvSpPr>
          <p:cNvPr id="6" name="Textfeld 5">
            <a:extLst>
              <a:ext uri="{FF2B5EF4-FFF2-40B4-BE49-F238E27FC236}">
                <a16:creationId xmlns:a16="http://schemas.microsoft.com/office/drawing/2014/main" id="{D1FBD066-E085-4E41-ABBB-7B542DBD718B}"/>
              </a:ext>
            </a:extLst>
          </p:cNvPr>
          <p:cNvSpPr txBox="1"/>
          <p:nvPr/>
        </p:nvSpPr>
        <p:spPr>
          <a:xfrm>
            <a:off x="4800" y="2473046"/>
            <a:ext cx="6703995" cy="1569660"/>
          </a:xfrm>
          <a:prstGeom prst="rect">
            <a:avLst/>
          </a:prstGeom>
          <a:noFill/>
        </p:spPr>
        <p:txBody>
          <a:bodyPr wrap="square" rtlCol="0">
            <a:spAutoFit/>
          </a:bodyPr>
          <a:lstStyle/>
          <a:p>
            <a:pPr algn="ctr"/>
            <a:r>
              <a:rPr lang="en-US" sz="2800" b="1" dirty="0">
                <a:solidFill>
                  <a:srgbClr val="FFC000"/>
                </a:solidFill>
                <a:latin typeface="Bahnschrift" panose="020B0502040204020203" pitchFamily="34" charset="0"/>
              </a:rPr>
              <a:t>“also to ease from external stress “</a:t>
            </a:r>
          </a:p>
          <a:p>
            <a:pPr algn="ctr"/>
            <a:r>
              <a:rPr lang="en-US" sz="2800" b="1" dirty="0">
                <a:latin typeface="Bahnschrift" panose="020B0502040204020203" pitchFamily="34" charset="0"/>
              </a:rPr>
              <a:t>flatten the curve</a:t>
            </a:r>
          </a:p>
          <a:p>
            <a:pPr algn="ctr"/>
            <a:r>
              <a:rPr lang="en-US" sz="4000" b="1" dirty="0" smtClean="0">
                <a:solidFill>
                  <a:srgbClr val="FF0000"/>
                </a:solidFill>
                <a:latin typeface="Bahnschrift" panose="020B0502040204020203" pitchFamily="34" charset="0"/>
              </a:rPr>
              <a:t>Keep the Carbon</a:t>
            </a:r>
            <a:endParaRPr lang="en-US" sz="4000" b="1" dirty="0">
              <a:solidFill>
                <a:srgbClr val="FF0000"/>
              </a:solidFill>
              <a:latin typeface="Bahnschrift" panose="020B0502040204020203" pitchFamily="34" charset="0"/>
            </a:endParaRPr>
          </a:p>
        </p:txBody>
      </p:sp>
    </p:spTree>
    <p:extLst>
      <p:ext uri="{BB962C8B-B14F-4D97-AF65-F5344CB8AC3E}">
        <p14:creationId xmlns:p14="http://schemas.microsoft.com/office/powerpoint/2010/main" val="3192224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2">
            <a:extLst>
              <a:ext uri="{28A0092B-C50C-407E-A947-70E740481C1C}">
                <a14:useLocalDpi xmlns:a14="http://schemas.microsoft.com/office/drawing/2010/main" val="0"/>
              </a:ext>
            </a:extLst>
          </a:blip>
          <a:srcRect r="50907"/>
          <a:stretch/>
        </p:blipFill>
        <p:spPr>
          <a:xfrm>
            <a:off x="2356660" y="516141"/>
            <a:ext cx="8245396" cy="5750788"/>
          </a:xfrm>
          <a:prstGeom prst="rect">
            <a:avLst/>
          </a:prstGeom>
          <a:ln w="41275">
            <a:solidFill>
              <a:schemeClr val="bg2"/>
            </a:solidFill>
          </a:ln>
        </p:spPr>
      </p:pic>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62904" y="2578841"/>
            <a:ext cx="2213784" cy="1325563"/>
          </a:xfrm>
        </p:spPr>
        <p:txBody>
          <a:bodyPr>
            <a:noAutofit/>
          </a:bodyPr>
          <a:lstStyle/>
          <a:p>
            <a:r>
              <a:rPr lang="en-US" sz="3200" dirty="0">
                <a:latin typeface="Bahnschrift" panose="020B0502040204020203" pitchFamily="34" charset="0"/>
                <a:cs typeface="Aharoni" panose="02010803020104030203" pitchFamily="2" charset="-79"/>
              </a:rPr>
              <a:t>So</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it is agreed upon </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you do not want to loose soils and its functioning</a:t>
            </a:r>
            <a:endParaRPr lang="en-US" sz="3200" dirty="0">
              <a:latin typeface="Bahnschrift" panose="020B0502040204020203" pitchFamily="34" charset="0"/>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11</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14" name="Textfeld 13"/>
          <p:cNvSpPr txBox="1"/>
          <p:nvPr/>
        </p:nvSpPr>
        <p:spPr>
          <a:xfrm>
            <a:off x="4000501" y="5603152"/>
            <a:ext cx="6773842" cy="707886"/>
          </a:xfrm>
          <a:prstGeom prst="rect">
            <a:avLst/>
          </a:prstGeom>
          <a:noFill/>
        </p:spPr>
        <p:txBody>
          <a:bodyPr wrap="square" rtlCol="0">
            <a:spAutoFit/>
          </a:bodyPr>
          <a:lstStyle/>
          <a:p>
            <a:r>
              <a:rPr lang="en-US" sz="2000" dirty="0">
                <a:latin typeface="Bahnschrift" panose="020B0502040204020203" pitchFamily="34" charset="0"/>
              </a:rPr>
              <a:t>South Carolina, USA – Forest regrowth on eroded soils </a:t>
            </a:r>
          </a:p>
          <a:p>
            <a:r>
              <a:rPr lang="en-US" sz="2000" dirty="0">
                <a:latin typeface="Bahnschrift" panose="020B0502040204020203" pitchFamily="34" charset="0"/>
              </a:rPr>
              <a:t>(badlands after intensive agriculture in 19th Century)</a:t>
            </a:r>
          </a:p>
        </p:txBody>
      </p:sp>
    </p:spTree>
    <p:extLst>
      <p:ext uri="{BB962C8B-B14F-4D97-AF65-F5344CB8AC3E}">
        <p14:creationId xmlns:p14="http://schemas.microsoft.com/office/powerpoint/2010/main" val="2087860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106447" y="2230498"/>
            <a:ext cx="3716616" cy="1325563"/>
          </a:xfrm>
        </p:spPr>
        <p:txBody>
          <a:bodyPr>
            <a:noAutofit/>
          </a:bodyPr>
          <a:lstStyle/>
          <a:p>
            <a:r>
              <a:rPr lang="en-US" sz="3200" dirty="0" smtClean="0">
                <a:latin typeface="Bahnschrift" panose="020B0502040204020203" pitchFamily="34" charset="0"/>
                <a:cs typeface="Aharoni" panose="02010803020104030203" pitchFamily="2" charset="-79"/>
              </a:rPr>
              <a:t>But soils </a:t>
            </a:r>
            <a:r>
              <a:rPr lang="en-US" sz="3200" dirty="0">
                <a:latin typeface="Bahnschrift" panose="020B0502040204020203" pitchFamily="34" charset="0"/>
                <a:cs typeface="Aharoni" panose="02010803020104030203" pitchFamily="2" charset="-79"/>
              </a:rPr>
              <a:t>do </a:t>
            </a:r>
            <a:r>
              <a:rPr lang="en-US" sz="3200" dirty="0" smtClean="0">
                <a:latin typeface="Bahnschrift" panose="020B0502040204020203" pitchFamily="34" charset="0"/>
                <a:cs typeface="Aharoni" panose="02010803020104030203" pitchFamily="2" charset="-79"/>
              </a:rPr>
              <a:t>differ!</a:t>
            </a: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Some have truly less capacity than others </a:t>
            </a:r>
            <a:r>
              <a:rPr lang="en-US" sz="3200" dirty="0" smtClean="0">
                <a:latin typeface="Bahnschrift" panose="020B0502040204020203" pitchFamily="34" charset="0"/>
                <a:cs typeface="Aharoni" panose="02010803020104030203" pitchFamily="2" charset="-79"/>
              </a:rPr>
              <a:t/>
            </a:r>
            <a:br>
              <a:rPr lang="en-US" sz="3200" dirty="0" smtClean="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to </a:t>
            </a:r>
            <a:r>
              <a:rPr lang="en-US" sz="3200" dirty="0">
                <a:latin typeface="Bahnschrift" panose="020B0502040204020203" pitchFamily="34" charset="0"/>
                <a:cs typeface="Aharoni" panose="02010803020104030203" pitchFamily="2" charset="-79"/>
              </a:rPr>
              <a:t>carry ecosystems and humanity</a:t>
            </a: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12</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14" name="Textfeld 13"/>
          <p:cNvSpPr txBox="1"/>
          <p:nvPr/>
        </p:nvSpPr>
        <p:spPr>
          <a:xfrm>
            <a:off x="4000501" y="5603152"/>
            <a:ext cx="4181474" cy="707886"/>
          </a:xfrm>
          <a:prstGeom prst="rect">
            <a:avLst/>
          </a:prstGeom>
          <a:noFill/>
        </p:spPr>
        <p:txBody>
          <a:bodyPr wrap="square" rtlCol="0">
            <a:spAutoFit/>
          </a:bodyPr>
          <a:lstStyle/>
          <a:p>
            <a:r>
              <a:rPr lang="en-US" sz="2000" dirty="0">
                <a:latin typeface="Bahnschrift" panose="020B0502040204020203" pitchFamily="34" charset="0"/>
              </a:rPr>
              <a:t>Natural Rainforest, near Manaus – </a:t>
            </a:r>
          </a:p>
          <a:p>
            <a:r>
              <a:rPr lang="en-US" sz="2000" dirty="0">
                <a:latin typeface="Bahnschrift" panose="020B0502040204020203" pitchFamily="34" charset="0"/>
              </a:rPr>
              <a:t>On extremely poor soils</a:t>
            </a: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492" y="600837"/>
            <a:ext cx="3597864" cy="4797152"/>
          </a:xfrm>
          <a:prstGeom prst="rect">
            <a:avLst/>
          </a:prstGeom>
          <a:ln w="28575">
            <a:solidFill>
              <a:schemeClr val="bg2"/>
            </a:solidFill>
          </a:ln>
        </p:spPr>
      </p:pic>
    </p:spTree>
    <p:extLst>
      <p:ext uri="{BB962C8B-B14F-4D97-AF65-F5344CB8AC3E}">
        <p14:creationId xmlns:p14="http://schemas.microsoft.com/office/powerpoint/2010/main" val="938511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64106" y="152145"/>
            <a:ext cx="12129096" cy="1325563"/>
          </a:xfrm>
        </p:spPr>
        <p:txBody>
          <a:bodyPr>
            <a:noAutofit/>
          </a:bodyPr>
          <a:lstStyle/>
          <a:p>
            <a:pPr algn="ctr"/>
            <a:r>
              <a:rPr lang="en-US" sz="3200" dirty="0">
                <a:latin typeface="Bahnschrift" panose="020B0502040204020203" pitchFamily="34" charset="0"/>
                <a:cs typeface="Aharoni" panose="02010803020104030203" pitchFamily="2" charset="-79"/>
              </a:rPr>
              <a:t>Why do soils differ?</a:t>
            </a:r>
            <a:br>
              <a:rPr lang="en-US" sz="3200" dirty="0">
                <a:latin typeface="Bahnschrift" panose="020B0502040204020203" pitchFamily="34" charset="0"/>
                <a:cs typeface="Aharoni" panose="02010803020104030203" pitchFamily="2" charset="-79"/>
              </a:rPr>
            </a:br>
            <a:endParaRPr lang="en-US" sz="3200" dirty="0">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13</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11" name="Titel 1">
            <a:extLst>
              <a:ext uri="{FF2B5EF4-FFF2-40B4-BE49-F238E27FC236}">
                <a16:creationId xmlns:a16="http://schemas.microsoft.com/office/drawing/2014/main" id="{49665535-20FB-4087-B276-B618E3C7392C}"/>
              </a:ext>
            </a:extLst>
          </p:cNvPr>
          <p:cNvSpPr txBox="1">
            <a:spLocks/>
          </p:cNvSpPr>
          <p:nvPr/>
        </p:nvSpPr>
        <p:spPr>
          <a:xfrm>
            <a:off x="62904" y="2578841"/>
            <a:ext cx="22137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Bahnschrift" panose="020B0502040204020203" pitchFamily="34" charset="0"/>
                <a:cs typeface="Aharoni" panose="02010803020104030203" pitchFamily="2" charset="-79"/>
              </a:rPr>
              <a:t>Soil forming state factors differ across the  globe and regions</a:t>
            </a:r>
            <a:endParaRPr lang="en-US" sz="3200" dirty="0">
              <a:latin typeface="Bahnschrift" panose="020B0502040204020203" pitchFamily="34" charset="0"/>
            </a:endParaRPr>
          </a:p>
        </p:txBody>
      </p:sp>
      <p:pic>
        <p:nvPicPr>
          <p:cNvPr id="12" name="Grafik 11">
            <a:extLst>
              <a:ext uri="{FF2B5EF4-FFF2-40B4-BE49-F238E27FC236}">
                <a16:creationId xmlns:a16="http://schemas.microsoft.com/office/drawing/2014/main" id="{8ACDBAE2-0173-4B74-81A4-614CF8971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688" y="891078"/>
            <a:ext cx="7479000" cy="5464069"/>
          </a:xfrm>
          <a:prstGeom prst="rect">
            <a:avLst/>
          </a:prstGeom>
        </p:spPr>
      </p:pic>
    </p:spTree>
    <p:extLst>
      <p:ext uri="{BB962C8B-B14F-4D97-AF65-F5344CB8AC3E}">
        <p14:creationId xmlns:p14="http://schemas.microsoft.com/office/powerpoint/2010/main" val="1145488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Fußzeilenplatzhalter 3"/>
          <p:cNvSpPr>
            <a:spLocks noGrp="1"/>
          </p:cNvSpPr>
          <p:nvPr>
            <p:ph type="ftr" sz="quarter" idx="11"/>
          </p:nvPr>
        </p:nvSpPr>
        <p:spPr/>
        <p:txBody>
          <a:bodyPr>
            <a:normAutofit/>
          </a:bodyPr>
          <a:lstStyle/>
          <a:p>
            <a:pPr defTabSz="914400">
              <a:defRPr/>
            </a:pPr>
            <a:r>
              <a:rPr lang="de-DE" dirty="0">
                <a:solidFill>
                  <a:schemeClr val="tx1"/>
                </a:solidFill>
                <a:latin typeface="Bahnschrift" panose="020B0502040204020203" pitchFamily="34" charset="0"/>
              </a:rPr>
              <a:t>S. Fiedler | Einführung in die Bodengeographie  (1)  </a:t>
            </a:r>
          </a:p>
        </p:txBody>
      </p:sp>
      <p:sp>
        <p:nvSpPr>
          <p:cNvPr id="2" name="Titel 1"/>
          <p:cNvSpPr>
            <a:spLocks noGrp="1"/>
          </p:cNvSpPr>
          <p:nvPr>
            <p:ph type="title" idx="4294967295"/>
          </p:nvPr>
        </p:nvSpPr>
        <p:spPr>
          <a:xfrm>
            <a:off x="1320800" y="115888"/>
            <a:ext cx="10871200" cy="720725"/>
          </a:xfrm>
        </p:spPr>
        <p:txBody>
          <a:bodyPr/>
          <a:lstStyle/>
          <a:p>
            <a:r>
              <a:rPr lang="de-DE" sz="3600" dirty="0" err="1" smtClean="0">
                <a:latin typeface="Bahnschrift" panose="020B0502040204020203" pitchFamily="34" charset="0"/>
              </a:rPr>
              <a:t>Soil</a:t>
            </a:r>
            <a:r>
              <a:rPr lang="de-DE" sz="3600" dirty="0" smtClean="0">
                <a:latin typeface="Bahnschrift" panose="020B0502040204020203" pitchFamily="34" charset="0"/>
              </a:rPr>
              <a:t> Genesis  </a:t>
            </a:r>
            <a:r>
              <a:rPr lang="de-DE" sz="2400" dirty="0">
                <a:latin typeface="Bahnschrift" panose="020B0502040204020203" pitchFamily="34" charset="0"/>
              </a:rPr>
              <a:t>Jenny (1941)</a:t>
            </a:r>
          </a:p>
        </p:txBody>
      </p:sp>
      <p:sp>
        <p:nvSpPr>
          <p:cNvPr id="3" name="Inhaltsplatzhalter 2"/>
          <p:cNvSpPr>
            <a:spLocks noGrp="1"/>
          </p:cNvSpPr>
          <p:nvPr>
            <p:ph sz="quarter" idx="4294967295"/>
          </p:nvPr>
        </p:nvSpPr>
        <p:spPr>
          <a:xfrm>
            <a:off x="0" y="1235075"/>
            <a:ext cx="8642350" cy="1114425"/>
          </a:xfrm>
        </p:spPr>
        <p:txBody>
          <a:bodyPr/>
          <a:lstStyle/>
          <a:p>
            <a:pPr marL="0" indent="0">
              <a:buNone/>
            </a:pPr>
            <a:endParaRPr lang="de-DE" dirty="0">
              <a:latin typeface="Bahnschrift" panose="020B0502040204020203" pitchFamily="34" charset="0"/>
            </a:endParaRPr>
          </a:p>
          <a:p>
            <a:pPr marL="0" indent="0">
              <a:buNone/>
            </a:pPr>
            <a:endParaRPr lang="de-DE" dirty="0">
              <a:latin typeface="Bahnschrift" panose="020B0502040204020203" pitchFamily="34" charset="0"/>
            </a:endParaRPr>
          </a:p>
          <a:p>
            <a:pPr marL="0" indent="0">
              <a:buNone/>
            </a:pPr>
            <a:endParaRPr lang="de-DE" dirty="0">
              <a:latin typeface="Bahnschrift" panose="020B0502040204020203" pitchFamily="34" charset="0"/>
            </a:endParaRPr>
          </a:p>
          <a:p>
            <a:pPr marL="0" indent="0">
              <a:buNone/>
            </a:pPr>
            <a:endParaRPr lang="de-DE" dirty="0">
              <a:latin typeface="Bahnschrift" panose="020B0502040204020203" pitchFamily="34" charset="0"/>
            </a:endParaRPr>
          </a:p>
          <a:p>
            <a:pPr marL="0" indent="0">
              <a:buNone/>
            </a:pPr>
            <a:endParaRPr lang="de-DE" dirty="0">
              <a:latin typeface="Bahnschrift" panose="020B0502040204020203" pitchFamily="34" charset="0"/>
            </a:endParaRPr>
          </a:p>
          <a:p>
            <a:pPr marL="0" indent="0">
              <a:buNone/>
            </a:pPr>
            <a:endParaRPr lang="de-DE" sz="2600" dirty="0">
              <a:latin typeface="Bahnschrift" panose="020B0502040204020203" pitchFamily="34" charset="0"/>
            </a:endParaRPr>
          </a:p>
        </p:txBody>
      </p:sp>
      <p:sp>
        <p:nvSpPr>
          <p:cNvPr id="114" name="Line 133"/>
          <p:cNvSpPr>
            <a:spLocks noChangeShapeType="1"/>
          </p:cNvSpPr>
          <p:nvPr/>
        </p:nvSpPr>
        <p:spPr bwMode="auto">
          <a:xfrm>
            <a:off x="3443536" y="2018754"/>
            <a:ext cx="3810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15" name="Text Box 138"/>
          <p:cNvSpPr txBox="1">
            <a:spLocks noChangeArrowheads="1"/>
          </p:cNvSpPr>
          <p:nvPr/>
        </p:nvSpPr>
        <p:spPr bwMode="auto">
          <a:xfrm>
            <a:off x="1919536" y="1866355"/>
            <a:ext cx="6422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marL="290513" indent="-290513" algn="l">
              <a:defRPr sz="2400">
                <a:solidFill>
                  <a:schemeClr val="tx1"/>
                </a:solidFill>
                <a:latin typeface="Times New Roman" pitchFamily="18" charset="0"/>
              </a:defRPr>
            </a:lvl1pPr>
            <a:lvl2pPr marL="48101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b="1" dirty="0" smtClean="0">
                <a:solidFill>
                  <a:srgbClr val="00B0F0"/>
                </a:solidFill>
                <a:latin typeface="Bahnschrift" panose="020B0502040204020203" pitchFamily="34" charset="0"/>
                <a:cs typeface="Arial" charset="0"/>
              </a:rPr>
              <a:t>time</a:t>
            </a:r>
            <a:endParaRPr lang="en-US" b="1" dirty="0">
              <a:solidFill>
                <a:srgbClr val="00B0F0"/>
              </a:solidFill>
              <a:latin typeface="Bahnschrift" panose="020B0502040204020203" pitchFamily="34" charset="0"/>
              <a:cs typeface="Arial" charset="0"/>
            </a:endParaRPr>
          </a:p>
        </p:txBody>
      </p:sp>
      <p:sp>
        <p:nvSpPr>
          <p:cNvPr id="116" name="Text Box 139"/>
          <p:cNvSpPr txBox="1">
            <a:spLocks noChangeArrowheads="1"/>
          </p:cNvSpPr>
          <p:nvPr/>
        </p:nvSpPr>
        <p:spPr bwMode="auto">
          <a:xfrm>
            <a:off x="1919536" y="2628355"/>
            <a:ext cx="10494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marL="290513" indent="-290513" algn="l">
              <a:defRPr sz="2400">
                <a:solidFill>
                  <a:schemeClr val="tx1"/>
                </a:solidFill>
                <a:latin typeface="Times New Roman" pitchFamily="18" charset="0"/>
              </a:defRPr>
            </a:lvl1pPr>
            <a:lvl2pPr marL="48101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b="1" dirty="0" smtClean="0">
                <a:solidFill>
                  <a:srgbClr val="00B0F0"/>
                </a:solidFill>
                <a:latin typeface="Bahnschrift" panose="020B0502040204020203" pitchFamily="34" charset="0"/>
                <a:cs typeface="Arial" charset="0"/>
              </a:rPr>
              <a:t>climate</a:t>
            </a:r>
            <a:endParaRPr lang="en-US" b="1" dirty="0">
              <a:solidFill>
                <a:srgbClr val="00B0F0"/>
              </a:solidFill>
              <a:latin typeface="Bahnschrift" panose="020B0502040204020203" pitchFamily="34" charset="0"/>
              <a:cs typeface="Arial" charset="0"/>
            </a:endParaRPr>
          </a:p>
        </p:txBody>
      </p:sp>
      <p:sp>
        <p:nvSpPr>
          <p:cNvPr id="117" name="Text Box 140"/>
          <p:cNvSpPr txBox="1">
            <a:spLocks noChangeArrowheads="1"/>
          </p:cNvSpPr>
          <p:nvPr/>
        </p:nvSpPr>
        <p:spPr bwMode="auto">
          <a:xfrm>
            <a:off x="1915123" y="4210564"/>
            <a:ext cx="1589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marL="290513" indent="-290513" algn="l">
              <a:defRPr sz="2400">
                <a:solidFill>
                  <a:schemeClr val="tx1"/>
                </a:solidFill>
                <a:latin typeface="Times New Roman" pitchFamily="18" charset="0"/>
              </a:defRPr>
            </a:lvl1pPr>
            <a:lvl2pPr marL="48101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b="1" dirty="0" smtClean="0">
                <a:solidFill>
                  <a:srgbClr val="00B0F0"/>
                </a:solidFill>
                <a:latin typeface="Bahnschrift" panose="020B0502040204020203" pitchFamily="34" charset="0"/>
                <a:cs typeface="Arial" charset="0"/>
              </a:rPr>
              <a:t>topography</a:t>
            </a:r>
            <a:endParaRPr lang="en-US" b="1" dirty="0">
              <a:solidFill>
                <a:srgbClr val="00B0F0"/>
              </a:solidFill>
              <a:latin typeface="Bahnschrift" panose="020B0502040204020203" pitchFamily="34" charset="0"/>
              <a:cs typeface="Arial" charset="0"/>
            </a:endParaRPr>
          </a:p>
        </p:txBody>
      </p:sp>
      <p:sp>
        <p:nvSpPr>
          <p:cNvPr id="118" name="Text Box 141"/>
          <p:cNvSpPr txBox="1">
            <a:spLocks noChangeArrowheads="1"/>
          </p:cNvSpPr>
          <p:nvPr/>
        </p:nvSpPr>
        <p:spPr bwMode="auto">
          <a:xfrm>
            <a:off x="1938019" y="4802080"/>
            <a:ext cx="1435774"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marL="290513" indent="-290513" algn="l">
              <a:defRPr sz="2400">
                <a:solidFill>
                  <a:schemeClr val="tx1"/>
                </a:solidFill>
                <a:latin typeface="Times New Roman" pitchFamily="18" charset="0"/>
              </a:defRPr>
            </a:lvl1pPr>
            <a:lvl2pPr marL="48101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defTabSz="914400" fontAlgn="base">
              <a:spcBef>
                <a:spcPct val="0"/>
              </a:spcBef>
              <a:spcAft>
                <a:spcPct val="0"/>
              </a:spcAft>
            </a:pPr>
            <a:r>
              <a:rPr lang="en-US" b="1" dirty="0" smtClean="0">
                <a:solidFill>
                  <a:srgbClr val="00B0F0"/>
                </a:solidFill>
                <a:latin typeface="Bahnschrift" panose="020B0502040204020203" pitchFamily="34" charset="0"/>
                <a:cs typeface="Arial" charset="0"/>
              </a:rPr>
              <a:t>lives</a:t>
            </a:r>
            <a:br>
              <a:rPr lang="en-US" b="1" dirty="0" smtClean="0">
                <a:solidFill>
                  <a:srgbClr val="00B0F0"/>
                </a:solidFill>
                <a:latin typeface="Bahnschrift" panose="020B0502040204020203" pitchFamily="34" charset="0"/>
                <a:cs typeface="Arial" charset="0"/>
              </a:rPr>
            </a:br>
            <a:r>
              <a:rPr lang="en-US" sz="1050" dirty="0" smtClean="0">
                <a:latin typeface="Bahnschrift" panose="020B0502040204020203" pitchFamily="34" charset="0"/>
                <a:cs typeface="Arial" panose="020B0604020202020204" pitchFamily="34" charset="0"/>
              </a:rPr>
              <a:t>plant, animals, humans</a:t>
            </a:r>
            <a:endParaRPr lang="en-US" sz="1800" b="1" dirty="0">
              <a:latin typeface="Bahnschrift" panose="020B0502040204020203" pitchFamily="34" charset="0"/>
              <a:cs typeface="Arial" charset="0"/>
            </a:endParaRPr>
          </a:p>
        </p:txBody>
      </p:sp>
      <p:sp>
        <p:nvSpPr>
          <p:cNvPr id="119" name="Text Box 142"/>
          <p:cNvSpPr txBox="1">
            <a:spLocks noChangeArrowheads="1"/>
          </p:cNvSpPr>
          <p:nvPr/>
        </p:nvSpPr>
        <p:spPr bwMode="auto">
          <a:xfrm>
            <a:off x="1915419" y="3192574"/>
            <a:ext cx="119051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spAutoFit/>
          </a:bodyPr>
          <a:lstStyle>
            <a:lvl1pPr marL="290513" indent="-290513" algn="l">
              <a:defRPr sz="2400">
                <a:solidFill>
                  <a:schemeClr val="tx1"/>
                </a:solidFill>
                <a:latin typeface="Times New Roman" pitchFamily="18" charset="0"/>
              </a:defRPr>
            </a:lvl1pPr>
            <a:lvl2pPr marL="48101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b="1" dirty="0" smtClean="0">
                <a:solidFill>
                  <a:srgbClr val="00B0F0"/>
                </a:solidFill>
                <a:latin typeface="Bahnschrift" panose="020B0502040204020203" pitchFamily="34" charset="0"/>
                <a:cs typeface="Arial" charset="0"/>
              </a:rPr>
              <a:t>parent </a:t>
            </a:r>
          </a:p>
          <a:p>
            <a:pPr defTabSz="914400" fontAlgn="base">
              <a:spcBef>
                <a:spcPct val="0"/>
              </a:spcBef>
              <a:spcAft>
                <a:spcPct val="0"/>
              </a:spcAft>
            </a:pPr>
            <a:r>
              <a:rPr lang="en-US" b="1" dirty="0" smtClean="0">
                <a:solidFill>
                  <a:srgbClr val="00B0F0"/>
                </a:solidFill>
                <a:latin typeface="Bahnschrift" panose="020B0502040204020203" pitchFamily="34" charset="0"/>
                <a:cs typeface="Arial" charset="0"/>
              </a:rPr>
              <a:t>material</a:t>
            </a:r>
            <a:endParaRPr lang="en-US" b="1" dirty="0">
              <a:solidFill>
                <a:srgbClr val="00B0F0"/>
              </a:solidFill>
              <a:latin typeface="Bahnschrift" panose="020B0502040204020203" pitchFamily="34" charset="0"/>
              <a:cs typeface="Arial" charset="0"/>
            </a:endParaRPr>
          </a:p>
        </p:txBody>
      </p:sp>
      <p:sp>
        <p:nvSpPr>
          <p:cNvPr id="120" name="Line 144"/>
          <p:cNvSpPr>
            <a:spLocks noChangeShapeType="1"/>
          </p:cNvSpPr>
          <p:nvPr/>
        </p:nvSpPr>
        <p:spPr bwMode="auto">
          <a:xfrm>
            <a:off x="3443536" y="2780754"/>
            <a:ext cx="3810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1" name="Line 145"/>
          <p:cNvSpPr>
            <a:spLocks noChangeShapeType="1"/>
          </p:cNvSpPr>
          <p:nvPr/>
        </p:nvSpPr>
        <p:spPr bwMode="auto">
          <a:xfrm>
            <a:off x="3443536" y="3542754"/>
            <a:ext cx="3810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2" name="Line 146"/>
          <p:cNvSpPr>
            <a:spLocks noChangeShapeType="1"/>
          </p:cNvSpPr>
          <p:nvPr/>
        </p:nvSpPr>
        <p:spPr bwMode="auto">
          <a:xfrm>
            <a:off x="3443536" y="4304754"/>
            <a:ext cx="3810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3" name="Line 147"/>
          <p:cNvSpPr>
            <a:spLocks noChangeShapeType="1"/>
          </p:cNvSpPr>
          <p:nvPr/>
        </p:nvSpPr>
        <p:spPr bwMode="auto">
          <a:xfrm>
            <a:off x="3443536" y="5066754"/>
            <a:ext cx="381000"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nvGrpSpPr>
          <p:cNvPr id="136" name="Group 150"/>
          <p:cNvGrpSpPr>
            <a:grpSpLocks/>
          </p:cNvGrpSpPr>
          <p:nvPr/>
        </p:nvGrpSpPr>
        <p:grpSpPr bwMode="auto">
          <a:xfrm>
            <a:off x="3786436" y="3996526"/>
            <a:ext cx="533400" cy="685800"/>
            <a:chOff x="3862" y="1717"/>
            <a:chExt cx="336" cy="432"/>
          </a:xfrm>
        </p:grpSpPr>
        <p:sp>
          <p:nvSpPr>
            <p:cNvPr id="137" name="Rectangle 13"/>
            <p:cNvSpPr>
              <a:spLocks noChangeArrowheads="1"/>
            </p:cNvSpPr>
            <p:nvPr/>
          </p:nvSpPr>
          <p:spPr bwMode="auto">
            <a:xfrm>
              <a:off x="3862" y="1717"/>
              <a:ext cx="336" cy="43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38" name="Freeform 15"/>
            <p:cNvSpPr>
              <a:spLocks/>
            </p:cNvSpPr>
            <p:nvPr/>
          </p:nvSpPr>
          <p:spPr bwMode="auto">
            <a:xfrm>
              <a:off x="3862" y="1921"/>
              <a:ext cx="336" cy="228"/>
            </a:xfrm>
            <a:custGeom>
              <a:avLst/>
              <a:gdLst>
                <a:gd name="T0" fmla="*/ 0 w 336"/>
                <a:gd name="T1" fmla="*/ 228 h 228"/>
                <a:gd name="T2" fmla="*/ 0 w 336"/>
                <a:gd name="T3" fmla="*/ 36 h 228"/>
                <a:gd name="T4" fmla="*/ 23 w 336"/>
                <a:gd name="T5" fmla="*/ 33 h 228"/>
                <a:gd name="T6" fmla="*/ 44 w 336"/>
                <a:gd name="T7" fmla="*/ 38 h 228"/>
                <a:gd name="T8" fmla="*/ 72 w 336"/>
                <a:gd name="T9" fmla="*/ 15 h 228"/>
                <a:gd name="T10" fmla="*/ 93 w 336"/>
                <a:gd name="T11" fmla="*/ 3 h 228"/>
                <a:gd name="T12" fmla="*/ 125 w 336"/>
                <a:gd name="T13" fmla="*/ 0 h 228"/>
                <a:gd name="T14" fmla="*/ 153 w 336"/>
                <a:gd name="T15" fmla="*/ 6 h 228"/>
                <a:gd name="T16" fmla="*/ 182 w 336"/>
                <a:gd name="T17" fmla="*/ 42 h 228"/>
                <a:gd name="T18" fmla="*/ 207 w 336"/>
                <a:gd name="T19" fmla="*/ 57 h 228"/>
                <a:gd name="T20" fmla="*/ 240 w 336"/>
                <a:gd name="T21" fmla="*/ 36 h 228"/>
                <a:gd name="T22" fmla="*/ 264 w 336"/>
                <a:gd name="T23" fmla="*/ 35 h 228"/>
                <a:gd name="T24" fmla="*/ 290 w 336"/>
                <a:gd name="T25" fmla="*/ 48 h 228"/>
                <a:gd name="T26" fmla="*/ 311 w 336"/>
                <a:gd name="T27" fmla="*/ 66 h 228"/>
                <a:gd name="T28" fmla="*/ 336 w 336"/>
                <a:gd name="T29" fmla="*/ 84 h 228"/>
                <a:gd name="T30" fmla="*/ 336 w 336"/>
                <a:gd name="T3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228">
                  <a:moveTo>
                    <a:pt x="0" y="228"/>
                  </a:moveTo>
                  <a:lnTo>
                    <a:pt x="0" y="36"/>
                  </a:lnTo>
                  <a:lnTo>
                    <a:pt x="23" y="33"/>
                  </a:lnTo>
                  <a:lnTo>
                    <a:pt x="44" y="38"/>
                  </a:lnTo>
                  <a:lnTo>
                    <a:pt x="72" y="15"/>
                  </a:lnTo>
                  <a:lnTo>
                    <a:pt x="93" y="3"/>
                  </a:lnTo>
                  <a:lnTo>
                    <a:pt x="125" y="0"/>
                  </a:lnTo>
                  <a:lnTo>
                    <a:pt x="153" y="6"/>
                  </a:lnTo>
                  <a:lnTo>
                    <a:pt x="182" y="42"/>
                  </a:lnTo>
                  <a:lnTo>
                    <a:pt x="207" y="57"/>
                  </a:lnTo>
                  <a:lnTo>
                    <a:pt x="240" y="36"/>
                  </a:lnTo>
                  <a:lnTo>
                    <a:pt x="264" y="35"/>
                  </a:lnTo>
                  <a:lnTo>
                    <a:pt x="290" y="48"/>
                  </a:lnTo>
                  <a:lnTo>
                    <a:pt x="311" y="66"/>
                  </a:lnTo>
                  <a:lnTo>
                    <a:pt x="336" y="84"/>
                  </a:lnTo>
                  <a:lnTo>
                    <a:pt x="336" y="228"/>
                  </a:lnTo>
                </a:path>
              </a:pathLst>
            </a:custGeom>
            <a:solidFill>
              <a:srgbClr val="B2B2B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39" name="Freeform 19"/>
            <p:cNvSpPr>
              <a:spLocks/>
            </p:cNvSpPr>
            <p:nvPr/>
          </p:nvSpPr>
          <p:spPr bwMode="auto">
            <a:xfrm>
              <a:off x="3868" y="1957"/>
              <a:ext cx="263" cy="141"/>
            </a:xfrm>
            <a:custGeom>
              <a:avLst/>
              <a:gdLst>
                <a:gd name="T0" fmla="*/ 0 w 263"/>
                <a:gd name="T1" fmla="*/ 0 h 141"/>
                <a:gd name="T2" fmla="*/ 48 w 263"/>
                <a:gd name="T3" fmla="*/ 0 h 141"/>
                <a:gd name="T4" fmla="*/ 77 w 263"/>
                <a:gd name="T5" fmla="*/ 15 h 141"/>
                <a:gd name="T6" fmla="*/ 101 w 263"/>
                <a:gd name="T7" fmla="*/ 56 h 141"/>
                <a:gd name="T8" fmla="*/ 116 w 263"/>
                <a:gd name="T9" fmla="*/ 86 h 141"/>
                <a:gd name="T10" fmla="*/ 138 w 263"/>
                <a:gd name="T11" fmla="*/ 107 h 141"/>
                <a:gd name="T12" fmla="*/ 170 w 263"/>
                <a:gd name="T13" fmla="*/ 125 h 141"/>
                <a:gd name="T14" fmla="*/ 212 w 263"/>
                <a:gd name="T15" fmla="*/ 134 h 141"/>
                <a:gd name="T16" fmla="*/ 263 w 263"/>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1">
                  <a:moveTo>
                    <a:pt x="0" y="0"/>
                  </a:moveTo>
                  <a:lnTo>
                    <a:pt x="48" y="0"/>
                  </a:lnTo>
                  <a:lnTo>
                    <a:pt x="77" y="15"/>
                  </a:lnTo>
                  <a:lnTo>
                    <a:pt x="101" y="56"/>
                  </a:lnTo>
                  <a:lnTo>
                    <a:pt x="116" y="86"/>
                  </a:lnTo>
                  <a:lnTo>
                    <a:pt x="138" y="107"/>
                  </a:lnTo>
                  <a:lnTo>
                    <a:pt x="170" y="125"/>
                  </a:lnTo>
                  <a:lnTo>
                    <a:pt x="212" y="134"/>
                  </a:lnTo>
                  <a:lnTo>
                    <a:pt x="263" y="141"/>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0" name="Freeform 20"/>
            <p:cNvSpPr>
              <a:spLocks/>
            </p:cNvSpPr>
            <p:nvPr/>
          </p:nvSpPr>
          <p:spPr bwMode="auto">
            <a:xfrm>
              <a:off x="4012" y="1975"/>
              <a:ext cx="62" cy="15"/>
            </a:xfrm>
            <a:custGeom>
              <a:avLst/>
              <a:gdLst>
                <a:gd name="T0" fmla="*/ 0 w 62"/>
                <a:gd name="T1" fmla="*/ 15 h 15"/>
                <a:gd name="T2" fmla="*/ 24 w 62"/>
                <a:gd name="T3" fmla="*/ 12 h 15"/>
                <a:gd name="T4" fmla="*/ 62 w 62"/>
                <a:gd name="T5" fmla="*/ 0 h 15"/>
              </a:gdLst>
              <a:ahLst/>
              <a:cxnLst>
                <a:cxn ang="0">
                  <a:pos x="T0" y="T1"/>
                </a:cxn>
                <a:cxn ang="0">
                  <a:pos x="T2" y="T3"/>
                </a:cxn>
                <a:cxn ang="0">
                  <a:pos x="T4" y="T5"/>
                </a:cxn>
              </a:cxnLst>
              <a:rect l="0" t="0" r="r" b="b"/>
              <a:pathLst>
                <a:path w="62" h="15">
                  <a:moveTo>
                    <a:pt x="0" y="15"/>
                  </a:moveTo>
                  <a:lnTo>
                    <a:pt x="24" y="12"/>
                  </a:lnTo>
                  <a:lnTo>
                    <a:pt x="62"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grpSp>
        <p:nvGrpSpPr>
          <p:cNvPr id="141" name="Group 151"/>
          <p:cNvGrpSpPr>
            <a:grpSpLocks/>
          </p:cNvGrpSpPr>
          <p:nvPr/>
        </p:nvGrpSpPr>
        <p:grpSpPr bwMode="auto">
          <a:xfrm>
            <a:off x="3790188" y="4749692"/>
            <a:ext cx="533400" cy="685800"/>
            <a:chOff x="4246" y="1717"/>
            <a:chExt cx="336" cy="432"/>
          </a:xfrm>
        </p:grpSpPr>
        <p:sp>
          <p:nvSpPr>
            <p:cNvPr id="142" name="Rectangle 17"/>
            <p:cNvSpPr>
              <a:spLocks noChangeArrowheads="1"/>
            </p:cNvSpPr>
            <p:nvPr/>
          </p:nvSpPr>
          <p:spPr bwMode="auto">
            <a:xfrm>
              <a:off x="4246" y="1717"/>
              <a:ext cx="336" cy="43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3" name="Rectangle 21"/>
            <p:cNvSpPr>
              <a:spLocks noChangeArrowheads="1"/>
            </p:cNvSpPr>
            <p:nvPr/>
          </p:nvSpPr>
          <p:spPr bwMode="auto">
            <a:xfrm>
              <a:off x="4246" y="2005"/>
              <a:ext cx="336" cy="144"/>
            </a:xfrm>
            <a:prstGeom prst="rect">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4" name="Oval 22"/>
            <p:cNvSpPr>
              <a:spLocks noChangeArrowheads="1"/>
            </p:cNvSpPr>
            <p:nvPr/>
          </p:nvSpPr>
          <p:spPr bwMode="auto">
            <a:xfrm>
              <a:off x="4359" y="1750"/>
              <a:ext cx="48" cy="48"/>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5" name="Rectangle 23"/>
            <p:cNvSpPr>
              <a:spLocks noChangeArrowheads="1"/>
            </p:cNvSpPr>
            <p:nvPr/>
          </p:nvSpPr>
          <p:spPr bwMode="auto">
            <a:xfrm>
              <a:off x="4350" y="1807"/>
              <a:ext cx="68" cy="9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6" name="Rectangle 24"/>
            <p:cNvSpPr>
              <a:spLocks noChangeArrowheads="1"/>
            </p:cNvSpPr>
            <p:nvPr/>
          </p:nvSpPr>
          <p:spPr bwMode="auto">
            <a:xfrm>
              <a:off x="4383" y="1903"/>
              <a:ext cx="34" cy="9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7" name="Rectangle 25"/>
            <p:cNvSpPr>
              <a:spLocks noChangeArrowheads="1"/>
            </p:cNvSpPr>
            <p:nvPr/>
          </p:nvSpPr>
          <p:spPr bwMode="auto">
            <a:xfrm rot="757354">
              <a:off x="4338" y="1903"/>
              <a:ext cx="34" cy="9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8" name="Rectangle 26"/>
            <p:cNvSpPr>
              <a:spLocks noChangeArrowheads="1"/>
            </p:cNvSpPr>
            <p:nvPr/>
          </p:nvSpPr>
          <p:spPr bwMode="auto">
            <a:xfrm rot="2719987">
              <a:off x="4310" y="1801"/>
              <a:ext cx="23" cy="9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49" name="Rectangle 27"/>
            <p:cNvSpPr>
              <a:spLocks noChangeArrowheads="1"/>
            </p:cNvSpPr>
            <p:nvPr/>
          </p:nvSpPr>
          <p:spPr bwMode="auto">
            <a:xfrm rot="-851288">
              <a:off x="4419" y="1807"/>
              <a:ext cx="23" cy="9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0" name="Freeform 28"/>
            <p:cNvSpPr>
              <a:spLocks/>
            </p:cNvSpPr>
            <p:nvPr/>
          </p:nvSpPr>
          <p:spPr bwMode="auto">
            <a:xfrm>
              <a:off x="4446"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1" name="Freeform 29"/>
            <p:cNvSpPr>
              <a:spLocks/>
            </p:cNvSpPr>
            <p:nvPr/>
          </p:nvSpPr>
          <p:spPr bwMode="auto">
            <a:xfrm>
              <a:off x="4457"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2" name="Freeform 30"/>
            <p:cNvSpPr>
              <a:spLocks/>
            </p:cNvSpPr>
            <p:nvPr/>
          </p:nvSpPr>
          <p:spPr bwMode="auto">
            <a:xfrm>
              <a:off x="4468"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3" name="Freeform 31"/>
            <p:cNvSpPr>
              <a:spLocks/>
            </p:cNvSpPr>
            <p:nvPr/>
          </p:nvSpPr>
          <p:spPr bwMode="auto">
            <a:xfrm>
              <a:off x="4479"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4" name="Freeform 32"/>
            <p:cNvSpPr>
              <a:spLocks/>
            </p:cNvSpPr>
            <p:nvPr/>
          </p:nvSpPr>
          <p:spPr bwMode="auto">
            <a:xfrm>
              <a:off x="4490"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5" name="Freeform 33"/>
            <p:cNvSpPr>
              <a:spLocks/>
            </p:cNvSpPr>
            <p:nvPr/>
          </p:nvSpPr>
          <p:spPr bwMode="auto">
            <a:xfrm>
              <a:off x="4501"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6" name="Freeform 34"/>
            <p:cNvSpPr>
              <a:spLocks/>
            </p:cNvSpPr>
            <p:nvPr/>
          </p:nvSpPr>
          <p:spPr bwMode="auto">
            <a:xfrm>
              <a:off x="4512"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7" name="Freeform 35"/>
            <p:cNvSpPr>
              <a:spLocks/>
            </p:cNvSpPr>
            <p:nvPr/>
          </p:nvSpPr>
          <p:spPr bwMode="auto">
            <a:xfrm>
              <a:off x="4523" y="1855"/>
              <a:ext cx="48" cy="144"/>
            </a:xfrm>
            <a:custGeom>
              <a:avLst/>
              <a:gdLst>
                <a:gd name="T0" fmla="*/ 0 w 48"/>
                <a:gd name="T1" fmla="*/ 144 h 144"/>
                <a:gd name="T2" fmla="*/ 11 w 48"/>
                <a:gd name="T3" fmla="*/ 93 h 144"/>
                <a:gd name="T4" fmla="*/ 23 w 48"/>
                <a:gd name="T5" fmla="*/ 50 h 144"/>
                <a:gd name="T6" fmla="*/ 38 w 48"/>
                <a:gd name="T7" fmla="*/ 29 h 144"/>
                <a:gd name="T8" fmla="*/ 48 w 48"/>
                <a:gd name="T9" fmla="*/ 0 h 144"/>
              </a:gdLst>
              <a:ahLst/>
              <a:cxnLst>
                <a:cxn ang="0">
                  <a:pos x="T0" y="T1"/>
                </a:cxn>
                <a:cxn ang="0">
                  <a:pos x="T2" y="T3"/>
                </a:cxn>
                <a:cxn ang="0">
                  <a:pos x="T4" y="T5"/>
                </a:cxn>
                <a:cxn ang="0">
                  <a:pos x="T6" y="T7"/>
                </a:cxn>
                <a:cxn ang="0">
                  <a:pos x="T8" y="T9"/>
                </a:cxn>
              </a:cxnLst>
              <a:rect l="0" t="0" r="r" b="b"/>
              <a:pathLst>
                <a:path w="48" h="144">
                  <a:moveTo>
                    <a:pt x="0" y="144"/>
                  </a:moveTo>
                  <a:lnTo>
                    <a:pt x="11" y="93"/>
                  </a:lnTo>
                  <a:lnTo>
                    <a:pt x="23" y="50"/>
                  </a:lnTo>
                  <a:lnTo>
                    <a:pt x="38" y="29"/>
                  </a:lnTo>
                  <a:lnTo>
                    <a:pt x="48"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58" name="Freeform 36"/>
            <p:cNvSpPr>
              <a:spLocks/>
            </p:cNvSpPr>
            <p:nvPr/>
          </p:nvSpPr>
          <p:spPr bwMode="auto">
            <a:xfrm>
              <a:off x="4432" y="2031"/>
              <a:ext cx="95" cy="84"/>
            </a:xfrm>
            <a:custGeom>
              <a:avLst/>
              <a:gdLst>
                <a:gd name="T0" fmla="*/ 0 w 95"/>
                <a:gd name="T1" fmla="*/ 84 h 84"/>
                <a:gd name="T2" fmla="*/ 9 w 95"/>
                <a:gd name="T3" fmla="*/ 71 h 84"/>
                <a:gd name="T4" fmla="*/ 23 w 95"/>
                <a:gd name="T5" fmla="*/ 65 h 84"/>
                <a:gd name="T6" fmla="*/ 30 w 95"/>
                <a:gd name="T7" fmla="*/ 53 h 84"/>
                <a:gd name="T8" fmla="*/ 47 w 95"/>
                <a:gd name="T9" fmla="*/ 50 h 84"/>
                <a:gd name="T10" fmla="*/ 56 w 95"/>
                <a:gd name="T11" fmla="*/ 35 h 84"/>
                <a:gd name="T12" fmla="*/ 75 w 95"/>
                <a:gd name="T13" fmla="*/ 32 h 84"/>
                <a:gd name="T14" fmla="*/ 90 w 95"/>
                <a:gd name="T15" fmla="*/ 20 h 84"/>
                <a:gd name="T16" fmla="*/ 95 w 95"/>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4">
                  <a:moveTo>
                    <a:pt x="0" y="84"/>
                  </a:moveTo>
                  <a:lnTo>
                    <a:pt x="9" y="71"/>
                  </a:lnTo>
                  <a:lnTo>
                    <a:pt x="23" y="65"/>
                  </a:lnTo>
                  <a:lnTo>
                    <a:pt x="30" y="53"/>
                  </a:lnTo>
                  <a:lnTo>
                    <a:pt x="47" y="50"/>
                  </a:lnTo>
                  <a:lnTo>
                    <a:pt x="56" y="35"/>
                  </a:lnTo>
                  <a:lnTo>
                    <a:pt x="75" y="32"/>
                  </a:lnTo>
                  <a:lnTo>
                    <a:pt x="90" y="20"/>
                  </a:lnTo>
                  <a:lnTo>
                    <a:pt x="95" y="0"/>
                  </a:lnTo>
                </a:path>
              </a:pathLst>
            </a:custGeom>
            <a:noFill/>
            <a:ln w="28575"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nvGrpSpPr>
            <p:cNvPr id="159" name="Group 37"/>
            <p:cNvGrpSpPr>
              <a:grpSpLocks/>
            </p:cNvGrpSpPr>
            <p:nvPr/>
          </p:nvGrpSpPr>
          <p:grpSpPr bwMode="auto">
            <a:xfrm>
              <a:off x="4286" y="2025"/>
              <a:ext cx="96" cy="96"/>
              <a:chOff x="4512" y="1056"/>
              <a:chExt cx="384" cy="406"/>
            </a:xfrm>
          </p:grpSpPr>
          <p:sp>
            <p:nvSpPr>
              <p:cNvPr id="160" name="Oval 38"/>
              <p:cNvSpPr>
                <a:spLocks noChangeArrowheads="1"/>
              </p:cNvSpPr>
              <p:nvPr/>
            </p:nvSpPr>
            <p:spPr bwMode="auto">
              <a:xfrm>
                <a:off x="4608" y="1056"/>
                <a:ext cx="192" cy="336"/>
              </a:xfrm>
              <a:prstGeom prst="ellipse">
                <a:avLst/>
              </a:prstGeom>
              <a:solidFill>
                <a:srgbClr val="99663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1" name="Oval 39"/>
              <p:cNvSpPr>
                <a:spLocks noChangeArrowheads="1"/>
              </p:cNvSpPr>
              <p:nvPr/>
            </p:nvSpPr>
            <p:spPr bwMode="auto">
              <a:xfrm>
                <a:off x="4512" y="1104"/>
                <a:ext cx="144" cy="24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2" name="Oval 40"/>
              <p:cNvSpPr>
                <a:spLocks noChangeArrowheads="1"/>
              </p:cNvSpPr>
              <p:nvPr/>
            </p:nvSpPr>
            <p:spPr bwMode="auto">
              <a:xfrm>
                <a:off x="4752" y="1104"/>
                <a:ext cx="144" cy="24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3" name="Rectangle 41"/>
              <p:cNvSpPr>
                <a:spLocks noChangeArrowheads="1"/>
              </p:cNvSpPr>
              <p:nvPr/>
            </p:nvSpPr>
            <p:spPr bwMode="auto">
              <a:xfrm>
                <a:off x="4512" y="1056"/>
                <a:ext cx="70" cy="336"/>
              </a:xfrm>
              <a:prstGeom prst="rect">
                <a:avLst/>
              </a:prstGeom>
              <a:solidFill>
                <a:srgbClr val="B2B2B2"/>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4" name="Rectangle 42"/>
              <p:cNvSpPr>
                <a:spLocks noChangeArrowheads="1"/>
              </p:cNvSpPr>
              <p:nvPr/>
            </p:nvSpPr>
            <p:spPr bwMode="auto">
              <a:xfrm>
                <a:off x="4827" y="1057"/>
                <a:ext cx="69" cy="336"/>
              </a:xfrm>
              <a:prstGeom prst="rect">
                <a:avLst/>
              </a:prstGeom>
              <a:solidFill>
                <a:srgbClr val="B2B2B2"/>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5" name="Oval 43"/>
              <p:cNvSpPr>
                <a:spLocks noChangeArrowheads="1"/>
              </p:cNvSpPr>
              <p:nvPr/>
            </p:nvSpPr>
            <p:spPr bwMode="auto">
              <a:xfrm>
                <a:off x="4666" y="1344"/>
                <a:ext cx="79" cy="79"/>
              </a:xfrm>
              <a:prstGeom prst="ellipse">
                <a:avLst/>
              </a:prstGeom>
              <a:solidFill>
                <a:srgbClr val="99663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6" name="Line 44"/>
              <p:cNvSpPr>
                <a:spLocks noChangeShapeType="1"/>
              </p:cNvSpPr>
              <p:nvPr/>
            </p:nvSpPr>
            <p:spPr bwMode="auto">
              <a:xfrm flipH="1">
                <a:off x="4635" y="1414"/>
                <a:ext cx="48" cy="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67" name="Line 45"/>
              <p:cNvSpPr>
                <a:spLocks noChangeShapeType="1"/>
              </p:cNvSpPr>
              <p:nvPr/>
            </p:nvSpPr>
            <p:spPr bwMode="auto">
              <a:xfrm>
                <a:off x="4724" y="1412"/>
                <a:ext cx="48" cy="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grpSp>
      <p:grpSp>
        <p:nvGrpSpPr>
          <p:cNvPr id="168" name="Group 152"/>
          <p:cNvGrpSpPr>
            <a:grpSpLocks/>
          </p:cNvGrpSpPr>
          <p:nvPr/>
        </p:nvGrpSpPr>
        <p:grpSpPr bwMode="auto">
          <a:xfrm>
            <a:off x="3770590" y="1725844"/>
            <a:ext cx="533400" cy="685800"/>
            <a:chOff x="4630" y="1717"/>
            <a:chExt cx="336" cy="432"/>
          </a:xfrm>
        </p:grpSpPr>
        <p:sp>
          <p:nvSpPr>
            <p:cNvPr id="169" name="Rectangle 18"/>
            <p:cNvSpPr>
              <a:spLocks noChangeArrowheads="1"/>
            </p:cNvSpPr>
            <p:nvPr/>
          </p:nvSpPr>
          <p:spPr bwMode="auto">
            <a:xfrm>
              <a:off x="4630" y="1717"/>
              <a:ext cx="336" cy="43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0" name="Oval 69"/>
            <p:cNvSpPr>
              <a:spLocks noChangeArrowheads="1"/>
            </p:cNvSpPr>
            <p:nvPr/>
          </p:nvSpPr>
          <p:spPr bwMode="auto">
            <a:xfrm>
              <a:off x="4731" y="1771"/>
              <a:ext cx="144" cy="144"/>
            </a:xfrm>
            <a:prstGeom prst="ellipse">
              <a:avLst/>
            </a:prstGeom>
            <a:solidFill>
              <a:srgbClr val="B2B2B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1" name="Rectangle 70"/>
            <p:cNvSpPr>
              <a:spLocks noChangeArrowheads="1"/>
            </p:cNvSpPr>
            <p:nvPr/>
          </p:nvSpPr>
          <p:spPr bwMode="auto">
            <a:xfrm>
              <a:off x="4709" y="1839"/>
              <a:ext cx="192" cy="48"/>
            </a:xfrm>
            <a:prstGeom prst="rect">
              <a:avLst/>
            </a:prstGeom>
            <a:solidFill>
              <a:srgbClr val="CCFFFF"/>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2" name="Line 71"/>
            <p:cNvSpPr>
              <a:spLocks noChangeShapeType="1"/>
            </p:cNvSpPr>
            <p:nvPr/>
          </p:nvSpPr>
          <p:spPr bwMode="auto">
            <a:xfrm>
              <a:off x="4732" y="1838"/>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3" name="Freeform 72"/>
            <p:cNvSpPr>
              <a:spLocks/>
            </p:cNvSpPr>
            <p:nvPr/>
          </p:nvSpPr>
          <p:spPr bwMode="auto">
            <a:xfrm>
              <a:off x="4705" y="1990"/>
              <a:ext cx="192" cy="96"/>
            </a:xfrm>
            <a:custGeom>
              <a:avLst/>
              <a:gdLst>
                <a:gd name="T0" fmla="*/ 0 w 192"/>
                <a:gd name="T1" fmla="*/ 96 h 96"/>
                <a:gd name="T2" fmla="*/ 96 w 192"/>
                <a:gd name="T3" fmla="*/ 0 h 96"/>
                <a:gd name="T4" fmla="*/ 192 w 192"/>
                <a:gd name="T5" fmla="*/ 96 h 96"/>
              </a:gdLst>
              <a:ahLst/>
              <a:cxnLst>
                <a:cxn ang="0">
                  <a:pos x="T0" y="T1"/>
                </a:cxn>
                <a:cxn ang="0">
                  <a:pos x="T2" y="T3"/>
                </a:cxn>
                <a:cxn ang="0">
                  <a:pos x="T4" y="T5"/>
                </a:cxn>
              </a:cxnLst>
              <a:rect l="0" t="0" r="r" b="b"/>
              <a:pathLst>
                <a:path w="192" h="96">
                  <a:moveTo>
                    <a:pt x="0" y="96"/>
                  </a:moveTo>
                  <a:lnTo>
                    <a:pt x="96" y="0"/>
                  </a:lnTo>
                  <a:lnTo>
                    <a:pt x="192" y="96"/>
                  </a:ln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4" name="Oval 73"/>
            <p:cNvSpPr>
              <a:spLocks noChangeArrowheads="1"/>
            </p:cNvSpPr>
            <p:nvPr/>
          </p:nvSpPr>
          <p:spPr bwMode="auto">
            <a:xfrm>
              <a:off x="4683" y="1846"/>
              <a:ext cx="240" cy="240"/>
            </a:xfrm>
            <a:prstGeom prst="ellipse">
              <a:avLst/>
            </a:prstGeom>
            <a:solidFill>
              <a:srgbClr val="B2B2B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5" name="Freeform 74"/>
            <p:cNvSpPr>
              <a:spLocks/>
            </p:cNvSpPr>
            <p:nvPr/>
          </p:nvSpPr>
          <p:spPr bwMode="auto">
            <a:xfrm>
              <a:off x="4779" y="1860"/>
              <a:ext cx="48" cy="144"/>
            </a:xfrm>
            <a:custGeom>
              <a:avLst/>
              <a:gdLst>
                <a:gd name="T0" fmla="*/ 48 w 96"/>
                <a:gd name="T1" fmla="*/ 0 h 288"/>
                <a:gd name="T2" fmla="*/ 96 w 96"/>
                <a:gd name="T3" fmla="*/ 48 h 288"/>
                <a:gd name="T4" fmla="*/ 48 w 96"/>
                <a:gd name="T5" fmla="*/ 288 h 288"/>
                <a:gd name="T6" fmla="*/ 0 w 96"/>
                <a:gd name="T7" fmla="*/ 48 h 288"/>
                <a:gd name="T8" fmla="*/ 48 w 96"/>
                <a:gd name="T9" fmla="*/ 0 h 288"/>
              </a:gdLst>
              <a:ahLst/>
              <a:cxnLst>
                <a:cxn ang="0">
                  <a:pos x="T0" y="T1"/>
                </a:cxn>
                <a:cxn ang="0">
                  <a:pos x="T2" y="T3"/>
                </a:cxn>
                <a:cxn ang="0">
                  <a:pos x="T4" y="T5"/>
                </a:cxn>
                <a:cxn ang="0">
                  <a:pos x="T6" y="T7"/>
                </a:cxn>
                <a:cxn ang="0">
                  <a:pos x="T8" y="T9"/>
                </a:cxn>
              </a:cxnLst>
              <a:rect l="0" t="0" r="r" b="b"/>
              <a:pathLst>
                <a:path w="96" h="288">
                  <a:moveTo>
                    <a:pt x="48" y="0"/>
                  </a:moveTo>
                  <a:lnTo>
                    <a:pt x="96" y="48"/>
                  </a:lnTo>
                  <a:lnTo>
                    <a:pt x="48" y="288"/>
                  </a:lnTo>
                  <a:lnTo>
                    <a:pt x="0" y="48"/>
                  </a:lnTo>
                  <a:lnTo>
                    <a:pt x="48" y="0"/>
                  </a:lnTo>
                  <a:close/>
                </a:path>
              </a:pathLst>
            </a:cu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6" name="Line 75"/>
            <p:cNvSpPr>
              <a:spLocks noChangeShapeType="1"/>
            </p:cNvSpPr>
            <p:nvPr/>
          </p:nvSpPr>
          <p:spPr bwMode="auto">
            <a:xfrm>
              <a:off x="4741" y="1880"/>
              <a:ext cx="92" cy="12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grpSp>
        <p:nvGrpSpPr>
          <p:cNvPr id="177" name="Group 148"/>
          <p:cNvGrpSpPr>
            <a:grpSpLocks/>
          </p:cNvGrpSpPr>
          <p:nvPr/>
        </p:nvGrpSpPr>
        <p:grpSpPr bwMode="auto">
          <a:xfrm>
            <a:off x="3779137" y="3249895"/>
            <a:ext cx="533400" cy="685800"/>
            <a:chOff x="3094" y="1717"/>
            <a:chExt cx="336" cy="432"/>
          </a:xfrm>
        </p:grpSpPr>
        <p:sp>
          <p:nvSpPr>
            <p:cNvPr id="178" name="Rectangle 16"/>
            <p:cNvSpPr>
              <a:spLocks noChangeArrowheads="1"/>
            </p:cNvSpPr>
            <p:nvPr/>
          </p:nvSpPr>
          <p:spPr bwMode="auto">
            <a:xfrm>
              <a:off x="3094" y="1717"/>
              <a:ext cx="336" cy="43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79" name="Rectangle 76" descr="Horizontal dunkel"/>
            <p:cNvSpPr>
              <a:spLocks noChangeArrowheads="1"/>
            </p:cNvSpPr>
            <p:nvPr/>
          </p:nvSpPr>
          <p:spPr bwMode="auto">
            <a:xfrm>
              <a:off x="3094" y="2005"/>
              <a:ext cx="336" cy="144"/>
            </a:xfrm>
            <a:prstGeom prst="rect">
              <a:avLst/>
            </a:prstGeom>
            <a:pattFill prst="dkHorz">
              <a:fgClr>
                <a:srgbClr val="000000"/>
              </a:fgClr>
              <a:bgClr>
                <a:srgbClr val="DDDDDD"/>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80" name="Freeform 77" descr="Horizontale Steine"/>
            <p:cNvSpPr>
              <a:spLocks/>
            </p:cNvSpPr>
            <p:nvPr/>
          </p:nvSpPr>
          <p:spPr bwMode="auto">
            <a:xfrm>
              <a:off x="3127" y="1909"/>
              <a:ext cx="303" cy="96"/>
            </a:xfrm>
            <a:custGeom>
              <a:avLst/>
              <a:gdLst>
                <a:gd name="T0" fmla="*/ 303 w 303"/>
                <a:gd name="T1" fmla="*/ 96 h 96"/>
                <a:gd name="T2" fmla="*/ 0 w 303"/>
                <a:gd name="T3" fmla="*/ 96 h 96"/>
                <a:gd name="T4" fmla="*/ 24 w 303"/>
                <a:gd name="T5" fmla="*/ 90 h 96"/>
                <a:gd name="T6" fmla="*/ 33 w 303"/>
                <a:gd name="T7" fmla="*/ 83 h 96"/>
                <a:gd name="T8" fmla="*/ 36 w 303"/>
                <a:gd name="T9" fmla="*/ 56 h 96"/>
                <a:gd name="T10" fmla="*/ 43 w 303"/>
                <a:gd name="T11" fmla="*/ 48 h 96"/>
                <a:gd name="T12" fmla="*/ 87 w 303"/>
                <a:gd name="T13" fmla="*/ 48 h 96"/>
                <a:gd name="T14" fmla="*/ 99 w 303"/>
                <a:gd name="T15" fmla="*/ 39 h 96"/>
                <a:gd name="T16" fmla="*/ 111 w 303"/>
                <a:gd name="T17" fmla="*/ 8 h 96"/>
                <a:gd name="T18" fmla="*/ 130 w 303"/>
                <a:gd name="T19" fmla="*/ 0 h 96"/>
                <a:gd name="T20" fmla="*/ 303 w 303"/>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96">
                  <a:moveTo>
                    <a:pt x="303" y="96"/>
                  </a:moveTo>
                  <a:lnTo>
                    <a:pt x="0" y="96"/>
                  </a:lnTo>
                  <a:lnTo>
                    <a:pt x="24" y="90"/>
                  </a:lnTo>
                  <a:lnTo>
                    <a:pt x="33" y="83"/>
                  </a:lnTo>
                  <a:lnTo>
                    <a:pt x="36" y="56"/>
                  </a:lnTo>
                  <a:lnTo>
                    <a:pt x="43" y="48"/>
                  </a:lnTo>
                  <a:lnTo>
                    <a:pt x="87" y="48"/>
                  </a:lnTo>
                  <a:lnTo>
                    <a:pt x="99" y="39"/>
                  </a:lnTo>
                  <a:lnTo>
                    <a:pt x="111" y="8"/>
                  </a:lnTo>
                  <a:lnTo>
                    <a:pt x="130" y="0"/>
                  </a:lnTo>
                  <a:lnTo>
                    <a:pt x="303" y="0"/>
                  </a:lnTo>
                </a:path>
              </a:pathLst>
            </a:custGeom>
            <a:pattFill prst="horzBrick">
              <a:fgClr>
                <a:srgbClr val="000000"/>
              </a:fgClr>
              <a:bgClr>
                <a:srgbClr val="DDDDDD"/>
              </a:bgClr>
            </a:patt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81" name="Line 78"/>
            <p:cNvSpPr>
              <a:spLocks noChangeShapeType="1"/>
            </p:cNvSpPr>
            <p:nvPr/>
          </p:nvSpPr>
          <p:spPr bwMode="auto">
            <a:xfrm>
              <a:off x="3190" y="1957"/>
              <a:ext cx="2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grpSp>
        <p:nvGrpSpPr>
          <p:cNvPr id="182" name="Group 149"/>
          <p:cNvGrpSpPr>
            <a:grpSpLocks/>
          </p:cNvGrpSpPr>
          <p:nvPr/>
        </p:nvGrpSpPr>
        <p:grpSpPr bwMode="auto">
          <a:xfrm>
            <a:off x="3778448" y="2484859"/>
            <a:ext cx="533400" cy="685800"/>
            <a:chOff x="3478" y="1717"/>
            <a:chExt cx="336" cy="432"/>
          </a:xfrm>
        </p:grpSpPr>
        <p:sp>
          <p:nvSpPr>
            <p:cNvPr id="183" name="Rectangle 14"/>
            <p:cNvSpPr>
              <a:spLocks noChangeArrowheads="1"/>
            </p:cNvSpPr>
            <p:nvPr/>
          </p:nvSpPr>
          <p:spPr bwMode="auto">
            <a:xfrm>
              <a:off x="3478" y="1717"/>
              <a:ext cx="336" cy="43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nvGrpSpPr>
            <p:cNvPr id="184" name="Group 46"/>
            <p:cNvGrpSpPr>
              <a:grpSpLocks/>
            </p:cNvGrpSpPr>
            <p:nvPr/>
          </p:nvGrpSpPr>
          <p:grpSpPr bwMode="auto">
            <a:xfrm>
              <a:off x="3483" y="1802"/>
              <a:ext cx="171" cy="240"/>
              <a:chOff x="4176" y="1056"/>
              <a:chExt cx="240" cy="336"/>
            </a:xfrm>
          </p:grpSpPr>
          <p:sp>
            <p:nvSpPr>
              <p:cNvPr id="198" name="Line 47"/>
              <p:cNvSpPr>
                <a:spLocks noChangeShapeType="1"/>
              </p:cNvSpPr>
              <p:nvPr/>
            </p:nvSpPr>
            <p:spPr bwMode="auto">
              <a:xfrm flipH="1" flipV="1">
                <a:off x="4176" y="1104"/>
                <a:ext cx="144" cy="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9" name="Line 48"/>
              <p:cNvSpPr>
                <a:spLocks noChangeShapeType="1"/>
              </p:cNvSpPr>
              <p:nvPr/>
            </p:nvSpPr>
            <p:spPr bwMode="auto">
              <a:xfrm flipH="1">
                <a:off x="4176" y="1152"/>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0" name="Line 49"/>
              <p:cNvSpPr>
                <a:spLocks noChangeShapeType="1"/>
              </p:cNvSpPr>
              <p:nvPr/>
            </p:nvSpPr>
            <p:spPr bwMode="auto">
              <a:xfrm flipH="1">
                <a:off x="4176" y="1152"/>
                <a:ext cx="144" cy="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1" name="Line 50"/>
              <p:cNvSpPr>
                <a:spLocks noChangeShapeType="1"/>
              </p:cNvSpPr>
              <p:nvPr/>
            </p:nvSpPr>
            <p:spPr bwMode="auto">
              <a:xfrm flipH="1">
                <a:off x="4176" y="1152"/>
                <a:ext cx="144" cy="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2" name="Line 51"/>
              <p:cNvSpPr>
                <a:spLocks noChangeShapeType="1"/>
              </p:cNvSpPr>
              <p:nvPr/>
            </p:nvSpPr>
            <p:spPr bwMode="auto">
              <a:xfrm flipH="1">
                <a:off x="4224" y="1152"/>
                <a:ext cx="96"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3" name="Line 52"/>
              <p:cNvSpPr>
                <a:spLocks noChangeShapeType="1"/>
              </p:cNvSpPr>
              <p:nvPr/>
            </p:nvSpPr>
            <p:spPr bwMode="auto">
              <a:xfrm flipH="1">
                <a:off x="4272" y="1152"/>
                <a:ext cx="48"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4" name="Line 53"/>
              <p:cNvSpPr>
                <a:spLocks noChangeShapeType="1"/>
              </p:cNvSpPr>
              <p:nvPr/>
            </p:nvSpPr>
            <p:spPr bwMode="auto">
              <a:xfrm>
                <a:off x="4320" y="1152"/>
                <a:ext cx="0" cy="2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5" name="Line 54"/>
              <p:cNvSpPr>
                <a:spLocks noChangeShapeType="1"/>
              </p:cNvSpPr>
              <p:nvPr/>
            </p:nvSpPr>
            <p:spPr bwMode="auto">
              <a:xfrm>
                <a:off x="4320" y="1152"/>
                <a:ext cx="48"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206" name="Oval 55"/>
              <p:cNvSpPr>
                <a:spLocks noChangeArrowheads="1"/>
              </p:cNvSpPr>
              <p:nvPr/>
            </p:nvSpPr>
            <p:spPr bwMode="auto">
              <a:xfrm>
                <a:off x="4224" y="1056"/>
                <a:ext cx="192" cy="192"/>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sp>
          <p:nvSpPr>
            <p:cNvPr id="185" name="Freeform 56"/>
            <p:cNvSpPr>
              <a:spLocks/>
            </p:cNvSpPr>
            <p:nvPr/>
          </p:nvSpPr>
          <p:spPr bwMode="auto">
            <a:xfrm>
              <a:off x="3568" y="1717"/>
              <a:ext cx="246" cy="240"/>
            </a:xfrm>
            <a:custGeom>
              <a:avLst/>
              <a:gdLst>
                <a:gd name="T0" fmla="*/ 54 w 246"/>
                <a:gd name="T1" fmla="*/ 0 h 240"/>
                <a:gd name="T2" fmla="*/ 26 w 246"/>
                <a:gd name="T3" fmla="*/ 9 h 240"/>
                <a:gd name="T4" fmla="*/ 15 w 246"/>
                <a:gd name="T5" fmla="*/ 21 h 240"/>
                <a:gd name="T6" fmla="*/ 2 w 246"/>
                <a:gd name="T7" fmla="*/ 44 h 240"/>
                <a:gd name="T8" fmla="*/ 0 w 246"/>
                <a:gd name="T9" fmla="*/ 69 h 240"/>
                <a:gd name="T10" fmla="*/ 6 w 246"/>
                <a:gd name="T11" fmla="*/ 96 h 240"/>
                <a:gd name="T12" fmla="*/ 20 w 246"/>
                <a:gd name="T13" fmla="*/ 117 h 240"/>
                <a:gd name="T14" fmla="*/ 54 w 246"/>
                <a:gd name="T15" fmla="*/ 144 h 240"/>
                <a:gd name="T16" fmla="*/ 45 w 246"/>
                <a:gd name="T17" fmla="*/ 176 h 240"/>
                <a:gd name="T18" fmla="*/ 51 w 246"/>
                <a:gd name="T19" fmla="*/ 207 h 240"/>
                <a:gd name="T20" fmla="*/ 72 w 246"/>
                <a:gd name="T21" fmla="*/ 228 h 240"/>
                <a:gd name="T22" fmla="*/ 102 w 246"/>
                <a:gd name="T23" fmla="*/ 240 h 240"/>
                <a:gd name="T24" fmla="*/ 140 w 246"/>
                <a:gd name="T25" fmla="*/ 233 h 240"/>
                <a:gd name="T26" fmla="*/ 164 w 246"/>
                <a:gd name="T27" fmla="*/ 213 h 240"/>
                <a:gd name="T28" fmla="*/ 177 w 246"/>
                <a:gd name="T29" fmla="*/ 192 h 240"/>
                <a:gd name="T30" fmla="*/ 198 w 246"/>
                <a:gd name="T31" fmla="*/ 201 h 240"/>
                <a:gd name="T32" fmla="*/ 222 w 246"/>
                <a:gd name="T33" fmla="*/ 200 h 240"/>
                <a:gd name="T34" fmla="*/ 246 w 246"/>
                <a:gd name="T35" fmla="*/ 192 h 240"/>
                <a:gd name="T36" fmla="*/ 246 w 246"/>
                <a:gd name="T3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240">
                  <a:moveTo>
                    <a:pt x="54" y="0"/>
                  </a:moveTo>
                  <a:lnTo>
                    <a:pt x="26" y="9"/>
                  </a:lnTo>
                  <a:lnTo>
                    <a:pt x="15" y="21"/>
                  </a:lnTo>
                  <a:lnTo>
                    <a:pt x="2" y="44"/>
                  </a:lnTo>
                  <a:lnTo>
                    <a:pt x="0" y="69"/>
                  </a:lnTo>
                  <a:lnTo>
                    <a:pt x="6" y="96"/>
                  </a:lnTo>
                  <a:lnTo>
                    <a:pt x="20" y="117"/>
                  </a:lnTo>
                  <a:lnTo>
                    <a:pt x="54" y="144"/>
                  </a:lnTo>
                  <a:lnTo>
                    <a:pt x="45" y="176"/>
                  </a:lnTo>
                  <a:lnTo>
                    <a:pt x="51" y="207"/>
                  </a:lnTo>
                  <a:lnTo>
                    <a:pt x="72" y="228"/>
                  </a:lnTo>
                  <a:lnTo>
                    <a:pt x="102" y="240"/>
                  </a:lnTo>
                  <a:lnTo>
                    <a:pt x="140" y="233"/>
                  </a:lnTo>
                  <a:lnTo>
                    <a:pt x="164" y="213"/>
                  </a:lnTo>
                  <a:lnTo>
                    <a:pt x="177" y="192"/>
                  </a:lnTo>
                  <a:lnTo>
                    <a:pt x="198" y="201"/>
                  </a:lnTo>
                  <a:lnTo>
                    <a:pt x="222" y="200"/>
                  </a:lnTo>
                  <a:lnTo>
                    <a:pt x="246" y="192"/>
                  </a:lnTo>
                  <a:lnTo>
                    <a:pt x="246" y="0"/>
                  </a:lnTo>
                </a:path>
              </a:pathLst>
            </a:custGeom>
            <a:solidFill>
              <a:srgbClr val="DDDDDD"/>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86" name="Freeform 57"/>
            <p:cNvSpPr>
              <a:spLocks/>
            </p:cNvSpPr>
            <p:nvPr/>
          </p:nvSpPr>
          <p:spPr bwMode="auto">
            <a:xfrm>
              <a:off x="3622" y="1830"/>
              <a:ext cx="27" cy="31"/>
            </a:xfrm>
            <a:custGeom>
              <a:avLst/>
              <a:gdLst>
                <a:gd name="T0" fmla="*/ 27 w 27"/>
                <a:gd name="T1" fmla="*/ 0 h 31"/>
                <a:gd name="T2" fmla="*/ 9 w 27"/>
                <a:gd name="T3" fmla="*/ 13 h 31"/>
                <a:gd name="T4" fmla="*/ 0 w 27"/>
                <a:gd name="T5" fmla="*/ 31 h 31"/>
              </a:gdLst>
              <a:ahLst/>
              <a:cxnLst>
                <a:cxn ang="0">
                  <a:pos x="T0" y="T1"/>
                </a:cxn>
                <a:cxn ang="0">
                  <a:pos x="T2" y="T3"/>
                </a:cxn>
                <a:cxn ang="0">
                  <a:pos x="T4" y="T5"/>
                </a:cxn>
              </a:cxnLst>
              <a:rect l="0" t="0" r="r" b="b"/>
              <a:pathLst>
                <a:path w="27" h="31">
                  <a:moveTo>
                    <a:pt x="27" y="0"/>
                  </a:moveTo>
                  <a:lnTo>
                    <a:pt x="9" y="13"/>
                  </a:lnTo>
                  <a:lnTo>
                    <a:pt x="0" y="31"/>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87" name="Freeform 58"/>
            <p:cNvSpPr>
              <a:spLocks/>
            </p:cNvSpPr>
            <p:nvPr/>
          </p:nvSpPr>
          <p:spPr bwMode="auto">
            <a:xfrm>
              <a:off x="3714" y="1880"/>
              <a:ext cx="33" cy="29"/>
            </a:xfrm>
            <a:custGeom>
              <a:avLst/>
              <a:gdLst>
                <a:gd name="T0" fmla="*/ 33 w 33"/>
                <a:gd name="T1" fmla="*/ 29 h 29"/>
                <a:gd name="T2" fmla="*/ 12 w 33"/>
                <a:gd name="T3" fmla="*/ 14 h 29"/>
                <a:gd name="T4" fmla="*/ 0 w 33"/>
                <a:gd name="T5" fmla="*/ 0 h 29"/>
              </a:gdLst>
              <a:ahLst/>
              <a:cxnLst>
                <a:cxn ang="0">
                  <a:pos x="T0" y="T1"/>
                </a:cxn>
                <a:cxn ang="0">
                  <a:pos x="T2" y="T3"/>
                </a:cxn>
                <a:cxn ang="0">
                  <a:pos x="T4" y="T5"/>
                </a:cxn>
              </a:cxnLst>
              <a:rect l="0" t="0" r="r" b="b"/>
              <a:pathLst>
                <a:path w="33" h="29">
                  <a:moveTo>
                    <a:pt x="33" y="29"/>
                  </a:moveTo>
                  <a:lnTo>
                    <a:pt x="12" y="14"/>
                  </a:lnTo>
                  <a:lnTo>
                    <a:pt x="0"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88" name="Freeform 60"/>
            <p:cNvSpPr>
              <a:spLocks/>
            </p:cNvSpPr>
            <p:nvPr/>
          </p:nvSpPr>
          <p:spPr bwMode="auto">
            <a:xfrm>
              <a:off x="3670" y="1786"/>
              <a:ext cx="104" cy="39"/>
            </a:xfrm>
            <a:custGeom>
              <a:avLst/>
              <a:gdLst>
                <a:gd name="T0" fmla="*/ 0 w 104"/>
                <a:gd name="T1" fmla="*/ 0 h 39"/>
                <a:gd name="T2" fmla="*/ 6 w 104"/>
                <a:gd name="T3" fmla="*/ 23 h 39"/>
                <a:gd name="T4" fmla="*/ 26 w 104"/>
                <a:gd name="T5" fmla="*/ 35 h 39"/>
                <a:gd name="T6" fmla="*/ 68 w 104"/>
                <a:gd name="T7" fmla="*/ 39 h 39"/>
                <a:gd name="T8" fmla="*/ 104 w 104"/>
                <a:gd name="T9" fmla="*/ 27 h 39"/>
              </a:gdLst>
              <a:ahLst/>
              <a:cxnLst>
                <a:cxn ang="0">
                  <a:pos x="T0" y="T1"/>
                </a:cxn>
                <a:cxn ang="0">
                  <a:pos x="T2" y="T3"/>
                </a:cxn>
                <a:cxn ang="0">
                  <a:pos x="T4" y="T5"/>
                </a:cxn>
                <a:cxn ang="0">
                  <a:pos x="T6" y="T7"/>
                </a:cxn>
                <a:cxn ang="0">
                  <a:pos x="T8" y="T9"/>
                </a:cxn>
              </a:cxnLst>
              <a:rect l="0" t="0" r="r" b="b"/>
              <a:pathLst>
                <a:path w="104" h="39">
                  <a:moveTo>
                    <a:pt x="0" y="0"/>
                  </a:moveTo>
                  <a:lnTo>
                    <a:pt x="6" y="23"/>
                  </a:lnTo>
                  <a:lnTo>
                    <a:pt x="26" y="35"/>
                  </a:lnTo>
                  <a:lnTo>
                    <a:pt x="68" y="39"/>
                  </a:lnTo>
                  <a:lnTo>
                    <a:pt x="104" y="27"/>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89" name="Line 61"/>
            <p:cNvSpPr>
              <a:spLocks noChangeShapeType="1"/>
            </p:cNvSpPr>
            <p:nvPr/>
          </p:nvSpPr>
          <p:spPr bwMode="auto">
            <a:xfrm>
              <a:off x="3766" y="1915"/>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0" name="Line 62"/>
            <p:cNvSpPr>
              <a:spLocks noChangeShapeType="1"/>
            </p:cNvSpPr>
            <p:nvPr/>
          </p:nvSpPr>
          <p:spPr bwMode="auto">
            <a:xfrm>
              <a:off x="3746" y="1921"/>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1" name="Line 63"/>
            <p:cNvSpPr>
              <a:spLocks noChangeShapeType="1"/>
            </p:cNvSpPr>
            <p:nvPr/>
          </p:nvSpPr>
          <p:spPr bwMode="auto">
            <a:xfrm>
              <a:off x="3726" y="1927"/>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2" name="Line 64"/>
            <p:cNvSpPr>
              <a:spLocks noChangeShapeType="1"/>
            </p:cNvSpPr>
            <p:nvPr/>
          </p:nvSpPr>
          <p:spPr bwMode="auto">
            <a:xfrm>
              <a:off x="3706" y="1933"/>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3" name="Line 65"/>
            <p:cNvSpPr>
              <a:spLocks noChangeShapeType="1"/>
            </p:cNvSpPr>
            <p:nvPr/>
          </p:nvSpPr>
          <p:spPr bwMode="auto">
            <a:xfrm>
              <a:off x="3686" y="1939"/>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4" name="Line 66"/>
            <p:cNvSpPr>
              <a:spLocks noChangeShapeType="1"/>
            </p:cNvSpPr>
            <p:nvPr/>
          </p:nvSpPr>
          <p:spPr bwMode="auto">
            <a:xfrm>
              <a:off x="3666" y="1945"/>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5" name="Line 67"/>
            <p:cNvSpPr>
              <a:spLocks noChangeShapeType="1"/>
            </p:cNvSpPr>
            <p:nvPr/>
          </p:nvSpPr>
          <p:spPr bwMode="auto">
            <a:xfrm>
              <a:off x="3646" y="1951"/>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6" name="Line 68"/>
            <p:cNvSpPr>
              <a:spLocks noChangeShapeType="1"/>
            </p:cNvSpPr>
            <p:nvPr/>
          </p:nvSpPr>
          <p:spPr bwMode="auto">
            <a:xfrm>
              <a:off x="3626" y="1957"/>
              <a:ext cx="48" cy="96"/>
            </a:xfrm>
            <a:prstGeom prst="line">
              <a:avLst/>
            </a:prstGeom>
            <a:noFill/>
            <a:ln w="9525">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97" name="Rectangle 79"/>
            <p:cNvSpPr>
              <a:spLocks noChangeArrowheads="1"/>
            </p:cNvSpPr>
            <p:nvPr/>
          </p:nvSpPr>
          <p:spPr bwMode="auto">
            <a:xfrm>
              <a:off x="3478" y="1717"/>
              <a:ext cx="336" cy="43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sp>
        <p:nvSpPr>
          <p:cNvPr id="7" name="Textfeld 6"/>
          <p:cNvSpPr txBox="1"/>
          <p:nvPr/>
        </p:nvSpPr>
        <p:spPr>
          <a:xfrm>
            <a:off x="1320800" y="846013"/>
            <a:ext cx="2235660" cy="830997"/>
          </a:xfrm>
          <a:prstGeom prst="rect">
            <a:avLst/>
          </a:prstGeom>
          <a:noFill/>
        </p:spPr>
        <p:txBody>
          <a:bodyPr wrap="square" rtlCol="0">
            <a:spAutoFit/>
          </a:bodyPr>
          <a:lstStyle/>
          <a:p>
            <a:pPr defTabSz="914400" fontAlgn="base">
              <a:spcBef>
                <a:spcPct val="0"/>
              </a:spcBef>
              <a:spcAft>
                <a:spcPct val="0"/>
              </a:spcAft>
            </a:pPr>
            <a:r>
              <a:rPr lang="en-US" sz="2400" dirty="0">
                <a:solidFill>
                  <a:srgbClr val="FFC000"/>
                </a:solidFill>
                <a:latin typeface="Bahnschrift" panose="020B0502040204020203" pitchFamily="34" charset="0"/>
                <a:cs typeface="Arial" charset="0"/>
              </a:rPr>
              <a:t>s</a:t>
            </a:r>
            <a:r>
              <a:rPr lang="en-US" sz="2400" dirty="0" smtClean="0">
                <a:solidFill>
                  <a:srgbClr val="FFC000"/>
                </a:solidFill>
                <a:latin typeface="Bahnschrift" panose="020B0502040204020203" pitchFamily="34" charset="0"/>
                <a:cs typeface="Arial" charset="0"/>
              </a:rPr>
              <a:t>oil forming </a:t>
            </a:r>
          </a:p>
          <a:p>
            <a:pPr defTabSz="914400" fontAlgn="base">
              <a:spcBef>
                <a:spcPct val="0"/>
              </a:spcBef>
              <a:spcAft>
                <a:spcPct val="0"/>
              </a:spcAft>
            </a:pPr>
            <a:r>
              <a:rPr lang="en-US" sz="2400" dirty="0" smtClean="0">
                <a:solidFill>
                  <a:srgbClr val="FFC000"/>
                </a:solidFill>
                <a:latin typeface="Bahnschrift" panose="020B0502040204020203" pitchFamily="34" charset="0"/>
                <a:cs typeface="Arial" charset="0"/>
              </a:rPr>
              <a:t>state factors</a:t>
            </a:r>
            <a:endParaRPr lang="en-US" sz="2400" dirty="0">
              <a:solidFill>
                <a:srgbClr val="FFC000"/>
              </a:solidFill>
              <a:latin typeface="Bahnschrift" panose="020B0502040204020203" pitchFamily="34" charset="0"/>
              <a:cs typeface="Arial" charset="0"/>
            </a:endParaRPr>
          </a:p>
        </p:txBody>
      </p:sp>
      <p:grpSp>
        <p:nvGrpSpPr>
          <p:cNvPr id="1259" name="Gruppieren 1258"/>
          <p:cNvGrpSpPr/>
          <p:nvPr/>
        </p:nvGrpSpPr>
        <p:grpSpPr>
          <a:xfrm>
            <a:off x="1777986" y="818679"/>
            <a:ext cx="9104694" cy="5355540"/>
            <a:chOff x="253985" y="818679"/>
            <a:chExt cx="9104694" cy="5355540"/>
          </a:xfrm>
        </p:grpSpPr>
        <p:sp>
          <p:nvSpPr>
            <p:cNvPr id="1260" name="Text Box 358"/>
            <p:cNvSpPr txBox="1">
              <a:spLocks noChangeArrowheads="1"/>
            </p:cNvSpPr>
            <p:nvPr/>
          </p:nvSpPr>
          <p:spPr bwMode="auto">
            <a:xfrm>
              <a:off x="253985" y="5435555"/>
              <a:ext cx="91046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0" rIns="18000" bIns="0">
              <a:spAutoFit/>
            </a:bodyPr>
            <a:lstStyle>
              <a:lvl1pPr marL="4763" indent="-4763" algn="l">
                <a:defRPr sz="2400">
                  <a:solidFill>
                    <a:schemeClr val="tx1"/>
                  </a:solidFill>
                  <a:latin typeface="Times New Roman" pitchFamily="18" charset="0"/>
                </a:defRPr>
              </a:lvl1pPr>
              <a:lvl2pPr marL="48101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0"/>
                </a:spcBef>
                <a:spcAft>
                  <a:spcPct val="0"/>
                </a:spcAft>
              </a:pPr>
              <a:r>
                <a:rPr lang="en-US" b="1" dirty="0" smtClean="0">
                  <a:solidFill>
                    <a:srgbClr val="FFC000"/>
                  </a:solidFill>
                  <a:latin typeface="Bahnschrift" panose="020B0502040204020203" pitchFamily="34" charset="0"/>
                  <a:cs typeface="Arial" charset="0"/>
                </a:rPr>
                <a:t>State</a:t>
              </a:r>
              <a:r>
                <a:rPr lang="en-US" dirty="0" smtClean="0">
                  <a:solidFill>
                    <a:srgbClr val="FFC000"/>
                  </a:solidFill>
                  <a:latin typeface="Bahnschrift" panose="020B0502040204020203" pitchFamily="34" charset="0"/>
                  <a:cs typeface="Arial" charset="0"/>
                </a:rPr>
                <a:t> factors govern soil (forming) processes which results in regionally different soil types and therefore different functioning</a:t>
              </a:r>
              <a:endParaRPr lang="en-US" dirty="0">
                <a:solidFill>
                  <a:srgbClr val="FFC000"/>
                </a:solidFill>
                <a:latin typeface="Bahnschrift" panose="020B0502040204020203" pitchFamily="34" charset="0"/>
                <a:cs typeface="Arial" charset="0"/>
              </a:endParaRPr>
            </a:p>
          </p:txBody>
        </p:sp>
        <p:grpSp>
          <p:nvGrpSpPr>
            <p:cNvPr id="1261" name="Gruppieren 1260"/>
            <p:cNvGrpSpPr/>
            <p:nvPr/>
          </p:nvGrpSpPr>
          <p:grpSpPr>
            <a:xfrm>
              <a:off x="2833936" y="818679"/>
              <a:ext cx="2211058" cy="4248075"/>
              <a:chOff x="2833936" y="818679"/>
              <a:chExt cx="2211058" cy="4248075"/>
            </a:xfrm>
          </p:grpSpPr>
          <p:grpSp>
            <p:nvGrpSpPr>
              <p:cNvPr id="1263" name="Gruppieren 1262"/>
              <p:cNvGrpSpPr/>
              <p:nvPr/>
            </p:nvGrpSpPr>
            <p:grpSpPr>
              <a:xfrm>
                <a:off x="2833936" y="818679"/>
                <a:ext cx="1899244" cy="4248075"/>
                <a:chOff x="2833936" y="818679"/>
                <a:chExt cx="1899244" cy="4248075"/>
              </a:xfrm>
            </p:grpSpPr>
            <p:grpSp>
              <p:nvGrpSpPr>
                <p:cNvPr id="1265" name="Gruppieren 1264"/>
                <p:cNvGrpSpPr/>
                <p:nvPr/>
              </p:nvGrpSpPr>
              <p:grpSpPr>
                <a:xfrm>
                  <a:off x="2833936" y="2018754"/>
                  <a:ext cx="457200" cy="3048000"/>
                  <a:chOff x="2833936" y="2018754"/>
                  <a:chExt cx="457200" cy="3048000"/>
                </a:xfrm>
              </p:grpSpPr>
              <p:sp>
                <p:nvSpPr>
                  <p:cNvPr id="1269" name="Line 157"/>
                  <p:cNvSpPr>
                    <a:spLocks noChangeShapeType="1"/>
                  </p:cNvSpPr>
                  <p:nvPr/>
                </p:nvSpPr>
                <p:spPr bwMode="auto">
                  <a:xfrm>
                    <a:off x="2986336" y="3237954"/>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0" name="Line 158"/>
                  <p:cNvSpPr>
                    <a:spLocks noChangeShapeType="1"/>
                  </p:cNvSpPr>
                  <p:nvPr/>
                </p:nvSpPr>
                <p:spPr bwMode="auto">
                  <a:xfrm>
                    <a:off x="2910136" y="3390354"/>
                    <a:ext cx="381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1" name="Line 159"/>
                  <p:cNvSpPr>
                    <a:spLocks noChangeShapeType="1"/>
                  </p:cNvSpPr>
                  <p:nvPr/>
                </p:nvSpPr>
                <p:spPr bwMode="auto">
                  <a:xfrm>
                    <a:off x="2833936" y="3542754"/>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2" name="Line 160"/>
                  <p:cNvSpPr>
                    <a:spLocks noChangeShapeType="1"/>
                  </p:cNvSpPr>
                  <p:nvPr/>
                </p:nvSpPr>
                <p:spPr bwMode="auto">
                  <a:xfrm>
                    <a:off x="2910136" y="3695154"/>
                    <a:ext cx="381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3" name="Line 161"/>
                  <p:cNvSpPr>
                    <a:spLocks noChangeShapeType="1"/>
                  </p:cNvSpPr>
                  <p:nvPr/>
                </p:nvSpPr>
                <p:spPr bwMode="auto">
                  <a:xfrm>
                    <a:off x="2986336" y="3847554"/>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4" name="Freeform 163"/>
                  <p:cNvSpPr>
                    <a:spLocks/>
                  </p:cNvSpPr>
                  <p:nvPr/>
                </p:nvSpPr>
                <p:spPr bwMode="auto">
                  <a:xfrm>
                    <a:off x="2833936" y="2018754"/>
                    <a:ext cx="152400" cy="1219200"/>
                  </a:xfrm>
                  <a:custGeom>
                    <a:avLst/>
                    <a:gdLst>
                      <a:gd name="T0" fmla="*/ 0 w 192"/>
                      <a:gd name="T1" fmla="*/ 0 h 816"/>
                      <a:gd name="T2" fmla="*/ 192 w 192"/>
                      <a:gd name="T3" fmla="*/ 0 h 816"/>
                      <a:gd name="T4" fmla="*/ 192 w 192"/>
                      <a:gd name="T5" fmla="*/ 816 h 816"/>
                    </a:gdLst>
                    <a:ahLst/>
                    <a:cxnLst>
                      <a:cxn ang="0">
                        <a:pos x="T0" y="T1"/>
                      </a:cxn>
                      <a:cxn ang="0">
                        <a:pos x="T2" y="T3"/>
                      </a:cxn>
                      <a:cxn ang="0">
                        <a:pos x="T4" y="T5"/>
                      </a:cxn>
                    </a:cxnLst>
                    <a:rect l="0" t="0" r="r" b="b"/>
                    <a:pathLst>
                      <a:path w="192" h="816">
                        <a:moveTo>
                          <a:pt x="0" y="0"/>
                        </a:moveTo>
                        <a:lnTo>
                          <a:pt x="192" y="0"/>
                        </a:lnTo>
                        <a:lnTo>
                          <a:pt x="192" y="8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5" name="Freeform 164"/>
                  <p:cNvSpPr>
                    <a:spLocks/>
                  </p:cNvSpPr>
                  <p:nvPr/>
                </p:nvSpPr>
                <p:spPr bwMode="auto">
                  <a:xfrm>
                    <a:off x="2833936" y="2780754"/>
                    <a:ext cx="76200" cy="609600"/>
                  </a:xfrm>
                  <a:custGeom>
                    <a:avLst/>
                    <a:gdLst>
                      <a:gd name="T0" fmla="*/ 0 w 192"/>
                      <a:gd name="T1" fmla="*/ 0 h 816"/>
                      <a:gd name="T2" fmla="*/ 192 w 192"/>
                      <a:gd name="T3" fmla="*/ 0 h 816"/>
                      <a:gd name="T4" fmla="*/ 192 w 192"/>
                      <a:gd name="T5" fmla="*/ 816 h 816"/>
                    </a:gdLst>
                    <a:ahLst/>
                    <a:cxnLst>
                      <a:cxn ang="0">
                        <a:pos x="T0" y="T1"/>
                      </a:cxn>
                      <a:cxn ang="0">
                        <a:pos x="T2" y="T3"/>
                      </a:cxn>
                      <a:cxn ang="0">
                        <a:pos x="T4" y="T5"/>
                      </a:cxn>
                    </a:cxnLst>
                    <a:rect l="0" t="0" r="r" b="b"/>
                    <a:pathLst>
                      <a:path w="192" h="816">
                        <a:moveTo>
                          <a:pt x="0" y="0"/>
                        </a:moveTo>
                        <a:lnTo>
                          <a:pt x="192" y="0"/>
                        </a:lnTo>
                        <a:lnTo>
                          <a:pt x="192" y="8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6" name="Freeform 166"/>
                  <p:cNvSpPr>
                    <a:spLocks/>
                  </p:cNvSpPr>
                  <p:nvPr/>
                </p:nvSpPr>
                <p:spPr bwMode="auto">
                  <a:xfrm flipV="1">
                    <a:off x="2833936" y="3695154"/>
                    <a:ext cx="76200" cy="609600"/>
                  </a:xfrm>
                  <a:custGeom>
                    <a:avLst/>
                    <a:gdLst>
                      <a:gd name="T0" fmla="*/ 0 w 192"/>
                      <a:gd name="T1" fmla="*/ 0 h 816"/>
                      <a:gd name="T2" fmla="*/ 192 w 192"/>
                      <a:gd name="T3" fmla="*/ 0 h 816"/>
                      <a:gd name="T4" fmla="*/ 192 w 192"/>
                      <a:gd name="T5" fmla="*/ 816 h 816"/>
                    </a:gdLst>
                    <a:ahLst/>
                    <a:cxnLst>
                      <a:cxn ang="0">
                        <a:pos x="T0" y="T1"/>
                      </a:cxn>
                      <a:cxn ang="0">
                        <a:pos x="T2" y="T3"/>
                      </a:cxn>
                      <a:cxn ang="0">
                        <a:pos x="T4" y="T5"/>
                      </a:cxn>
                    </a:cxnLst>
                    <a:rect l="0" t="0" r="r" b="b"/>
                    <a:pathLst>
                      <a:path w="192" h="816">
                        <a:moveTo>
                          <a:pt x="0" y="0"/>
                        </a:moveTo>
                        <a:lnTo>
                          <a:pt x="192" y="0"/>
                        </a:lnTo>
                        <a:lnTo>
                          <a:pt x="192" y="8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sp>
                <p:nvSpPr>
                  <p:cNvPr id="1277" name="Freeform 167"/>
                  <p:cNvSpPr>
                    <a:spLocks/>
                  </p:cNvSpPr>
                  <p:nvPr/>
                </p:nvSpPr>
                <p:spPr bwMode="auto">
                  <a:xfrm flipV="1">
                    <a:off x="2833936" y="3847554"/>
                    <a:ext cx="152400" cy="1219200"/>
                  </a:xfrm>
                  <a:custGeom>
                    <a:avLst/>
                    <a:gdLst>
                      <a:gd name="T0" fmla="*/ 0 w 192"/>
                      <a:gd name="T1" fmla="*/ 0 h 816"/>
                      <a:gd name="T2" fmla="*/ 192 w 192"/>
                      <a:gd name="T3" fmla="*/ 0 h 816"/>
                      <a:gd name="T4" fmla="*/ 192 w 192"/>
                      <a:gd name="T5" fmla="*/ 816 h 816"/>
                    </a:gdLst>
                    <a:ahLst/>
                    <a:cxnLst>
                      <a:cxn ang="0">
                        <a:pos x="T0" y="T1"/>
                      </a:cxn>
                      <a:cxn ang="0">
                        <a:pos x="T2" y="T3"/>
                      </a:cxn>
                      <a:cxn ang="0">
                        <a:pos x="T4" y="T5"/>
                      </a:cxn>
                    </a:cxnLst>
                    <a:rect l="0" t="0" r="r" b="b"/>
                    <a:pathLst>
                      <a:path w="192" h="816">
                        <a:moveTo>
                          <a:pt x="0" y="0"/>
                        </a:moveTo>
                        <a:lnTo>
                          <a:pt x="192" y="0"/>
                        </a:lnTo>
                        <a:lnTo>
                          <a:pt x="192" y="8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de-DE" kern="0">
                      <a:latin typeface="Bahnschrift" panose="020B0502040204020203" pitchFamily="34" charset="0"/>
                      <a:cs typeface="Arial" charset="0"/>
                    </a:endParaRPr>
                  </a:p>
                </p:txBody>
              </p:sp>
            </p:grpSp>
            <p:sp>
              <p:nvSpPr>
                <p:cNvPr id="1266" name="Textfeld 1265"/>
                <p:cNvSpPr txBox="1"/>
                <p:nvPr/>
              </p:nvSpPr>
              <p:spPr>
                <a:xfrm>
                  <a:off x="3117032" y="818679"/>
                  <a:ext cx="1616148" cy="830997"/>
                </a:xfrm>
                <a:prstGeom prst="rect">
                  <a:avLst/>
                </a:prstGeom>
                <a:noFill/>
              </p:spPr>
              <p:txBody>
                <a:bodyPr wrap="none" rtlCol="0">
                  <a:spAutoFit/>
                </a:bodyPr>
                <a:lstStyle/>
                <a:p>
                  <a:pPr defTabSz="914400" fontAlgn="base">
                    <a:spcBef>
                      <a:spcPct val="0"/>
                    </a:spcBef>
                    <a:spcAft>
                      <a:spcPct val="0"/>
                    </a:spcAft>
                  </a:pPr>
                  <a:r>
                    <a:rPr lang="en-US" sz="2400" dirty="0" smtClean="0">
                      <a:solidFill>
                        <a:srgbClr val="FFC000"/>
                      </a:solidFill>
                      <a:latin typeface="Bahnschrift" panose="020B0502040204020203" pitchFamily="34" charset="0"/>
                      <a:cs typeface="Arial" charset="0"/>
                    </a:rPr>
                    <a:t>soil</a:t>
                  </a:r>
                </a:p>
                <a:p>
                  <a:pPr defTabSz="914400" fontAlgn="base">
                    <a:spcBef>
                      <a:spcPct val="0"/>
                    </a:spcBef>
                    <a:spcAft>
                      <a:spcPct val="0"/>
                    </a:spcAft>
                  </a:pPr>
                  <a:r>
                    <a:rPr lang="en-US" sz="2400" dirty="0" smtClean="0">
                      <a:solidFill>
                        <a:srgbClr val="FFC000"/>
                      </a:solidFill>
                      <a:latin typeface="Bahnschrift" panose="020B0502040204020203" pitchFamily="34" charset="0"/>
                      <a:cs typeface="Arial" charset="0"/>
                    </a:rPr>
                    <a:t>processes</a:t>
                  </a:r>
                  <a:endParaRPr lang="en-US" sz="2400" dirty="0">
                    <a:solidFill>
                      <a:srgbClr val="FFC000"/>
                    </a:solidFill>
                    <a:latin typeface="Bahnschrift" panose="020B0502040204020203" pitchFamily="34" charset="0"/>
                    <a:cs typeface="Arial" charset="0"/>
                  </a:endParaRPr>
                </a:p>
              </p:txBody>
            </p:sp>
          </p:grpSp>
          <p:sp>
            <p:nvSpPr>
              <p:cNvPr id="1264" name="Textfeld 1263"/>
              <p:cNvSpPr txBox="1"/>
              <p:nvPr/>
            </p:nvSpPr>
            <p:spPr>
              <a:xfrm>
                <a:off x="3311827" y="2984708"/>
                <a:ext cx="1733167" cy="1200329"/>
              </a:xfrm>
              <a:prstGeom prst="rect">
                <a:avLst/>
              </a:prstGeom>
              <a:noFill/>
            </p:spPr>
            <p:txBody>
              <a:bodyPr wrap="none" rtlCol="0">
                <a:spAutoFit/>
              </a:bodyPr>
              <a:lstStyle/>
              <a:p>
                <a:pPr defTabSz="914400" fontAlgn="base">
                  <a:spcBef>
                    <a:spcPct val="0"/>
                  </a:spcBef>
                  <a:spcAft>
                    <a:spcPct val="0"/>
                  </a:spcAft>
                </a:pPr>
                <a:r>
                  <a:rPr lang="en-US" i="1" dirty="0">
                    <a:latin typeface="Bahnschrift" panose="020B0502040204020203" pitchFamily="34" charset="0"/>
                    <a:cs typeface="Arial" charset="0"/>
                  </a:rPr>
                  <a:t>a</a:t>
                </a:r>
                <a:r>
                  <a:rPr lang="en-US" i="1" dirty="0" smtClean="0">
                    <a:latin typeface="Bahnschrift" panose="020B0502040204020203" pitchFamily="34" charset="0"/>
                    <a:cs typeface="Arial" charset="0"/>
                  </a:rPr>
                  <a:t>ccumulation</a:t>
                </a:r>
              </a:p>
              <a:p>
                <a:pPr defTabSz="914400" fontAlgn="base">
                  <a:spcBef>
                    <a:spcPct val="0"/>
                  </a:spcBef>
                  <a:spcAft>
                    <a:spcPct val="0"/>
                  </a:spcAft>
                </a:pPr>
                <a:r>
                  <a:rPr lang="en-US" i="1" dirty="0" smtClean="0">
                    <a:solidFill>
                      <a:srgbClr val="92D050"/>
                    </a:solidFill>
                    <a:latin typeface="Bahnschrift" panose="020B0502040204020203" pitchFamily="34" charset="0"/>
                    <a:cs typeface="Arial" charset="0"/>
                  </a:rPr>
                  <a:t>depletion</a:t>
                </a:r>
                <a:br>
                  <a:rPr lang="en-US" i="1" dirty="0" smtClean="0">
                    <a:solidFill>
                      <a:srgbClr val="92D050"/>
                    </a:solidFill>
                    <a:latin typeface="Bahnschrift" panose="020B0502040204020203" pitchFamily="34" charset="0"/>
                    <a:cs typeface="Arial" charset="0"/>
                  </a:rPr>
                </a:br>
                <a:r>
                  <a:rPr lang="en-US" i="1" dirty="0" smtClean="0">
                    <a:solidFill>
                      <a:srgbClr val="92D050"/>
                    </a:solidFill>
                    <a:latin typeface="Bahnschrift" panose="020B0502040204020203" pitchFamily="34" charset="0"/>
                    <a:cs typeface="Arial" charset="0"/>
                  </a:rPr>
                  <a:t>translocation</a:t>
                </a:r>
                <a:r>
                  <a:rPr lang="en-US" i="1" dirty="0" smtClean="0">
                    <a:latin typeface="Bahnschrift" panose="020B0502040204020203" pitchFamily="34" charset="0"/>
                    <a:cs typeface="Arial" charset="0"/>
                  </a:rPr>
                  <a:t/>
                </a:r>
                <a:br>
                  <a:rPr lang="en-US" i="1" dirty="0" smtClean="0">
                    <a:latin typeface="Bahnschrift" panose="020B0502040204020203" pitchFamily="34" charset="0"/>
                    <a:cs typeface="Arial" charset="0"/>
                  </a:rPr>
                </a:br>
                <a:r>
                  <a:rPr lang="en-US" i="1" dirty="0" smtClean="0">
                    <a:latin typeface="Bahnschrift" panose="020B0502040204020203" pitchFamily="34" charset="0"/>
                    <a:cs typeface="Arial" charset="0"/>
                  </a:rPr>
                  <a:t>transformation</a:t>
                </a:r>
                <a:endParaRPr lang="en-US" i="1" dirty="0">
                  <a:latin typeface="Bahnschrift" panose="020B0502040204020203" pitchFamily="34" charset="0"/>
                  <a:cs typeface="Arial" charset="0"/>
                </a:endParaRPr>
              </a:p>
            </p:txBody>
          </p:sp>
        </p:grpSp>
        <p:cxnSp>
          <p:nvCxnSpPr>
            <p:cNvPr id="1262" name="Gerade Verbindung mit Pfeil 1261"/>
            <p:cNvCxnSpPr/>
            <p:nvPr/>
          </p:nvCxnSpPr>
          <p:spPr>
            <a:xfrm>
              <a:off x="2209260" y="1411425"/>
              <a:ext cx="699973"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grpSp>
        <p:nvGrpSpPr>
          <p:cNvPr id="1278" name="Gruppieren 1277"/>
          <p:cNvGrpSpPr/>
          <p:nvPr/>
        </p:nvGrpSpPr>
        <p:grpSpPr>
          <a:xfrm>
            <a:off x="6572632" y="696762"/>
            <a:ext cx="3836953" cy="5138700"/>
            <a:chOff x="5048632" y="696761"/>
            <a:chExt cx="3836953" cy="5138700"/>
          </a:xfrm>
        </p:grpSpPr>
        <p:sp>
          <p:nvSpPr>
            <p:cNvPr id="1279" name="Rectangle 350"/>
            <p:cNvSpPr>
              <a:spLocks noChangeArrowheads="1"/>
            </p:cNvSpPr>
            <p:nvPr/>
          </p:nvSpPr>
          <p:spPr bwMode="auto">
            <a:xfrm>
              <a:off x="5155198" y="5589240"/>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endParaRPr lang="en-US" sz="1600" dirty="0">
                <a:latin typeface="Bahnschrift" panose="020B0502040204020203" pitchFamily="34" charset="0"/>
                <a:cs typeface="Arial" charset="0"/>
              </a:endParaRPr>
            </a:p>
          </p:txBody>
        </p:sp>
        <p:sp>
          <p:nvSpPr>
            <p:cNvPr id="1280" name="Textfeld 1279"/>
            <p:cNvSpPr txBox="1"/>
            <p:nvPr/>
          </p:nvSpPr>
          <p:spPr>
            <a:xfrm>
              <a:off x="5974828" y="1211664"/>
              <a:ext cx="1505540" cy="461665"/>
            </a:xfrm>
            <a:prstGeom prst="rect">
              <a:avLst/>
            </a:prstGeom>
            <a:noFill/>
          </p:spPr>
          <p:txBody>
            <a:bodyPr wrap="none" rtlCol="0">
              <a:spAutoFit/>
            </a:bodyPr>
            <a:lstStyle/>
            <a:p>
              <a:pPr defTabSz="914400" fontAlgn="base">
                <a:spcBef>
                  <a:spcPct val="0"/>
                </a:spcBef>
                <a:spcAft>
                  <a:spcPct val="0"/>
                </a:spcAft>
              </a:pPr>
              <a:r>
                <a:rPr lang="en-US" sz="2400" dirty="0" smtClean="0">
                  <a:solidFill>
                    <a:srgbClr val="FFC000"/>
                  </a:solidFill>
                  <a:latin typeface="Bahnschrift" panose="020B0502040204020203" pitchFamily="34" charset="0"/>
                  <a:cs typeface="Arial" charset="0"/>
                </a:rPr>
                <a:t>soil types</a:t>
              </a:r>
              <a:endParaRPr lang="en-US" sz="2400" dirty="0">
                <a:solidFill>
                  <a:srgbClr val="FFC000"/>
                </a:solidFill>
                <a:latin typeface="Bahnschrift" panose="020B0502040204020203" pitchFamily="34" charset="0"/>
                <a:cs typeface="Arial" charset="0"/>
              </a:endParaRPr>
            </a:p>
          </p:txBody>
        </p:sp>
        <p:sp>
          <p:nvSpPr>
            <p:cNvPr id="1281" name="Textfeld 1280"/>
            <p:cNvSpPr txBox="1"/>
            <p:nvPr/>
          </p:nvSpPr>
          <p:spPr>
            <a:xfrm>
              <a:off x="5317728" y="1935856"/>
              <a:ext cx="1617751" cy="2923877"/>
            </a:xfrm>
            <a:prstGeom prst="rect">
              <a:avLst/>
            </a:prstGeom>
            <a:noFill/>
          </p:spPr>
          <p:txBody>
            <a:bodyPr wrap="none" rtlCol="0">
              <a:spAutoFit/>
            </a:bodyPr>
            <a:lstStyle/>
            <a:p>
              <a:pPr defTabSz="914400" fontAlgn="base">
                <a:spcBef>
                  <a:spcPct val="0"/>
                </a:spcBef>
                <a:spcAft>
                  <a:spcPct val="0"/>
                </a:spcAft>
              </a:pPr>
              <a:endParaRPr lang="de-DE" sz="2000" i="1" dirty="0" smtClean="0">
                <a:latin typeface="Bahnschrift" panose="020B0502040204020203" pitchFamily="34" charset="0"/>
                <a:cs typeface="Arial" charset="0"/>
              </a:endParaRPr>
            </a:p>
            <a:p>
              <a:pPr defTabSz="914400" fontAlgn="base">
                <a:spcBef>
                  <a:spcPct val="0"/>
                </a:spcBef>
                <a:spcAft>
                  <a:spcPct val="0"/>
                </a:spcAft>
              </a:pPr>
              <a:r>
                <a:rPr lang="en-US" sz="2000" i="1" dirty="0" smtClean="0">
                  <a:latin typeface="Bahnschrift" panose="020B0502040204020203" pitchFamily="34" charset="0"/>
                  <a:cs typeface="Arial" charset="0"/>
                </a:rPr>
                <a:t>horizons</a:t>
              </a:r>
            </a:p>
            <a:p>
              <a:pPr defTabSz="914400" fontAlgn="base">
                <a:spcBef>
                  <a:spcPct val="0"/>
                </a:spcBef>
                <a:spcAft>
                  <a:spcPct val="0"/>
                </a:spcAft>
              </a:pPr>
              <a:endParaRPr lang="de-DE" sz="2400" dirty="0" smtClean="0">
                <a:latin typeface="Bahnschrift" panose="020B0502040204020203" pitchFamily="34" charset="0"/>
                <a:cs typeface="Arial" charset="0"/>
              </a:endParaRPr>
            </a:p>
            <a:p>
              <a:pPr defTabSz="914400" fontAlgn="base">
                <a:spcBef>
                  <a:spcPct val="0"/>
                </a:spcBef>
                <a:spcAft>
                  <a:spcPct val="0"/>
                </a:spcAft>
              </a:pPr>
              <a:endParaRPr lang="de-DE" sz="2400" dirty="0">
                <a:latin typeface="Bahnschrift" panose="020B0502040204020203" pitchFamily="34" charset="0"/>
                <a:cs typeface="Arial" charset="0"/>
              </a:endParaRPr>
            </a:p>
            <a:p>
              <a:pPr defTabSz="914400" fontAlgn="base">
                <a:spcBef>
                  <a:spcPct val="0"/>
                </a:spcBef>
                <a:spcAft>
                  <a:spcPct val="0"/>
                </a:spcAft>
              </a:pPr>
              <a:endParaRPr lang="de-DE" sz="2400" dirty="0">
                <a:latin typeface="Bahnschrift" panose="020B0502040204020203" pitchFamily="34" charset="0"/>
                <a:cs typeface="Arial" charset="0"/>
              </a:endParaRPr>
            </a:p>
            <a:p>
              <a:pPr defTabSz="914400" fontAlgn="base">
                <a:spcBef>
                  <a:spcPct val="0"/>
                </a:spcBef>
                <a:spcAft>
                  <a:spcPct val="0"/>
                </a:spcAft>
              </a:pPr>
              <a:endParaRPr lang="de-DE" sz="2400" dirty="0">
                <a:latin typeface="Bahnschrift" panose="020B0502040204020203" pitchFamily="34" charset="0"/>
                <a:cs typeface="Arial" charset="0"/>
              </a:endParaRPr>
            </a:p>
            <a:p>
              <a:pPr defTabSz="914400" fontAlgn="base">
                <a:spcBef>
                  <a:spcPct val="0"/>
                </a:spcBef>
                <a:spcAft>
                  <a:spcPct val="0"/>
                </a:spcAft>
              </a:pPr>
              <a:endParaRPr lang="de-DE" sz="2400" dirty="0">
                <a:latin typeface="Bahnschrift" panose="020B0502040204020203" pitchFamily="34" charset="0"/>
                <a:cs typeface="Arial" charset="0"/>
              </a:endParaRPr>
            </a:p>
            <a:p>
              <a:pPr defTabSz="914400" fontAlgn="base">
                <a:spcBef>
                  <a:spcPct val="0"/>
                </a:spcBef>
                <a:spcAft>
                  <a:spcPct val="0"/>
                </a:spcAft>
              </a:pPr>
              <a:r>
                <a:rPr lang="en-US" sz="2400" dirty="0" smtClean="0">
                  <a:latin typeface="Bahnschrift" panose="020B0502040204020203" pitchFamily="34" charset="0"/>
                  <a:cs typeface="Arial" charset="0"/>
                </a:rPr>
                <a:t>properties</a:t>
              </a:r>
              <a:endParaRPr lang="en-US" sz="2400" dirty="0">
                <a:latin typeface="Bahnschrift" panose="020B0502040204020203" pitchFamily="34" charset="0"/>
                <a:cs typeface="Arial" charset="0"/>
              </a:endParaRPr>
            </a:p>
          </p:txBody>
        </p:sp>
        <p:grpSp>
          <p:nvGrpSpPr>
            <p:cNvPr id="1282" name="Gruppieren 1281"/>
            <p:cNvGrpSpPr/>
            <p:nvPr/>
          </p:nvGrpSpPr>
          <p:grpSpPr>
            <a:xfrm>
              <a:off x="6564042" y="696761"/>
              <a:ext cx="2321543" cy="3568219"/>
              <a:chOff x="5373688" y="1371600"/>
              <a:chExt cx="3306762" cy="4886325"/>
            </a:xfrm>
          </p:grpSpPr>
          <p:sp>
            <p:nvSpPr>
              <p:cNvPr id="1284" name="Rectangle 138"/>
              <p:cNvSpPr>
                <a:spLocks noChangeArrowheads="1"/>
              </p:cNvSpPr>
              <p:nvPr/>
            </p:nvSpPr>
            <p:spPr bwMode="auto">
              <a:xfrm>
                <a:off x="5441950" y="3421063"/>
                <a:ext cx="1609725" cy="563562"/>
              </a:xfrm>
              <a:prstGeom prst="rect">
                <a:avLst/>
              </a:prstGeom>
              <a:gradFill rotWithShape="1">
                <a:gsLst>
                  <a:gs pos="0">
                    <a:srgbClr val="7E542A"/>
                  </a:gs>
                  <a:gs pos="100000">
                    <a:srgbClr val="CC9900"/>
                  </a:gs>
                </a:gsLst>
                <a:lin ang="5400000" scaled="1"/>
              </a:gradFill>
              <a:ln>
                <a:noFill/>
              </a:ln>
              <a:effectLst/>
              <a:extLs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85" name="Freeform 139"/>
              <p:cNvSpPr>
                <a:spLocks/>
              </p:cNvSpPr>
              <p:nvPr/>
            </p:nvSpPr>
            <p:spPr bwMode="auto">
              <a:xfrm>
                <a:off x="5470525" y="4302125"/>
                <a:ext cx="201613" cy="119063"/>
              </a:xfrm>
              <a:custGeom>
                <a:avLst/>
                <a:gdLst>
                  <a:gd name="T0" fmla="*/ 0 w 132"/>
                  <a:gd name="T1" fmla="*/ 30 h 54"/>
                  <a:gd name="T2" fmla="*/ 69 w 132"/>
                  <a:gd name="T3" fmla="*/ 0 h 54"/>
                  <a:gd name="T4" fmla="*/ 123 w 132"/>
                  <a:gd name="T5" fmla="*/ 3 h 54"/>
                  <a:gd name="T6" fmla="*/ 132 w 132"/>
                  <a:gd name="T7" fmla="*/ 30 h 54"/>
                  <a:gd name="T8" fmla="*/ 36 w 132"/>
                  <a:gd name="T9" fmla="*/ 54 h 54"/>
                  <a:gd name="T10" fmla="*/ 0 w 132"/>
                  <a:gd name="T11" fmla="*/ 30 h 54"/>
                </a:gdLst>
                <a:ahLst/>
                <a:cxnLst>
                  <a:cxn ang="0">
                    <a:pos x="T0" y="T1"/>
                  </a:cxn>
                  <a:cxn ang="0">
                    <a:pos x="T2" y="T3"/>
                  </a:cxn>
                  <a:cxn ang="0">
                    <a:pos x="T4" y="T5"/>
                  </a:cxn>
                  <a:cxn ang="0">
                    <a:pos x="T6" y="T7"/>
                  </a:cxn>
                  <a:cxn ang="0">
                    <a:pos x="T8" y="T9"/>
                  </a:cxn>
                  <a:cxn ang="0">
                    <a:pos x="T10" y="T11"/>
                  </a:cxn>
                </a:cxnLst>
                <a:rect l="0" t="0" r="r" b="b"/>
                <a:pathLst>
                  <a:path w="132" h="54">
                    <a:moveTo>
                      <a:pt x="0" y="30"/>
                    </a:moveTo>
                    <a:lnTo>
                      <a:pt x="69" y="0"/>
                    </a:lnTo>
                    <a:lnTo>
                      <a:pt x="123" y="3"/>
                    </a:lnTo>
                    <a:lnTo>
                      <a:pt x="132" y="30"/>
                    </a:lnTo>
                    <a:lnTo>
                      <a:pt x="36" y="54"/>
                    </a:lnTo>
                    <a:lnTo>
                      <a:pt x="0" y="3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86" name="Freeform 140"/>
              <p:cNvSpPr>
                <a:spLocks/>
              </p:cNvSpPr>
              <p:nvPr/>
            </p:nvSpPr>
            <p:spPr bwMode="auto">
              <a:xfrm>
                <a:off x="5454650" y="4810125"/>
                <a:ext cx="234950" cy="284163"/>
              </a:xfrm>
              <a:custGeom>
                <a:avLst/>
                <a:gdLst>
                  <a:gd name="T0" fmla="*/ 42 w 156"/>
                  <a:gd name="T1" fmla="*/ 0 h 129"/>
                  <a:gd name="T2" fmla="*/ 129 w 156"/>
                  <a:gd name="T3" fmla="*/ 27 h 129"/>
                  <a:gd name="T4" fmla="*/ 156 w 156"/>
                  <a:gd name="T5" fmla="*/ 99 h 129"/>
                  <a:gd name="T6" fmla="*/ 135 w 156"/>
                  <a:gd name="T7" fmla="*/ 129 h 129"/>
                  <a:gd name="T8" fmla="*/ 0 w 156"/>
                  <a:gd name="T9" fmla="*/ 60 h 129"/>
                  <a:gd name="T10" fmla="*/ 42 w 156"/>
                  <a:gd name="T11" fmla="*/ 0 h 129"/>
                </a:gdLst>
                <a:ahLst/>
                <a:cxnLst>
                  <a:cxn ang="0">
                    <a:pos x="T0" y="T1"/>
                  </a:cxn>
                  <a:cxn ang="0">
                    <a:pos x="T2" y="T3"/>
                  </a:cxn>
                  <a:cxn ang="0">
                    <a:pos x="T4" y="T5"/>
                  </a:cxn>
                  <a:cxn ang="0">
                    <a:pos x="T6" y="T7"/>
                  </a:cxn>
                  <a:cxn ang="0">
                    <a:pos x="T8" y="T9"/>
                  </a:cxn>
                  <a:cxn ang="0">
                    <a:pos x="T10" y="T11"/>
                  </a:cxn>
                </a:cxnLst>
                <a:rect l="0" t="0" r="r" b="b"/>
                <a:pathLst>
                  <a:path w="156" h="129">
                    <a:moveTo>
                      <a:pt x="42" y="0"/>
                    </a:moveTo>
                    <a:lnTo>
                      <a:pt x="129" y="27"/>
                    </a:lnTo>
                    <a:lnTo>
                      <a:pt x="156" y="99"/>
                    </a:lnTo>
                    <a:lnTo>
                      <a:pt x="135" y="129"/>
                    </a:lnTo>
                    <a:lnTo>
                      <a:pt x="0" y="60"/>
                    </a:lnTo>
                    <a:lnTo>
                      <a:pt x="42"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87" name="Rectangle 141"/>
              <p:cNvSpPr>
                <a:spLocks noChangeArrowheads="1"/>
              </p:cNvSpPr>
              <p:nvPr/>
            </p:nvSpPr>
            <p:spPr bwMode="auto">
              <a:xfrm>
                <a:off x="5443538" y="3971925"/>
                <a:ext cx="1609725" cy="2286000"/>
              </a:xfrm>
              <a:prstGeom prst="rect">
                <a:avLst/>
              </a:prstGeom>
              <a:gradFill rotWithShape="1">
                <a:gsLst>
                  <a:gs pos="0">
                    <a:srgbClr val="CC9900"/>
                  </a:gs>
                  <a:gs pos="100000">
                    <a:srgbClr val="0066FF"/>
                  </a:gs>
                </a:gsLst>
                <a:lin ang="5400000" scaled="1"/>
              </a:gradFill>
              <a:ln>
                <a:noFill/>
              </a:ln>
              <a:effectLst/>
              <a:extLs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88" name="Freeform 142"/>
              <p:cNvSpPr>
                <a:spLocks/>
              </p:cNvSpPr>
              <p:nvPr/>
            </p:nvSpPr>
            <p:spPr bwMode="auto">
              <a:xfrm>
                <a:off x="5511800" y="4492625"/>
                <a:ext cx="258763" cy="273050"/>
              </a:xfrm>
              <a:custGeom>
                <a:avLst/>
                <a:gdLst>
                  <a:gd name="T0" fmla="*/ 0 w 171"/>
                  <a:gd name="T1" fmla="*/ 33 h 123"/>
                  <a:gd name="T2" fmla="*/ 54 w 171"/>
                  <a:gd name="T3" fmla="*/ 18 h 123"/>
                  <a:gd name="T4" fmla="*/ 96 w 171"/>
                  <a:gd name="T5" fmla="*/ 18 h 123"/>
                  <a:gd name="T6" fmla="*/ 141 w 171"/>
                  <a:gd name="T7" fmla="*/ 0 h 123"/>
                  <a:gd name="T8" fmla="*/ 171 w 171"/>
                  <a:gd name="T9" fmla="*/ 69 h 123"/>
                  <a:gd name="T10" fmla="*/ 111 w 171"/>
                  <a:gd name="T11" fmla="*/ 123 h 123"/>
                  <a:gd name="T12" fmla="*/ 6 w 171"/>
                  <a:gd name="T13" fmla="*/ 99 h 123"/>
                  <a:gd name="T14" fmla="*/ 0 w 171"/>
                  <a:gd name="T15" fmla="*/ 3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123">
                    <a:moveTo>
                      <a:pt x="0" y="33"/>
                    </a:moveTo>
                    <a:lnTo>
                      <a:pt x="54" y="18"/>
                    </a:lnTo>
                    <a:lnTo>
                      <a:pt x="96" y="18"/>
                    </a:lnTo>
                    <a:lnTo>
                      <a:pt x="141" y="0"/>
                    </a:lnTo>
                    <a:lnTo>
                      <a:pt x="171" y="69"/>
                    </a:lnTo>
                    <a:lnTo>
                      <a:pt x="111" y="123"/>
                    </a:lnTo>
                    <a:lnTo>
                      <a:pt x="6" y="99"/>
                    </a:lnTo>
                    <a:lnTo>
                      <a:pt x="0" y="33"/>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89" name="Freeform 143"/>
              <p:cNvSpPr>
                <a:spLocks/>
              </p:cNvSpPr>
              <p:nvPr/>
            </p:nvSpPr>
            <p:spPr bwMode="auto">
              <a:xfrm>
                <a:off x="5768975" y="4237038"/>
                <a:ext cx="225425" cy="173037"/>
              </a:xfrm>
              <a:custGeom>
                <a:avLst/>
                <a:gdLst>
                  <a:gd name="T0" fmla="*/ 0 w 147"/>
                  <a:gd name="T1" fmla="*/ 33 h 78"/>
                  <a:gd name="T2" fmla="*/ 39 w 147"/>
                  <a:gd name="T3" fmla="*/ 27 h 78"/>
                  <a:gd name="T4" fmla="*/ 63 w 147"/>
                  <a:gd name="T5" fmla="*/ 0 h 78"/>
                  <a:gd name="T6" fmla="*/ 147 w 147"/>
                  <a:gd name="T7" fmla="*/ 36 h 78"/>
                  <a:gd name="T8" fmla="*/ 99 w 147"/>
                  <a:gd name="T9" fmla="*/ 78 h 78"/>
                  <a:gd name="T10" fmla="*/ 0 w 147"/>
                  <a:gd name="T11" fmla="*/ 33 h 78"/>
                </a:gdLst>
                <a:ahLst/>
                <a:cxnLst>
                  <a:cxn ang="0">
                    <a:pos x="T0" y="T1"/>
                  </a:cxn>
                  <a:cxn ang="0">
                    <a:pos x="T2" y="T3"/>
                  </a:cxn>
                  <a:cxn ang="0">
                    <a:pos x="T4" y="T5"/>
                  </a:cxn>
                  <a:cxn ang="0">
                    <a:pos x="T6" y="T7"/>
                  </a:cxn>
                  <a:cxn ang="0">
                    <a:pos x="T8" y="T9"/>
                  </a:cxn>
                  <a:cxn ang="0">
                    <a:pos x="T10" y="T11"/>
                  </a:cxn>
                </a:cxnLst>
                <a:rect l="0" t="0" r="r" b="b"/>
                <a:pathLst>
                  <a:path w="147" h="78">
                    <a:moveTo>
                      <a:pt x="0" y="33"/>
                    </a:moveTo>
                    <a:lnTo>
                      <a:pt x="39" y="27"/>
                    </a:lnTo>
                    <a:lnTo>
                      <a:pt x="63" y="0"/>
                    </a:lnTo>
                    <a:lnTo>
                      <a:pt x="147" y="36"/>
                    </a:lnTo>
                    <a:lnTo>
                      <a:pt x="99" y="78"/>
                    </a:lnTo>
                    <a:lnTo>
                      <a:pt x="0" y="33"/>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0" name="Freeform 144"/>
              <p:cNvSpPr>
                <a:spLocks/>
              </p:cNvSpPr>
              <p:nvPr/>
            </p:nvSpPr>
            <p:spPr bwMode="auto">
              <a:xfrm>
                <a:off x="5705475" y="4765675"/>
                <a:ext cx="241300" cy="236538"/>
              </a:xfrm>
              <a:custGeom>
                <a:avLst/>
                <a:gdLst>
                  <a:gd name="T0" fmla="*/ 0 w 159"/>
                  <a:gd name="T1" fmla="*/ 42 h 108"/>
                  <a:gd name="T2" fmla="*/ 54 w 159"/>
                  <a:gd name="T3" fmla="*/ 0 h 108"/>
                  <a:gd name="T4" fmla="*/ 159 w 159"/>
                  <a:gd name="T5" fmla="*/ 30 h 108"/>
                  <a:gd name="T6" fmla="*/ 111 w 159"/>
                  <a:gd name="T7" fmla="*/ 93 h 108"/>
                  <a:gd name="T8" fmla="*/ 54 w 159"/>
                  <a:gd name="T9" fmla="*/ 81 h 108"/>
                  <a:gd name="T10" fmla="*/ 15 w 159"/>
                  <a:gd name="T11" fmla="*/ 108 h 108"/>
                  <a:gd name="T12" fmla="*/ 0 w 159"/>
                  <a:gd name="T13" fmla="*/ 42 h 108"/>
                </a:gdLst>
                <a:ahLst/>
                <a:cxnLst>
                  <a:cxn ang="0">
                    <a:pos x="T0" y="T1"/>
                  </a:cxn>
                  <a:cxn ang="0">
                    <a:pos x="T2" y="T3"/>
                  </a:cxn>
                  <a:cxn ang="0">
                    <a:pos x="T4" y="T5"/>
                  </a:cxn>
                  <a:cxn ang="0">
                    <a:pos x="T6" y="T7"/>
                  </a:cxn>
                  <a:cxn ang="0">
                    <a:pos x="T8" y="T9"/>
                  </a:cxn>
                  <a:cxn ang="0">
                    <a:pos x="T10" y="T11"/>
                  </a:cxn>
                  <a:cxn ang="0">
                    <a:pos x="T12" y="T13"/>
                  </a:cxn>
                </a:cxnLst>
                <a:rect l="0" t="0" r="r" b="b"/>
                <a:pathLst>
                  <a:path w="159" h="108">
                    <a:moveTo>
                      <a:pt x="0" y="42"/>
                    </a:moveTo>
                    <a:lnTo>
                      <a:pt x="54" y="0"/>
                    </a:lnTo>
                    <a:lnTo>
                      <a:pt x="159" y="30"/>
                    </a:lnTo>
                    <a:lnTo>
                      <a:pt x="111" y="93"/>
                    </a:lnTo>
                    <a:lnTo>
                      <a:pt x="54" y="81"/>
                    </a:lnTo>
                    <a:lnTo>
                      <a:pt x="15" y="108"/>
                    </a:lnTo>
                    <a:lnTo>
                      <a:pt x="0" y="42"/>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1" name="Freeform 145"/>
              <p:cNvSpPr>
                <a:spLocks/>
              </p:cNvSpPr>
              <p:nvPr/>
            </p:nvSpPr>
            <p:spPr bwMode="auto">
              <a:xfrm>
                <a:off x="5824538" y="4427538"/>
                <a:ext cx="244475" cy="280987"/>
              </a:xfrm>
              <a:custGeom>
                <a:avLst/>
                <a:gdLst>
                  <a:gd name="T0" fmla="*/ 0 w 162"/>
                  <a:gd name="T1" fmla="*/ 42 h 129"/>
                  <a:gd name="T2" fmla="*/ 24 w 162"/>
                  <a:gd name="T3" fmla="*/ 117 h 129"/>
                  <a:gd name="T4" fmla="*/ 78 w 162"/>
                  <a:gd name="T5" fmla="*/ 129 h 129"/>
                  <a:gd name="T6" fmla="*/ 162 w 162"/>
                  <a:gd name="T7" fmla="*/ 0 h 129"/>
                  <a:gd name="T8" fmla="*/ 66 w 162"/>
                  <a:gd name="T9" fmla="*/ 57 h 129"/>
                  <a:gd name="T10" fmla="*/ 0 w 162"/>
                  <a:gd name="T11" fmla="*/ 42 h 129"/>
                </a:gdLst>
                <a:ahLst/>
                <a:cxnLst>
                  <a:cxn ang="0">
                    <a:pos x="T0" y="T1"/>
                  </a:cxn>
                  <a:cxn ang="0">
                    <a:pos x="T2" y="T3"/>
                  </a:cxn>
                  <a:cxn ang="0">
                    <a:pos x="T4" y="T5"/>
                  </a:cxn>
                  <a:cxn ang="0">
                    <a:pos x="T6" y="T7"/>
                  </a:cxn>
                  <a:cxn ang="0">
                    <a:pos x="T8" y="T9"/>
                  </a:cxn>
                  <a:cxn ang="0">
                    <a:pos x="T10" y="T11"/>
                  </a:cxn>
                </a:cxnLst>
                <a:rect l="0" t="0" r="r" b="b"/>
                <a:pathLst>
                  <a:path w="162" h="129">
                    <a:moveTo>
                      <a:pt x="0" y="42"/>
                    </a:moveTo>
                    <a:lnTo>
                      <a:pt x="24" y="117"/>
                    </a:lnTo>
                    <a:lnTo>
                      <a:pt x="78" y="129"/>
                    </a:lnTo>
                    <a:lnTo>
                      <a:pt x="162" y="0"/>
                    </a:lnTo>
                    <a:lnTo>
                      <a:pt x="66" y="57"/>
                    </a:lnTo>
                    <a:lnTo>
                      <a:pt x="0" y="42"/>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2" name="Freeform 146"/>
              <p:cNvSpPr>
                <a:spLocks/>
              </p:cNvSpPr>
              <p:nvPr/>
            </p:nvSpPr>
            <p:spPr bwMode="auto">
              <a:xfrm>
                <a:off x="5443538" y="5026025"/>
                <a:ext cx="141287" cy="290513"/>
              </a:xfrm>
              <a:custGeom>
                <a:avLst/>
                <a:gdLst>
                  <a:gd name="T0" fmla="*/ 3 w 93"/>
                  <a:gd name="T1" fmla="*/ 0 h 132"/>
                  <a:gd name="T2" fmla="*/ 84 w 93"/>
                  <a:gd name="T3" fmla="*/ 45 h 132"/>
                  <a:gd name="T4" fmla="*/ 69 w 93"/>
                  <a:gd name="T5" fmla="*/ 60 h 132"/>
                  <a:gd name="T6" fmla="*/ 93 w 93"/>
                  <a:gd name="T7" fmla="*/ 75 h 132"/>
                  <a:gd name="T8" fmla="*/ 33 w 93"/>
                  <a:gd name="T9" fmla="*/ 132 h 132"/>
                  <a:gd name="T10" fmla="*/ 0 w 93"/>
                  <a:gd name="T11" fmla="*/ 132 h 132"/>
                  <a:gd name="T12" fmla="*/ 3 w 93"/>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93" h="132">
                    <a:moveTo>
                      <a:pt x="3" y="0"/>
                    </a:moveTo>
                    <a:lnTo>
                      <a:pt x="84" y="45"/>
                    </a:lnTo>
                    <a:lnTo>
                      <a:pt x="69" y="60"/>
                    </a:lnTo>
                    <a:lnTo>
                      <a:pt x="93" y="75"/>
                    </a:lnTo>
                    <a:lnTo>
                      <a:pt x="33" y="132"/>
                    </a:lnTo>
                    <a:lnTo>
                      <a:pt x="0" y="132"/>
                    </a:lnTo>
                    <a:lnTo>
                      <a:pt x="3"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3" name="Freeform 147"/>
              <p:cNvSpPr>
                <a:spLocks/>
              </p:cNvSpPr>
              <p:nvPr/>
            </p:nvSpPr>
            <p:spPr bwMode="auto">
              <a:xfrm>
                <a:off x="5443538" y="5203825"/>
                <a:ext cx="246062" cy="395288"/>
              </a:xfrm>
              <a:custGeom>
                <a:avLst/>
                <a:gdLst>
                  <a:gd name="T0" fmla="*/ 0 w 162"/>
                  <a:gd name="T1" fmla="*/ 60 h 180"/>
                  <a:gd name="T2" fmla="*/ 60 w 162"/>
                  <a:gd name="T3" fmla="*/ 57 h 180"/>
                  <a:gd name="T4" fmla="*/ 108 w 162"/>
                  <a:gd name="T5" fmla="*/ 0 h 180"/>
                  <a:gd name="T6" fmla="*/ 162 w 162"/>
                  <a:gd name="T7" fmla="*/ 45 h 180"/>
                  <a:gd name="T8" fmla="*/ 87 w 162"/>
                  <a:gd name="T9" fmla="*/ 180 h 180"/>
                  <a:gd name="T10" fmla="*/ 0 w 162"/>
                  <a:gd name="T11" fmla="*/ 144 h 180"/>
                  <a:gd name="T12" fmla="*/ 0 w 162"/>
                  <a:gd name="T13" fmla="*/ 60 h 180"/>
                </a:gdLst>
                <a:ahLst/>
                <a:cxnLst>
                  <a:cxn ang="0">
                    <a:pos x="T0" y="T1"/>
                  </a:cxn>
                  <a:cxn ang="0">
                    <a:pos x="T2" y="T3"/>
                  </a:cxn>
                  <a:cxn ang="0">
                    <a:pos x="T4" y="T5"/>
                  </a:cxn>
                  <a:cxn ang="0">
                    <a:pos x="T6" y="T7"/>
                  </a:cxn>
                  <a:cxn ang="0">
                    <a:pos x="T8" y="T9"/>
                  </a:cxn>
                  <a:cxn ang="0">
                    <a:pos x="T10" y="T11"/>
                  </a:cxn>
                  <a:cxn ang="0">
                    <a:pos x="T12" y="T13"/>
                  </a:cxn>
                </a:cxnLst>
                <a:rect l="0" t="0" r="r" b="b"/>
                <a:pathLst>
                  <a:path w="162" h="180">
                    <a:moveTo>
                      <a:pt x="0" y="60"/>
                    </a:moveTo>
                    <a:lnTo>
                      <a:pt x="60" y="57"/>
                    </a:lnTo>
                    <a:lnTo>
                      <a:pt x="108" y="0"/>
                    </a:lnTo>
                    <a:lnTo>
                      <a:pt x="162" y="45"/>
                    </a:lnTo>
                    <a:lnTo>
                      <a:pt x="87" y="180"/>
                    </a:lnTo>
                    <a:lnTo>
                      <a:pt x="0" y="144"/>
                    </a:lnTo>
                    <a:lnTo>
                      <a:pt x="0" y="6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4" name="Freeform 148"/>
              <p:cNvSpPr>
                <a:spLocks/>
              </p:cNvSpPr>
              <p:nvPr/>
            </p:nvSpPr>
            <p:spPr bwMode="auto">
              <a:xfrm>
                <a:off x="6351588" y="3992563"/>
                <a:ext cx="98425" cy="150812"/>
              </a:xfrm>
              <a:custGeom>
                <a:avLst/>
                <a:gdLst>
                  <a:gd name="T0" fmla="*/ 30 w 66"/>
                  <a:gd name="T1" fmla="*/ 0 h 69"/>
                  <a:gd name="T2" fmla="*/ 0 w 66"/>
                  <a:gd name="T3" fmla="*/ 69 h 69"/>
                  <a:gd name="T4" fmla="*/ 66 w 66"/>
                  <a:gd name="T5" fmla="*/ 48 h 69"/>
                  <a:gd name="T6" fmla="*/ 66 w 66"/>
                  <a:gd name="T7" fmla="*/ 0 h 69"/>
                  <a:gd name="T8" fmla="*/ 30 w 66"/>
                  <a:gd name="T9" fmla="*/ 0 h 69"/>
                </a:gdLst>
                <a:ahLst/>
                <a:cxnLst>
                  <a:cxn ang="0">
                    <a:pos x="T0" y="T1"/>
                  </a:cxn>
                  <a:cxn ang="0">
                    <a:pos x="T2" y="T3"/>
                  </a:cxn>
                  <a:cxn ang="0">
                    <a:pos x="T4" y="T5"/>
                  </a:cxn>
                  <a:cxn ang="0">
                    <a:pos x="T6" y="T7"/>
                  </a:cxn>
                  <a:cxn ang="0">
                    <a:pos x="T8" y="T9"/>
                  </a:cxn>
                </a:cxnLst>
                <a:rect l="0" t="0" r="r" b="b"/>
                <a:pathLst>
                  <a:path w="66" h="69">
                    <a:moveTo>
                      <a:pt x="30" y="0"/>
                    </a:moveTo>
                    <a:lnTo>
                      <a:pt x="0" y="69"/>
                    </a:lnTo>
                    <a:lnTo>
                      <a:pt x="66" y="48"/>
                    </a:lnTo>
                    <a:lnTo>
                      <a:pt x="66" y="0"/>
                    </a:lnTo>
                    <a:lnTo>
                      <a:pt x="30"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5" name="Freeform 149"/>
              <p:cNvSpPr>
                <a:spLocks/>
              </p:cNvSpPr>
              <p:nvPr/>
            </p:nvSpPr>
            <p:spPr bwMode="auto">
              <a:xfrm>
                <a:off x="5654675" y="4079875"/>
                <a:ext cx="104775" cy="71438"/>
              </a:xfrm>
              <a:custGeom>
                <a:avLst/>
                <a:gdLst>
                  <a:gd name="T0" fmla="*/ 0 w 69"/>
                  <a:gd name="T1" fmla="*/ 15 h 33"/>
                  <a:gd name="T2" fmla="*/ 42 w 69"/>
                  <a:gd name="T3" fmla="*/ 0 h 33"/>
                  <a:gd name="T4" fmla="*/ 69 w 69"/>
                  <a:gd name="T5" fmla="*/ 33 h 33"/>
                  <a:gd name="T6" fmla="*/ 0 w 69"/>
                  <a:gd name="T7" fmla="*/ 15 h 33"/>
                </a:gdLst>
                <a:ahLst/>
                <a:cxnLst>
                  <a:cxn ang="0">
                    <a:pos x="T0" y="T1"/>
                  </a:cxn>
                  <a:cxn ang="0">
                    <a:pos x="T2" y="T3"/>
                  </a:cxn>
                  <a:cxn ang="0">
                    <a:pos x="T4" y="T5"/>
                  </a:cxn>
                  <a:cxn ang="0">
                    <a:pos x="T6" y="T7"/>
                  </a:cxn>
                </a:cxnLst>
                <a:rect l="0" t="0" r="r" b="b"/>
                <a:pathLst>
                  <a:path w="69" h="33">
                    <a:moveTo>
                      <a:pt x="0" y="15"/>
                    </a:moveTo>
                    <a:lnTo>
                      <a:pt x="42" y="0"/>
                    </a:lnTo>
                    <a:lnTo>
                      <a:pt x="69" y="33"/>
                    </a:lnTo>
                    <a:lnTo>
                      <a:pt x="0" y="15"/>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6" name="Freeform 150"/>
              <p:cNvSpPr>
                <a:spLocks/>
              </p:cNvSpPr>
              <p:nvPr/>
            </p:nvSpPr>
            <p:spPr bwMode="auto">
              <a:xfrm>
                <a:off x="6373813" y="4487863"/>
                <a:ext cx="128587" cy="231775"/>
              </a:xfrm>
              <a:custGeom>
                <a:avLst/>
                <a:gdLst>
                  <a:gd name="T0" fmla="*/ 0 w 84"/>
                  <a:gd name="T1" fmla="*/ 63 h 105"/>
                  <a:gd name="T2" fmla="*/ 75 w 84"/>
                  <a:gd name="T3" fmla="*/ 0 h 105"/>
                  <a:gd name="T4" fmla="*/ 84 w 84"/>
                  <a:gd name="T5" fmla="*/ 63 h 105"/>
                  <a:gd name="T6" fmla="*/ 60 w 84"/>
                  <a:gd name="T7" fmla="*/ 105 h 105"/>
                  <a:gd name="T8" fmla="*/ 0 w 84"/>
                  <a:gd name="T9" fmla="*/ 63 h 105"/>
                </a:gdLst>
                <a:ahLst/>
                <a:cxnLst>
                  <a:cxn ang="0">
                    <a:pos x="T0" y="T1"/>
                  </a:cxn>
                  <a:cxn ang="0">
                    <a:pos x="T2" y="T3"/>
                  </a:cxn>
                  <a:cxn ang="0">
                    <a:pos x="T4" y="T5"/>
                  </a:cxn>
                  <a:cxn ang="0">
                    <a:pos x="T6" y="T7"/>
                  </a:cxn>
                  <a:cxn ang="0">
                    <a:pos x="T8" y="T9"/>
                  </a:cxn>
                </a:cxnLst>
                <a:rect l="0" t="0" r="r" b="b"/>
                <a:pathLst>
                  <a:path w="84" h="105">
                    <a:moveTo>
                      <a:pt x="0" y="63"/>
                    </a:moveTo>
                    <a:lnTo>
                      <a:pt x="75" y="0"/>
                    </a:lnTo>
                    <a:lnTo>
                      <a:pt x="84" y="63"/>
                    </a:lnTo>
                    <a:lnTo>
                      <a:pt x="60" y="105"/>
                    </a:lnTo>
                    <a:lnTo>
                      <a:pt x="0" y="63"/>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7" name="Freeform 151"/>
              <p:cNvSpPr>
                <a:spLocks/>
              </p:cNvSpPr>
              <p:nvPr/>
            </p:nvSpPr>
            <p:spPr bwMode="auto">
              <a:xfrm>
                <a:off x="5618163" y="5021263"/>
                <a:ext cx="200025" cy="247650"/>
              </a:xfrm>
              <a:custGeom>
                <a:avLst/>
                <a:gdLst>
                  <a:gd name="T0" fmla="*/ 0 w 132"/>
                  <a:gd name="T1" fmla="*/ 60 h 114"/>
                  <a:gd name="T2" fmla="*/ 60 w 132"/>
                  <a:gd name="T3" fmla="*/ 42 h 114"/>
                  <a:gd name="T4" fmla="*/ 105 w 132"/>
                  <a:gd name="T5" fmla="*/ 0 h 114"/>
                  <a:gd name="T6" fmla="*/ 132 w 132"/>
                  <a:gd name="T7" fmla="*/ 3 h 114"/>
                  <a:gd name="T8" fmla="*/ 120 w 132"/>
                  <a:gd name="T9" fmla="*/ 75 h 114"/>
                  <a:gd name="T10" fmla="*/ 105 w 132"/>
                  <a:gd name="T11" fmla="*/ 114 h 114"/>
                  <a:gd name="T12" fmla="*/ 54 w 132"/>
                  <a:gd name="T13" fmla="*/ 111 h 114"/>
                  <a:gd name="T14" fmla="*/ 0 w 132"/>
                  <a:gd name="T15" fmla="*/ 6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14">
                    <a:moveTo>
                      <a:pt x="0" y="60"/>
                    </a:moveTo>
                    <a:lnTo>
                      <a:pt x="60" y="42"/>
                    </a:lnTo>
                    <a:lnTo>
                      <a:pt x="105" y="0"/>
                    </a:lnTo>
                    <a:lnTo>
                      <a:pt x="132" y="3"/>
                    </a:lnTo>
                    <a:lnTo>
                      <a:pt x="120" y="75"/>
                    </a:lnTo>
                    <a:lnTo>
                      <a:pt x="105" y="114"/>
                    </a:lnTo>
                    <a:lnTo>
                      <a:pt x="54" y="111"/>
                    </a:lnTo>
                    <a:lnTo>
                      <a:pt x="0" y="6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8" name="Freeform 152"/>
              <p:cNvSpPr>
                <a:spLocks/>
              </p:cNvSpPr>
              <p:nvPr/>
            </p:nvSpPr>
            <p:spPr bwMode="auto">
              <a:xfrm>
                <a:off x="5997575" y="4751388"/>
                <a:ext cx="211138" cy="158750"/>
              </a:xfrm>
              <a:custGeom>
                <a:avLst/>
                <a:gdLst>
                  <a:gd name="T0" fmla="*/ 0 w 138"/>
                  <a:gd name="T1" fmla="*/ 15 h 72"/>
                  <a:gd name="T2" fmla="*/ 33 w 138"/>
                  <a:gd name="T3" fmla="*/ 0 h 72"/>
                  <a:gd name="T4" fmla="*/ 138 w 138"/>
                  <a:gd name="T5" fmla="*/ 30 h 72"/>
                  <a:gd name="T6" fmla="*/ 81 w 138"/>
                  <a:gd name="T7" fmla="*/ 72 h 72"/>
                  <a:gd name="T8" fmla="*/ 3 w 138"/>
                  <a:gd name="T9" fmla="*/ 42 h 72"/>
                  <a:gd name="T10" fmla="*/ 0 w 138"/>
                  <a:gd name="T11" fmla="*/ 15 h 72"/>
                </a:gdLst>
                <a:ahLst/>
                <a:cxnLst>
                  <a:cxn ang="0">
                    <a:pos x="T0" y="T1"/>
                  </a:cxn>
                  <a:cxn ang="0">
                    <a:pos x="T2" y="T3"/>
                  </a:cxn>
                  <a:cxn ang="0">
                    <a:pos x="T4" y="T5"/>
                  </a:cxn>
                  <a:cxn ang="0">
                    <a:pos x="T6" y="T7"/>
                  </a:cxn>
                  <a:cxn ang="0">
                    <a:pos x="T8" y="T9"/>
                  </a:cxn>
                  <a:cxn ang="0">
                    <a:pos x="T10" y="T11"/>
                  </a:cxn>
                </a:cxnLst>
                <a:rect l="0" t="0" r="r" b="b"/>
                <a:pathLst>
                  <a:path w="138" h="72">
                    <a:moveTo>
                      <a:pt x="0" y="15"/>
                    </a:moveTo>
                    <a:lnTo>
                      <a:pt x="33" y="0"/>
                    </a:lnTo>
                    <a:lnTo>
                      <a:pt x="138" y="30"/>
                    </a:lnTo>
                    <a:lnTo>
                      <a:pt x="81" y="72"/>
                    </a:lnTo>
                    <a:lnTo>
                      <a:pt x="3" y="42"/>
                    </a:lnTo>
                    <a:lnTo>
                      <a:pt x="0" y="15"/>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299" name="Freeform 153"/>
              <p:cNvSpPr>
                <a:spLocks/>
              </p:cNvSpPr>
              <p:nvPr/>
            </p:nvSpPr>
            <p:spPr bwMode="auto">
              <a:xfrm>
                <a:off x="6051550" y="4492625"/>
                <a:ext cx="252413" cy="277813"/>
              </a:xfrm>
              <a:custGeom>
                <a:avLst/>
                <a:gdLst>
                  <a:gd name="T0" fmla="*/ 57 w 165"/>
                  <a:gd name="T1" fmla="*/ 0 h 126"/>
                  <a:gd name="T2" fmla="*/ 135 w 165"/>
                  <a:gd name="T3" fmla="*/ 3 h 126"/>
                  <a:gd name="T4" fmla="*/ 153 w 165"/>
                  <a:gd name="T5" fmla="*/ 27 h 126"/>
                  <a:gd name="T6" fmla="*/ 150 w 165"/>
                  <a:gd name="T7" fmla="*/ 51 h 126"/>
                  <a:gd name="T8" fmla="*/ 165 w 165"/>
                  <a:gd name="T9" fmla="*/ 78 h 126"/>
                  <a:gd name="T10" fmla="*/ 123 w 165"/>
                  <a:gd name="T11" fmla="*/ 126 h 126"/>
                  <a:gd name="T12" fmla="*/ 0 w 165"/>
                  <a:gd name="T13" fmla="*/ 81 h 126"/>
                  <a:gd name="T14" fmla="*/ 57 w 165"/>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6">
                    <a:moveTo>
                      <a:pt x="57" y="0"/>
                    </a:moveTo>
                    <a:lnTo>
                      <a:pt x="135" y="3"/>
                    </a:lnTo>
                    <a:lnTo>
                      <a:pt x="153" y="27"/>
                    </a:lnTo>
                    <a:lnTo>
                      <a:pt x="150" y="51"/>
                    </a:lnTo>
                    <a:lnTo>
                      <a:pt x="165" y="78"/>
                    </a:lnTo>
                    <a:lnTo>
                      <a:pt x="123" y="126"/>
                    </a:lnTo>
                    <a:lnTo>
                      <a:pt x="0" y="81"/>
                    </a:lnTo>
                    <a:lnTo>
                      <a:pt x="57"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0" name="Freeform 154"/>
              <p:cNvSpPr>
                <a:spLocks/>
              </p:cNvSpPr>
              <p:nvPr/>
            </p:nvSpPr>
            <p:spPr bwMode="auto">
              <a:xfrm>
                <a:off x="6203950" y="4738688"/>
                <a:ext cx="196850" cy="217487"/>
              </a:xfrm>
              <a:custGeom>
                <a:avLst/>
                <a:gdLst>
                  <a:gd name="T0" fmla="*/ 90 w 129"/>
                  <a:gd name="T1" fmla="*/ 0 h 99"/>
                  <a:gd name="T2" fmla="*/ 129 w 129"/>
                  <a:gd name="T3" fmla="*/ 30 h 99"/>
                  <a:gd name="T4" fmla="*/ 93 w 129"/>
                  <a:gd name="T5" fmla="*/ 99 h 99"/>
                  <a:gd name="T6" fmla="*/ 0 w 129"/>
                  <a:gd name="T7" fmla="*/ 93 h 99"/>
                  <a:gd name="T8" fmla="*/ 69 w 129"/>
                  <a:gd name="T9" fmla="*/ 48 h 99"/>
                  <a:gd name="T10" fmla="*/ 90 w 129"/>
                  <a:gd name="T11" fmla="*/ 0 h 99"/>
                </a:gdLst>
                <a:ahLst/>
                <a:cxnLst>
                  <a:cxn ang="0">
                    <a:pos x="T0" y="T1"/>
                  </a:cxn>
                  <a:cxn ang="0">
                    <a:pos x="T2" y="T3"/>
                  </a:cxn>
                  <a:cxn ang="0">
                    <a:pos x="T4" y="T5"/>
                  </a:cxn>
                  <a:cxn ang="0">
                    <a:pos x="T6" y="T7"/>
                  </a:cxn>
                  <a:cxn ang="0">
                    <a:pos x="T8" y="T9"/>
                  </a:cxn>
                  <a:cxn ang="0">
                    <a:pos x="T10" y="T11"/>
                  </a:cxn>
                </a:cxnLst>
                <a:rect l="0" t="0" r="r" b="b"/>
                <a:pathLst>
                  <a:path w="129" h="99">
                    <a:moveTo>
                      <a:pt x="90" y="0"/>
                    </a:moveTo>
                    <a:lnTo>
                      <a:pt x="129" y="30"/>
                    </a:lnTo>
                    <a:lnTo>
                      <a:pt x="93" y="99"/>
                    </a:lnTo>
                    <a:lnTo>
                      <a:pt x="0" y="93"/>
                    </a:lnTo>
                    <a:lnTo>
                      <a:pt x="69" y="48"/>
                    </a:lnTo>
                    <a:lnTo>
                      <a:pt x="90"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1" name="Freeform 155"/>
              <p:cNvSpPr>
                <a:spLocks/>
              </p:cNvSpPr>
              <p:nvPr/>
            </p:nvSpPr>
            <p:spPr bwMode="auto">
              <a:xfrm>
                <a:off x="5875338" y="4956175"/>
                <a:ext cx="106362" cy="236538"/>
              </a:xfrm>
              <a:custGeom>
                <a:avLst/>
                <a:gdLst>
                  <a:gd name="T0" fmla="*/ 54 w 72"/>
                  <a:gd name="T1" fmla="*/ 0 h 108"/>
                  <a:gd name="T2" fmla="*/ 48 w 72"/>
                  <a:gd name="T3" fmla="*/ 57 h 108"/>
                  <a:gd name="T4" fmla="*/ 72 w 72"/>
                  <a:gd name="T5" fmla="*/ 90 h 108"/>
                  <a:gd name="T6" fmla="*/ 30 w 72"/>
                  <a:gd name="T7" fmla="*/ 108 h 108"/>
                  <a:gd name="T8" fmla="*/ 0 w 72"/>
                  <a:gd name="T9" fmla="*/ 75 h 108"/>
                  <a:gd name="T10" fmla="*/ 3 w 72"/>
                  <a:gd name="T11" fmla="*/ 39 h 108"/>
                  <a:gd name="T12" fmla="*/ 54 w 7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72" h="108">
                    <a:moveTo>
                      <a:pt x="54" y="0"/>
                    </a:moveTo>
                    <a:lnTo>
                      <a:pt x="48" y="57"/>
                    </a:lnTo>
                    <a:lnTo>
                      <a:pt x="72" y="90"/>
                    </a:lnTo>
                    <a:lnTo>
                      <a:pt x="30" y="108"/>
                    </a:lnTo>
                    <a:lnTo>
                      <a:pt x="0" y="75"/>
                    </a:lnTo>
                    <a:lnTo>
                      <a:pt x="3" y="39"/>
                    </a:lnTo>
                    <a:lnTo>
                      <a:pt x="54"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2" name="Freeform 156"/>
              <p:cNvSpPr>
                <a:spLocks/>
              </p:cNvSpPr>
              <p:nvPr/>
            </p:nvSpPr>
            <p:spPr bwMode="auto">
              <a:xfrm>
                <a:off x="6021388" y="4981575"/>
                <a:ext cx="177800" cy="203200"/>
              </a:xfrm>
              <a:custGeom>
                <a:avLst/>
                <a:gdLst>
                  <a:gd name="T0" fmla="*/ 15 w 117"/>
                  <a:gd name="T1" fmla="*/ 0 h 93"/>
                  <a:gd name="T2" fmla="*/ 99 w 117"/>
                  <a:gd name="T3" fmla="*/ 24 h 93"/>
                  <a:gd name="T4" fmla="*/ 117 w 117"/>
                  <a:gd name="T5" fmla="*/ 24 h 93"/>
                  <a:gd name="T6" fmla="*/ 75 w 117"/>
                  <a:gd name="T7" fmla="*/ 75 h 93"/>
                  <a:gd name="T8" fmla="*/ 39 w 117"/>
                  <a:gd name="T9" fmla="*/ 93 h 93"/>
                  <a:gd name="T10" fmla="*/ 30 w 117"/>
                  <a:gd name="T11" fmla="*/ 42 h 93"/>
                  <a:gd name="T12" fmla="*/ 0 w 117"/>
                  <a:gd name="T13" fmla="*/ 36 h 93"/>
                  <a:gd name="T14" fmla="*/ 15 w 117"/>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3">
                    <a:moveTo>
                      <a:pt x="15" y="0"/>
                    </a:moveTo>
                    <a:lnTo>
                      <a:pt x="99" y="24"/>
                    </a:lnTo>
                    <a:lnTo>
                      <a:pt x="117" y="24"/>
                    </a:lnTo>
                    <a:lnTo>
                      <a:pt x="75" y="75"/>
                    </a:lnTo>
                    <a:lnTo>
                      <a:pt x="39" y="93"/>
                    </a:lnTo>
                    <a:lnTo>
                      <a:pt x="30" y="42"/>
                    </a:lnTo>
                    <a:lnTo>
                      <a:pt x="0" y="36"/>
                    </a:lnTo>
                    <a:lnTo>
                      <a:pt x="15"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3" name="Freeform 157"/>
              <p:cNvSpPr>
                <a:spLocks/>
              </p:cNvSpPr>
              <p:nvPr/>
            </p:nvSpPr>
            <p:spPr bwMode="auto">
              <a:xfrm>
                <a:off x="6427788" y="4745038"/>
                <a:ext cx="320675" cy="257175"/>
              </a:xfrm>
              <a:custGeom>
                <a:avLst/>
                <a:gdLst>
                  <a:gd name="T0" fmla="*/ 66 w 210"/>
                  <a:gd name="T1" fmla="*/ 0 h 117"/>
                  <a:gd name="T2" fmla="*/ 201 w 210"/>
                  <a:gd name="T3" fmla="*/ 15 h 117"/>
                  <a:gd name="T4" fmla="*/ 210 w 210"/>
                  <a:gd name="T5" fmla="*/ 69 h 117"/>
                  <a:gd name="T6" fmla="*/ 129 w 210"/>
                  <a:gd name="T7" fmla="*/ 87 h 117"/>
                  <a:gd name="T8" fmla="*/ 57 w 210"/>
                  <a:gd name="T9" fmla="*/ 117 h 117"/>
                  <a:gd name="T10" fmla="*/ 0 w 210"/>
                  <a:gd name="T11" fmla="*/ 78 h 117"/>
                  <a:gd name="T12" fmla="*/ 66 w 210"/>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210" h="117">
                    <a:moveTo>
                      <a:pt x="66" y="0"/>
                    </a:moveTo>
                    <a:lnTo>
                      <a:pt x="201" y="15"/>
                    </a:lnTo>
                    <a:lnTo>
                      <a:pt x="210" y="69"/>
                    </a:lnTo>
                    <a:lnTo>
                      <a:pt x="129" y="87"/>
                    </a:lnTo>
                    <a:lnTo>
                      <a:pt x="57" y="117"/>
                    </a:lnTo>
                    <a:lnTo>
                      <a:pt x="0" y="78"/>
                    </a:lnTo>
                    <a:lnTo>
                      <a:pt x="66"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4" name="Freeform 158"/>
              <p:cNvSpPr>
                <a:spLocks/>
              </p:cNvSpPr>
              <p:nvPr/>
            </p:nvSpPr>
            <p:spPr bwMode="auto">
              <a:xfrm>
                <a:off x="6577013" y="4427538"/>
                <a:ext cx="217487" cy="236537"/>
              </a:xfrm>
              <a:custGeom>
                <a:avLst/>
                <a:gdLst>
                  <a:gd name="T0" fmla="*/ 3 w 144"/>
                  <a:gd name="T1" fmla="*/ 42 h 108"/>
                  <a:gd name="T2" fmla="*/ 57 w 144"/>
                  <a:gd name="T3" fmla="*/ 48 h 108"/>
                  <a:gd name="T4" fmla="*/ 90 w 144"/>
                  <a:gd name="T5" fmla="*/ 0 h 108"/>
                  <a:gd name="T6" fmla="*/ 144 w 144"/>
                  <a:gd name="T7" fmla="*/ 69 h 108"/>
                  <a:gd name="T8" fmla="*/ 108 w 144"/>
                  <a:gd name="T9" fmla="*/ 108 h 108"/>
                  <a:gd name="T10" fmla="*/ 0 w 144"/>
                  <a:gd name="T11" fmla="*/ 96 h 108"/>
                  <a:gd name="T12" fmla="*/ 3 w 144"/>
                  <a:gd name="T13" fmla="*/ 42 h 108"/>
                </a:gdLst>
                <a:ahLst/>
                <a:cxnLst>
                  <a:cxn ang="0">
                    <a:pos x="T0" y="T1"/>
                  </a:cxn>
                  <a:cxn ang="0">
                    <a:pos x="T2" y="T3"/>
                  </a:cxn>
                  <a:cxn ang="0">
                    <a:pos x="T4" y="T5"/>
                  </a:cxn>
                  <a:cxn ang="0">
                    <a:pos x="T6" y="T7"/>
                  </a:cxn>
                  <a:cxn ang="0">
                    <a:pos x="T8" y="T9"/>
                  </a:cxn>
                  <a:cxn ang="0">
                    <a:pos x="T10" y="T11"/>
                  </a:cxn>
                  <a:cxn ang="0">
                    <a:pos x="T12" y="T13"/>
                  </a:cxn>
                </a:cxnLst>
                <a:rect l="0" t="0" r="r" b="b"/>
                <a:pathLst>
                  <a:path w="144" h="108">
                    <a:moveTo>
                      <a:pt x="3" y="42"/>
                    </a:moveTo>
                    <a:lnTo>
                      <a:pt x="57" y="48"/>
                    </a:lnTo>
                    <a:lnTo>
                      <a:pt x="90" y="0"/>
                    </a:lnTo>
                    <a:lnTo>
                      <a:pt x="144" y="69"/>
                    </a:lnTo>
                    <a:lnTo>
                      <a:pt x="108" y="108"/>
                    </a:lnTo>
                    <a:lnTo>
                      <a:pt x="0" y="96"/>
                    </a:lnTo>
                    <a:lnTo>
                      <a:pt x="3" y="42"/>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5" name="Freeform 159"/>
              <p:cNvSpPr>
                <a:spLocks/>
              </p:cNvSpPr>
              <p:nvPr/>
            </p:nvSpPr>
            <p:spPr bwMode="auto">
              <a:xfrm>
                <a:off x="6245225" y="5038725"/>
                <a:ext cx="215900" cy="246063"/>
              </a:xfrm>
              <a:custGeom>
                <a:avLst/>
                <a:gdLst>
                  <a:gd name="T0" fmla="*/ 0 w 141"/>
                  <a:gd name="T1" fmla="*/ 45 h 111"/>
                  <a:gd name="T2" fmla="*/ 21 w 141"/>
                  <a:gd name="T3" fmla="*/ 0 h 111"/>
                  <a:gd name="T4" fmla="*/ 123 w 141"/>
                  <a:gd name="T5" fmla="*/ 6 h 111"/>
                  <a:gd name="T6" fmla="*/ 141 w 141"/>
                  <a:gd name="T7" fmla="*/ 57 h 111"/>
                  <a:gd name="T8" fmla="*/ 93 w 141"/>
                  <a:gd name="T9" fmla="*/ 111 h 111"/>
                  <a:gd name="T10" fmla="*/ 36 w 141"/>
                  <a:gd name="T11" fmla="*/ 108 h 111"/>
                  <a:gd name="T12" fmla="*/ 0 w 141"/>
                  <a:gd name="T13" fmla="*/ 45 h 111"/>
                </a:gdLst>
                <a:ahLst/>
                <a:cxnLst>
                  <a:cxn ang="0">
                    <a:pos x="T0" y="T1"/>
                  </a:cxn>
                  <a:cxn ang="0">
                    <a:pos x="T2" y="T3"/>
                  </a:cxn>
                  <a:cxn ang="0">
                    <a:pos x="T4" y="T5"/>
                  </a:cxn>
                  <a:cxn ang="0">
                    <a:pos x="T6" y="T7"/>
                  </a:cxn>
                  <a:cxn ang="0">
                    <a:pos x="T8" y="T9"/>
                  </a:cxn>
                  <a:cxn ang="0">
                    <a:pos x="T10" y="T11"/>
                  </a:cxn>
                  <a:cxn ang="0">
                    <a:pos x="T12" y="T13"/>
                  </a:cxn>
                </a:cxnLst>
                <a:rect l="0" t="0" r="r" b="b"/>
                <a:pathLst>
                  <a:path w="141" h="111">
                    <a:moveTo>
                      <a:pt x="0" y="45"/>
                    </a:moveTo>
                    <a:lnTo>
                      <a:pt x="21" y="0"/>
                    </a:lnTo>
                    <a:lnTo>
                      <a:pt x="123" y="6"/>
                    </a:lnTo>
                    <a:lnTo>
                      <a:pt x="141" y="57"/>
                    </a:lnTo>
                    <a:lnTo>
                      <a:pt x="93" y="111"/>
                    </a:lnTo>
                    <a:lnTo>
                      <a:pt x="36" y="108"/>
                    </a:lnTo>
                    <a:lnTo>
                      <a:pt x="0" y="45"/>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6" name="Freeform 160"/>
              <p:cNvSpPr>
                <a:spLocks/>
              </p:cNvSpPr>
              <p:nvPr/>
            </p:nvSpPr>
            <p:spPr bwMode="auto">
              <a:xfrm>
                <a:off x="5695950" y="5203825"/>
                <a:ext cx="266700" cy="330200"/>
              </a:xfrm>
              <a:custGeom>
                <a:avLst/>
                <a:gdLst>
                  <a:gd name="T0" fmla="*/ 24 w 174"/>
                  <a:gd name="T1" fmla="*/ 42 h 150"/>
                  <a:gd name="T2" fmla="*/ 75 w 174"/>
                  <a:gd name="T3" fmla="*/ 48 h 150"/>
                  <a:gd name="T4" fmla="*/ 105 w 174"/>
                  <a:gd name="T5" fmla="*/ 0 h 150"/>
                  <a:gd name="T6" fmla="*/ 153 w 174"/>
                  <a:gd name="T7" fmla="*/ 9 h 150"/>
                  <a:gd name="T8" fmla="*/ 174 w 174"/>
                  <a:gd name="T9" fmla="*/ 81 h 150"/>
                  <a:gd name="T10" fmla="*/ 81 w 174"/>
                  <a:gd name="T11" fmla="*/ 150 h 150"/>
                  <a:gd name="T12" fmla="*/ 0 w 174"/>
                  <a:gd name="T13" fmla="*/ 108 h 150"/>
                  <a:gd name="T14" fmla="*/ 24 w 174"/>
                  <a:gd name="T15" fmla="*/ 42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0">
                    <a:moveTo>
                      <a:pt x="24" y="42"/>
                    </a:moveTo>
                    <a:lnTo>
                      <a:pt x="75" y="48"/>
                    </a:lnTo>
                    <a:lnTo>
                      <a:pt x="105" y="0"/>
                    </a:lnTo>
                    <a:lnTo>
                      <a:pt x="153" y="9"/>
                    </a:lnTo>
                    <a:lnTo>
                      <a:pt x="174" y="81"/>
                    </a:lnTo>
                    <a:lnTo>
                      <a:pt x="81" y="150"/>
                    </a:lnTo>
                    <a:lnTo>
                      <a:pt x="0" y="108"/>
                    </a:lnTo>
                    <a:lnTo>
                      <a:pt x="24" y="42"/>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7" name="Freeform 161"/>
              <p:cNvSpPr>
                <a:spLocks/>
              </p:cNvSpPr>
              <p:nvPr/>
            </p:nvSpPr>
            <p:spPr bwMode="auto">
              <a:xfrm>
                <a:off x="6505575" y="4981575"/>
                <a:ext cx="349250" cy="293688"/>
              </a:xfrm>
              <a:custGeom>
                <a:avLst/>
                <a:gdLst>
                  <a:gd name="T0" fmla="*/ 0 w 228"/>
                  <a:gd name="T1" fmla="*/ 60 h 135"/>
                  <a:gd name="T2" fmla="*/ 42 w 228"/>
                  <a:gd name="T3" fmla="*/ 30 h 135"/>
                  <a:gd name="T4" fmla="*/ 135 w 228"/>
                  <a:gd name="T5" fmla="*/ 12 h 135"/>
                  <a:gd name="T6" fmla="*/ 165 w 228"/>
                  <a:gd name="T7" fmla="*/ 0 h 135"/>
                  <a:gd name="T8" fmla="*/ 228 w 228"/>
                  <a:gd name="T9" fmla="*/ 99 h 135"/>
                  <a:gd name="T10" fmla="*/ 168 w 228"/>
                  <a:gd name="T11" fmla="*/ 135 h 135"/>
                  <a:gd name="T12" fmla="*/ 21 w 228"/>
                  <a:gd name="T13" fmla="*/ 105 h 135"/>
                  <a:gd name="T14" fmla="*/ 0 w 228"/>
                  <a:gd name="T15" fmla="*/ 6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35">
                    <a:moveTo>
                      <a:pt x="0" y="60"/>
                    </a:moveTo>
                    <a:lnTo>
                      <a:pt x="42" y="30"/>
                    </a:lnTo>
                    <a:lnTo>
                      <a:pt x="135" y="12"/>
                    </a:lnTo>
                    <a:lnTo>
                      <a:pt x="165" y="0"/>
                    </a:lnTo>
                    <a:lnTo>
                      <a:pt x="228" y="99"/>
                    </a:lnTo>
                    <a:lnTo>
                      <a:pt x="168" y="135"/>
                    </a:lnTo>
                    <a:lnTo>
                      <a:pt x="21" y="105"/>
                    </a:lnTo>
                    <a:lnTo>
                      <a:pt x="0" y="6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8" name="Freeform 162"/>
              <p:cNvSpPr>
                <a:spLocks/>
              </p:cNvSpPr>
              <p:nvPr/>
            </p:nvSpPr>
            <p:spPr bwMode="auto">
              <a:xfrm>
                <a:off x="6777038" y="4625975"/>
                <a:ext cx="255587" cy="257175"/>
              </a:xfrm>
              <a:custGeom>
                <a:avLst/>
                <a:gdLst>
                  <a:gd name="T0" fmla="*/ 0 w 168"/>
                  <a:gd name="T1" fmla="*/ 54 h 117"/>
                  <a:gd name="T2" fmla="*/ 66 w 168"/>
                  <a:gd name="T3" fmla="*/ 0 h 117"/>
                  <a:gd name="T4" fmla="*/ 123 w 168"/>
                  <a:gd name="T5" fmla="*/ 12 h 117"/>
                  <a:gd name="T6" fmla="*/ 144 w 168"/>
                  <a:gd name="T7" fmla="*/ 63 h 117"/>
                  <a:gd name="T8" fmla="*/ 168 w 168"/>
                  <a:gd name="T9" fmla="*/ 90 h 117"/>
                  <a:gd name="T10" fmla="*/ 138 w 168"/>
                  <a:gd name="T11" fmla="*/ 108 h 117"/>
                  <a:gd name="T12" fmla="*/ 96 w 168"/>
                  <a:gd name="T13" fmla="*/ 84 h 117"/>
                  <a:gd name="T14" fmla="*/ 27 w 168"/>
                  <a:gd name="T15" fmla="*/ 117 h 117"/>
                  <a:gd name="T16" fmla="*/ 0 w 168"/>
                  <a:gd name="T17"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17">
                    <a:moveTo>
                      <a:pt x="0" y="54"/>
                    </a:moveTo>
                    <a:lnTo>
                      <a:pt x="66" y="0"/>
                    </a:lnTo>
                    <a:lnTo>
                      <a:pt x="123" y="12"/>
                    </a:lnTo>
                    <a:lnTo>
                      <a:pt x="144" y="63"/>
                    </a:lnTo>
                    <a:lnTo>
                      <a:pt x="168" y="90"/>
                    </a:lnTo>
                    <a:lnTo>
                      <a:pt x="138" y="108"/>
                    </a:lnTo>
                    <a:lnTo>
                      <a:pt x="96" y="84"/>
                    </a:lnTo>
                    <a:lnTo>
                      <a:pt x="27" y="117"/>
                    </a:lnTo>
                    <a:lnTo>
                      <a:pt x="0" y="54"/>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09" name="Freeform 163"/>
              <p:cNvSpPr>
                <a:spLocks/>
              </p:cNvSpPr>
              <p:nvPr/>
            </p:nvSpPr>
            <p:spPr bwMode="auto">
              <a:xfrm>
                <a:off x="6842125" y="4916488"/>
                <a:ext cx="179388" cy="147637"/>
              </a:xfrm>
              <a:custGeom>
                <a:avLst/>
                <a:gdLst>
                  <a:gd name="T0" fmla="*/ 0 w 117"/>
                  <a:gd name="T1" fmla="*/ 24 h 69"/>
                  <a:gd name="T2" fmla="*/ 63 w 117"/>
                  <a:gd name="T3" fmla="*/ 9 h 69"/>
                  <a:gd name="T4" fmla="*/ 111 w 117"/>
                  <a:gd name="T5" fmla="*/ 0 h 69"/>
                  <a:gd name="T6" fmla="*/ 117 w 117"/>
                  <a:gd name="T7" fmla="*/ 51 h 69"/>
                  <a:gd name="T8" fmla="*/ 27 w 117"/>
                  <a:gd name="T9" fmla="*/ 69 h 69"/>
                  <a:gd name="T10" fmla="*/ 0 w 117"/>
                  <a:gd name="T11" fmla="*/ 24 h 69"/>
                </a:gdLst>
                <a:ahLst/>
                <a:cxnLst>
                  <a:cxn ang="0">
                    <a:pos x="T0" y="T1"/>
                  </a:cxn>
                  <a:cxn ang="0">
                    <a:pos x="T2" y="T3"/>
                  </a:cxn>
                  <a:cxn ang="0">
                    <a:pos x="T4" y="T5"/>
                  </a:cxn>
                  <a:cxn ang="0">
                    <a:pos x="T6" y="T7"/>
                  </a:cxn>
                  <a:cxn ang="0">
                    <a:pos x="T8" y="T9"/>
                  </a:cxn>
                  <a:cxn ang="0">
                    <a:pos x="T10" y="T11"/>
                  </a:cxn>
                </a:cxnLst>
                <a:rect l="0" t="0" r="r" b="b"/>
                <a:pathLst>
                  <a:path w="117" h="69">
                    <a:moveTo>
                      <a:pt x="0" y="24"/>
                    </a:moveTo>
                    <a:lnTo>
                      <a:pt x="63" y="9"/>
                    </a:lnTo>
                    <a:lnTo>
                      <a:pt x="111" y="0"/>
                    </a:lnTo>
                    <a:lnTo>
                      <a:pt x="117" y="51"/>
                    </a:lnTo>
                    <a:lnTo>
                      <a:pt x="27" y="69"/>
                    </a:lnTo>
                    <a:lnTo>
                      <a:pt x="0" y="24"/>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0" name="Freeform 164"/>
              <p:cNvSpPr>
                <a:spLocks/>
              </p:cNvSpPr>
              <p:nvPr/>
            </p:nvSpPr>
            <p:spPr bwMode="auto">
              <a:xfrm>
                <a:off x="6915150" y="5075238"/>
                <a:ext cx="138113" cy="209550"/>
              </a:xfrm>
              <a:custGeom>
                <a:avLst/>
                <a:gdLst>
                  <a:gd name="T0" fmla="*/ 87 w 90"/>
                  <a:gd name="T1" fmla="*/ 0 h 96"/>
                  <a:gd name="T2" fmla="*/ 90 w 90"/>
                  <a:gd name="T3" fmla="*/ 96 h 96"/>
                  <a:gd name="T4" fmla="*/ 42 w 90"/>
                  <a:gd name="T5" fmla="*/ 90 h 96"/>
                  <a:gd name="T6" fmla="*/ 0 w 90"/>
                  <a:gd name="T7" fmla="*/ 51 h 96"/>
                  <a:gd name="T8" fmla="*/ 0 w 90"/>
                  <a:gd name="T9" fmla="*/ 21 h 96"/>
                  <a:gd name="T10" fmla="*/ 87 w 90"/>
                  <a:gd name="T11" fmla="*/ 0 h 96"/>
                </a:gdLst>
                <a:ahLst/>
                <a:cxnLst>
                  <a:cxn ang="0">
                    <a:pos x="T0" y="T1"/>
                  </a:cxn>
                  <a:cxn ang="0">
                    <a:pos x="T2" y="T3"/>
                  </a:cxn>
                  <a:cxn ang="0">
                    <a:pos x="T4" y="T5"/>
                  </a:cxn>
                  <a:cxn ang="0">
                    <a:pos x="T6" y="T7"/>
                  </a:cxn>
                  <a:cxn ang="0">
                    <a:pos x="T8" y="T9"/>
                  </a:cxn>
                  <a:cxn ang="0">
                    <a:pos x="T10" y="T11"/>
                  </a:cxn>
                </a:cxnLst>
                <a:rect l="0" t="0" r="r" b="b"/>
                <a:pathLst>
                  <a:path w="90" h="96">
                    <a:moveTo>
                      <a:pt x="87" y="0"/>
                    </a:moveTo>
                    <a:lnTo>
                      <a:pt x="90" y="96"/>
                    </a:lnTo>
                    <a:lnTo>
                      <a:pt x="42" y="90"/>
                    </a:lnTo>
                    <a:lnTo>
                      <a:pt x="0" y="51"/>
                    </a:lnTo>
                    <a:lnTo>
                      <a:pt x="0" y="21"/>
                    </a:lnTo>
                    <a:lnTo>
                      <a:pt x="87"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1" name="Freeform 165"/>
              <p:cNvSpPr>
                <a:spLocks/>
              </p:cNvSpPr>
              <p:nvPr/>
            </p:nvSpPr>
            <p:spPr bwMode="auto">
              <a:xfrm>
                <a:off x="6694488" y="5238750"/>
                <a:ext cx="320675" cy="282575"/>
              </a:xfrm>
              <a:custGeom>
                <a:avLst/>
                <a:gdLst>
                  <a:gd name="T0" fmla="*/ 0 w 210"/>
                  <a:gd name="T1" fmla="*/ 33 h 129"/>
                  <a:gd name="T2" fmla="*/ 63 w 210"/>
                  <a:gd name="T3" fmla="*/ 48 h 129"/>
                  <a:gd name="T4" fmla="*/ 129 w 210"/>
                  <a:gd name="T5" fmla="*/ 0 h 129"/>
                  <a:gd name="T6" fmla="*/ 174 w 210"/>
                  <a:gd name="T7" fmla="*/ 48 h 129"/>
                  <a:gd name="T8" fmla="*/ 204 w 210"/>
                  <a:gd name="T9" fmla="*/ 42 h 129"/>
                  <a:gd name="T10" fmla="*/ 210 w 210"/>
                  <a:gd name="T11" fmla="*/ 84 h 129"/>
                  <a:gd name="T12" fmla="*/ 99 w 210"/>
                  <a:gd name="T13" fmla="*/ 129 h 129"/>
                  <a:gd name="T14" fmla="*/ 18 w 210"/>
                  <a:gd name="T15" fmla="*/ 90 h 129"/>
                  <a:gd name="T16" fmla="*/ 0 w 210"/>
                  <a:gd name="T17"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29">
                    <a:moveTo>
                      <a:pt x="0" y="33"/>
                    </a:moveTo>
                    <a:lnTo>
                      <a:pt x="63" y="48"/>
                    </a:lnTo>
                    <a:lnTo>
                      <a:pt x="129" y="0"/>
                    </a:lnTo>
                    <a:lnTo>
                      <a:pt x="174" y="48"/>
                    </a:lnTo>
                    <a:lnTo>
                      <a:pt x="204" y="42"/>
                    </a:lnTo>
                    <a:lnTo>
                      <a:pt x="210" y="84"/>
                    </a:lnTo>
                    <a:lnTo>
                      <a:pt x="99" y="129"/>
                    </a:lnTo>
                    <a:lnTo>
                      <a:pt x="18" y="90"/>
                    </a:lnTo>
                    <a:lnTo>
                      <a:pt x="0" y="33"/>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2" name="Freeform 166"/>
              <p:cNvSpPr>
                <a:spLocks/>
              </p:cNvSpPr>
              <p:nvPr/>
            </p:nvSpPr>
            <p:spPr bwMode="auto">
              <a:xfrm>
                <a:off x="5946775" y="5165725"/>
                <a:ext cx="280988" cy="268288"/>
              </a:xfrm>
              <a:custGeom>
                <a:avLst/>
                <a:gdLst>
                  <a:gd name="T0" fmla="*/ 0 w 183"/>
                  <a:gd name="T1" fmla="*/ 33 h 123"/>
                  <a:gd name="T2" fmla="*/ 12 w 183"/>
                  <a:gd name="T3" fmla="*/ 12 h 123"/>
                  <a:gd name="T4" fmla="*/ 69 w 183"/>
                  <a:gd name="T5" fmla="*/ 0 h 123"/>
                  <a:gd name="T6" fmla="*/ 81 w 183"/>
                  <a:gd name="T7" fmla="*/ 39 h 123"/>
                  <a:gd name="T8" fmla="*/ 135 w 183"/>
                  <a:gd name="T9" fmla="*/ 9 h 123"/>
                  <a:gd name="T10" fmla="*/ 183 w 183"/>
                  <a:gd name="T11" fmla="*/ 33 h 123"/>
                  <a:gd name="T12" fmla="*/ 105 w 183"/>
                  <a:gd name="T13" fmla="*/ 123 h 123"/>
                  <a:gd name="T14" fmla="*/ 18 w 183"/>
                  <a:gd name="T15" fmla="*/ 102 h 123"/>
                  <a:gd name="T16" fmla="*/ 0 w 183"/>
                  <a:gd name="T17" fmla="*/ 3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3">
                    <a:moveTo>
                      <a:pt x="0" y="33"/>
                    </a:moveTo>
                    <a:lnTo>
                      <a:pt x="12" y="12"/>
                    </a:lnTo>
                    <a:lnTo>
                      <a:pt x="69" y="0"/>
                    </a:lnTo>
                    <a:lnTo>
                      <a:pt x="81" y="39"/>
                    </a:lnTo>
                    <a:lnTo>
                      <a:pt x="135" y="9"/>
                    </a:lnTo>
                    <a:lnTo>
                      <a:pt x="183" y="33"/>
                    </a:lnTo>
                    <a:lnTo>
                      <a:pt x="105" y="123"/>
                    </a:lnTo>
                    <a:lnTo>
                      <a:pt x="18" y="102"/>
                    </a:lnTo>
                    <a:lnTo>
                      <a:pt x="0" y="33"/>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3" name="Freeform 167"/>
              <p:cNvSpPr>
                <a:spLocks/>
              </p:cNvSpPr>
              <p:nvPr/>
            </p:nvSpPr>
            <p:spPr bwMode="auto">
              <a:xfrm>
                <a:off x="6273800" y="5238750"/>
                <a:ext cx="387350" cy="385763"/>
              </a:xfrm>
              <a:custGeom>
                <a:avLst/>
                <a:gdLst>
                  <a:gd name="T0" fmla="*/ 0 w 255"/>
                  <a:gd name="T1" fmla="*/ 144 h 177"/>
                  <a:gd name="T2" fmla="*/ 3 w 255"/>
                  <a:gd name="T3" fmla="*/ 39 h 177"/>
                  <a:gd name="T4" fmla="*/ 87 w 255"/>
                  <a:gd name="T5" fmla="*/ 51 h 177"/>
                  <a:gd name="T6" fmla="*/ 135 w 255"/>
                  <a:gd name="T7" fmla="*/ 0 h 177"/>
                  <a:gd name="T8" fmla="*/ 186 w 255"/>
                  <a:gd name="T9" fmla="*/ 18 h 177"/>
                  <a:gd name="T10" fmla="*/ 240 w 255"/>
                  <a:gd name="T11" fmla="*/ 18 h 177"/>
                  <a:gd name="T12" fmla="*/ 255 w 255"/>
                  <a:gd name="T13" fmla="*/ 66 h 177"/>
                  <a:gd name="T14" fmla="*/ 141 w 255"/>
                  <a:gd name="T15" fmla="*/ 135 h 177"/>
                  <a:gd name="T16" fmla="*/ 69 w 255"/>
                  <a:gd name="T17" fmla="*/ 177 h 177"/>
                  <a:gd name="T18" fmla="*/ 0 w 255"/>
                  <a:gd name="T19" fmla="*/ 14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177">
                    <a:moveTo>
                      <a:pt x="0" y="144"/>
                    </a:moveTo>
                    <a:lnTo>
                      <a:pt x="3" y="39"/>
                    </a:lnTo>
                    <a:lnTo>
                      <a:pt x="87" y="51"/>
                    </a:lnTo>
                    <a:lnTo>
                      <a:pt x="135" y="0"/>
                    </a:lnTo>
                    <a:lnTo>
                      <a:pt x="186" y="18"/>
                    </a:lnTo>
                    <a:lnTo>
                      <a:pt x="240" y="18"/>
                    </a:lnTo>
                    <a:lnTo>
                      <a:pt x="255" y="66"/>
                    </a:lnTo>
                    <a:lnTo>
                      <a:pt x="141" y="135"/>
                    </a:lnTo>
                    <a:lnTo>
                      <a:pt x="69" y="177"/>
                    </a:lnTo>
                    <a:lnTo>
                      <a:pt x="0" y="144"/>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4" name="Freeform 168"/>
              <p:cNvSpPr>
                <a:spLocks/>
              </p:cNvSpPr>
              <p:nvPr/>
            </p:nvSpPr>
            <p:spPr bwMode="auto">
              <a:xfrm>
                <a:off x="6005513" y="3514725"/>
                <a:ext cx="138112" cy="46038"/>
              </a:xfrm>
              <a:custGeom>
                <a:avLst/>
                <a:gdLst>
                  <a:gd name="T0" fmla="*/ 0 w 90"/>
                  <a:gd name="T1" fmla="*/ 0 h 21"/>
                  <a:gd name="T2" fmla="*/ 21 w 90"/>
                  <a:gd name="T3" fmla="*/ 21 h 21"/>
                  <a:gd name="T4" fmla="*/ 90 w 90"/>
                  <a:gd name="T5" fmla="*/ 3 h 21"/>
                  <a:gd name="T6" fmla="*/ 0 w 90"/>
                  <a:gd name="T7" fmla="*/ 0 h 21"/>
                </a:gdLst>
                <a:ahLst/>
                <a:cxnLst>
                  <a:cxn ang="0">
                    <a:pos x="T0" y="T1"/>
                  </a:cxn>
                  <a:cxn ang="0">
                    <a:pos x="T2" y="T3"/>
                  </a:cxn>
                  <a:cxn ang="0">
                    <a:pos x="T4" y="T5"/>
                  </a:cxn>
                  <a:cxn ang="0">
                    <a:pos x="T6" y="T7"/>
                  </a:cxn>
                </a:cxnLst>
                <a:rect l="0" t="0" r="r" b="b"/>
                <a:pathLst>
                  <a:path w="90" h="21">
                    <a:moveTo>
                      <a:pt x="0" y="0"/>
                    </a:moveTo>
                    <a:lnTo>
                      <a:pt x="21" y="21"/>
                    </a:lnTo>
                    <a:lnTo>
                      <a:pt x="90" y="3"/>
                    </a:lnTo>
                    <a:lnTo>
                      <a:pt x="0"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5" name="Freeform 169"/>
              <p:cNvSpPr>
                <a:spLocks/>
              </p:cNvSpPr>
              <p:nvPr/>
            </p:nvSpPr>
            <p:spPr bwMode="auto">
              <a:xfrm>
                <a:off x="6289675" y="3479800"/>
                <a:ext cx="95250" cy="163513"/>
              </a:xfrm>
              <a:custGeom>
                <a:avLst/>
                <a:gdLst>
                  <a:gd name="T0" fmla="*/ 0 w 63"/>
                  <a:gd name="T1" fmla="*/ 9 h 75"/>
                  <a:gd name="T2" fmla="*/ 12 w 63"/>
                  <a:gd name="T3" fmla="*/ 75 h 75"/>
                  <a:gd name="T4" fmla="*/ 63 w 63"/>
                  <a:gd name="T5" fmla="*/ 15 h 75"/>
                  <a:gd name="T6" fmla="*/ 27 w 63"/>
                  <a:gd name="T7" fmla="*/ 0 h 75"/>
                  <a:gd name="T8" fmla="*/ 0 w 63"/>
                  <a:gd name="T9" fmla="*/ 9 h 75"/>
                </a:gdLst>
                <a:ahLst/>
                <a:cxnLst>
                  <a:cxn ang="0">
                    <a:pos x="T0" y="T1"/>
                  </a:cxn>
                  <a:cxn ang="0">
                    <a:pos x="T2" y="T3"/>
                  </a:cxn>
                  <a:cxn ang="0">
                    <a:pos x="T4" y="T5"/>
                  </a:cxn>
                  <a:cxn ang="0">
                    <a:pos x="T6" y="T7"/>
                  </a:cxn>
                  <a:cxn ang="0">
                    <a:pos x="T8" y="T9"/>
                  </a:cxn>
                </a:cxnLst>
                <a:rect l="0" t="0" r="r" b="b"/>
                <a:pathLst>
                  <a:path w="63" h="75">
                    <a:moveTo>
                      <a:pt x="0" y="9"/>
                    </a:moveTo>
                    <a:lnTo>
                      <a:pt x="12" y="75"/>
                    </a:lnTo>
                    <a:lnTo>
                      <a:pt x="63" y="15"/>
                    </a:lnTo>
                    <a:lnTo>
                      <a:pt x="27" y="0"/>
                    </a:lnTo>
                    <a:lnTo>
                      <a:pt x="0" y="9"/>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6" name="Freeform 170"/>
              <p:cNvSpPr>
                <a:spLocks/>
              </p:cNvSpPr>
              <p:nvPr/>
            </p:nvSpPr>
            <p:spPr bwMode="auto">
              <a:xfrm>
                <a:off x="5764213" y="3887788"/>
                <a:ext cx="119062" cy="92075"/>
              </a:xfrm>
              <a:custGeom>
                <a:avLst/>
                <a:gdLst>
                  <a:gd name="T0" fmla="*/ 0 w 78"/>
                  <a:gd name="T1" fmla="*/ 0 h 42"/>
                  <a:gd name="T2" fmla="*/ 3 w 78"/>
                  <a:gd name="T3" fmla="*/ 33 h 42"/>
                  <a:gd name="T4" fmla="*/ 72 w 78"/>
                  <a:gd name="T5" fmla="*/ 42 h 42"/>
                  <a:gd name="T6" fmla="*/ 78 w 78"/>
                  <a:gd name="T7" fmla="*/ 15 h 42"/>
                  <a:gd name="T8" fmla="*/ 30 w 78"/>
                  <a:gd name="T9" fmla="*/ 3 h 42"/>
                  <a:gd name="T10" fmla="*/ 0 w 78"/>
                  <a:gd name="T11" fmla="*/ 0 h 42"/>
                </a:gdLst>
                <a:ahLst/>
                <a:cxnLst>
                  <a:cxn ang="0">
                    <a:pos x="T0" y="T1"/>
                  </a:cxn>
                  <a:cxn ang="0">
                    <a:pos x="T2" y="T3"/>
                  </a:cxn>
                  <a:cxn ang="0">
                    <a:pos x="T4" y="T5"/>
                  </a:cxn>
                  <a:cxn ang="0">
                    <a:pos x="T6" y="T7"/>
                  </a:cxn>
                  <a:cxn ang="0">
                    <a:pos x="T8" y="T9"/>
                  </a:cxn>
                  <a:cxn ang="0">
                    <a:pos x="T10" y="T11"/>
                  </a:cxn>
                </a:cxnLst>
                <a:rect l="0" t="0" r="r" b="b"/>
                <a:pathLst>
                  <a:path w="78" h="42">
                    <a:moveTo>
                      <a:pt x="0" y="0"/>
                    </a:moveTo>
                    <a:lnTo>
                      <a:pt x="3" y="33"/>
                    </a:lnTo>
                    <a:lnTo>
                      <a:pt x="72" y="42"/>
                    </a:lnTo>
                    <a:lnTo>
                      <a:pt x="78" y="15"/>
                    </a:lnTo>
                    <a:lnTo>
                      <a:pt x="30" y="3"/>
                    </a:lnTo>
                    <a:lnTo>
                      <a:pt x="0"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7" name="Freeform 171"/>
              <p:cNvSpPr>
                <a:spLocks/>
              </p:cNvSpPr>
              <p:nvPr/>
            </p:nvSpPr>
            <p:spPr bwMode="auto">
              <a:xfrm>
                <a:off x="6907213" y="3546475"/>
                <a:ext cx="44450" cy="282575"/>
              </a:xfrm>
              <a:custGeom>
                <a:avLst/>
                <a:gdLst>
                  <a:gd name="T0" fmla="*/ 12 w 30"/>
                  <a:gd name="T1" fmla="*/ 0 h 129"/>
                  <a:gd name="T2" fmla="*/ 0 w 30"/>
                  <a:gd name="T3" fmla="*/ 114 h 129"/>
                  <a:gd name="T4" fmla="*/ 27 w 30"/>
                  <a:gd name="T5" fmla="*/ 129 h 129"/>
                  <a:gd name="T6" fmla="*/ 30 w 30"/>
                  <a:gd name="T7" fmla="*/ 15 h 129"/>
                  <a:gd name="T8" fmla="*/ 12 w 30"/>
                  <a:gd name="T9" fmla="*/ 0 h 129"/>
                </a:gdLst>
                <a:ahLst/>
                <a:cxnLst>
                  <a:cxn ang="0">
                    <a:pos x="T0" y="T1"/>
                  </a:cxn>
                  <a:cxn ang="0">
                    <a:pos x="T2" y="T3"/>
                  </a:cxn>
                  <a:cxn ang="0">
                    <a:pos x="T4" y="T5"/>
                  </a:cxn>
                  <a:cxn ang="0">
                    <a:pos x="T6" y="T7"/>
                  </a:cxn>
                  <a:cxn ang="0">
                    <a:pos x="T8" y="T9"/>
                  </a:cxn>
                </a:cxnLst>
                <a:rect l="0" t="0" r="r" b="b"/>
                <a:pathLst>
                  <a:path w="30" h="129">
                    <a:moveTo>
                      <a:pt x="12" y="0"/>
                    </a:moveTo>
                    <a:lnTo>
                      <a:pt x="0" y="114"/>
                    </a:lnTo>
                    <a:lnTo>
                      <a:pt x="27" y="129"/>
                    </a:lnTo>
                    <a:lnTo>
                      <a:pt x="30" y="15"/>
                    </a:lnTo>
                    <a:lnTo>
                      <a:pt x="12"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8" name="Freeform 172"/>
              <p:cNvSpPr>
                <a:spLocks/>
              </p:cNvSpPr>
              <p:nvPr/>
            </p:nvSpPr>
            <p:spPr bwMode="auto">
              <a:xfrm>
                <a:off x="5529263" y="3762375"/>
                <a:ext cx="112712" cy="66675"/>
              </a:xfrm>
              <a:custGeom>
                <a:avLst/>
                <a:gdLst>
                  <a:gd name="T0" fmla="*/ 0 w 72"/>
                  <a:gd name="T1" fmla="*/ 21 h 30"/>
                  <a:gd name="T2" fmla="*/ 42 w 72"/>
                  <a:gd name="T3" fmla="*/ 0 h 30"/>
                  <a:gd name="T4" fmla="*/ 72 w 72"/>
                  <a:gd name="T5" fmla="*/ 15 h 30"/>
                  <a:gd name="T6" fmla="*/ 54 w 72"/>
                  <a:gd name="T7" fmla="*/ 30 h 30"/>
                  <a:gd name="T8" fmla="*/ 0 w 72"/>
                  <a:gd name="T9" fmla="*/ 21 h 30"/>
                </a:gdLst>
                <a:ahLst/>
                <a:cxnLst>
                  <a:cxn ang="0">
                    <a:pos x="T0" y="T1"/>
                  </a:cxn>
                  <a:cxn ang="0">
                    <a:pos x="T2" y="T3"/>
                  </a:cxn>
                  <a:cxn ang="0">
                    <a:pos x="T4" y="T5"/>
                  </a:cxn>
                  <a:cxn ang="0">
                    <a:pos x="T6" y="T7"/>
                  </a:cxn>
                  <a:cxn ang="0">
                    <a:pos x="T8" y="T9"/>
                  </a:cxn>
                </a:cxnLst>
                <a:rect l="0" t="0" r="r" b="b"/>
                <a:pathLst>
                  <a:path w="72" h="30">
                    <a:moveTo>
                      <a:pt x="0" y="21"/>
                    </a:moveTo>
                    <a:lnTo>
                      <a:pt x="42" y="0"/>
                    </a:lnTo>
                    <a:lnTo>
                      <a:pt x="72" y="15"/>
                    </a:lnTo>
                    <a:lnTo>
                      <a:pt x="54" y="30"/>
                    </a:lnTo>
                    <a:lnTo>
                      <a:pt x="0" y="2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19" name="Freeform 173"/>
              <p:cNvSpPr>
                <a:spLocks/>
              </p:cNvSpPr>
              <p:nvPr/>
            </p:nvSpPr>
            <p:spPr bwMode="auto">
              <a:xfrm>
                <a:off x="5735638" y="4062413"/>
                <a:ext cx="111125" cy="63500"/>
              </a:xfrm>
              <a:custGeom>
                <a:avLst/>
                <a:gdLst>
                  <a:gd name="T0" fmla="*/ 0 w 72"/>
                  <a:gd name="T1" fmla="*/ 21 h 30"/>
                  <a:gd name="T2" fmla="*/ 42 w 72"/>
                  <a:gd name="T3" fmla="*/ 0 h 30"/>
                  <a:gd name="T4" fmla="*/ 72 w 72"/>
                  <a:gd name="T5" fmla="*/ 15 h 30"/>
                  <a:gd name="T6" fmla="*/ 54 w 72"/>
                  <a:gd name="T7" fmla="*/ 30 h 30"/>
                  <a:gd name="T8" fmla="*/ 0 w 72"/>
                  <a:gd name="T9" fmla="*/ 21 h 30"/>
                </a:gdLst>
                <a:ahLst/>
                <a:cxnLst>
                  <a:cxn ang="0">
                    <a:pos x="T0" y="T1"/>
                  </a:cxn>
                  <a:cxn ang="0">
                    <a:pos x="T2" y="T3"/>
                  </a:cxn>
                  <a:cxn ang="0">
                    <a:pos x="T4" y="T5"/>
                  </a:cxn>
                  <a:cxn ang="0">
                    <a:pos x="T6" y="T7"/>
                  </a:cxn>
                  <a:cxn ang="0">
                    <a:pos x="T8" y="T9"/>
                  </a:cxn>
                </a:cxnLst>
                <a:rect l="0" t="0" r="r" b="b"/>
                <a:pathLst>
                  <a:path w="72" h="30">
                    <a:moveTo>
                      <a:pt x="0" y="21"/>
                    </a:moveTo>
                    <a:lnTo>
                      <a:pt x="42" y="0"/>
                    </a:lnTo>
                    <a:lnTo>
                      <a:pt x="72" y="15"/>
                    </a:lnTo>
                    <a:lnTo>
                      <a:pt x="54" y="30"/>
                    </a:lnTo>
                    <a:lnTo>
                      <a:pt x="0" y="2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0" name="Freeform 174"/>
              <p:cNvSpPr>
                <a:spLocks/>
              </p:cNvSpPr>
              <p:nvPr/>
            </p:nvSpPr>
            <p:spPr bwMode="auto">
              <a:xfrm rot="20319689">
                <a:off x="6613525" y="3729038"/>
                <a:ext cx="112713" cy="65087"/>
              </a:xfrm>
              <a:custGeom>
                <a:avLst/>
                <a:gdLst>
                  <a:gd name="T0" fmla="*/ 0 w 72"/>
                  <a:gd name="T1" fmla="*/ 21 h 30"/>
                  <a:gd name="T2" fmla="*/ 42 w 72"/>
                  <a:gd name="T3" fmla="*/ 0 h 30"/>
                  <a:gd name="T4" fmla="*/ 72 w 72"/>
                  <a:gd name="T5" fmla="*/ 15 h 30"/>
                  <a:gd name="T6" fmla="*/ 54 w 72"/>
                  <a:gd name="T7" fmla="*/ 30 h 30"/>
                  <a:gd name="T8" fmla="*/ 0 w 72"/>
                  <a:gd name="T9" fmla="*/ 21 h 30"/>
                </a:gdLst>
                <a:ahLst/>
                <a:cxnLst>
                  <a:cxn ang="0">
                    <a:pos x="T0" y="T1"/>
                  </a:cxn>
                  <a:cxn ang="0">
                    <a:pos x="T2" y="T3"/>
                  </a:cxn>
                  <a:cxn ang="0">
                    <a:pos x="T4" y="T5"/>
                  </a:cxn>
                  <a:cxn ang="0">
                    <a:pos x="T6" y="T7"/>
                  </a:cxn>
                  <a:cxn ang="0">
                    <a:pos x="T8" y="T9"/>
                  </a:cxn>
                </a:cxnLst>
                <a:rect l="0" t="0" r="r" b="b"/>
                <a:pathLst>
                  <a:path w="72" h="30">
                    <a:moveTo>
                      <a:pt x="0" y="21"/>
                    </a:moveTo>
                    <a:lnTo>
                      <a:pt x="42" y="0"/>
                    </a:lnTo>
                    <a:lnTo>
                      <a:pt x="72" y="15"/>
                    </a:lnTo>
                    <a:lnTo>
                      <a:pt x="54" y="30"/>
                    </a:lnTo>
                    <a:lnTo>
                      <a:pt x="0" y="2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1" name="Freeform 175"/>
              <p:cNvSpPr>
                <a:spLocks/>
              </p:cNvSpPr>
              <p:nvPr/>
            </p:nvSpPr>
            <p:spPr bwMode="auto">
              <a:xfrm rot="20319689">
                <a:off x="5827713" y="3617913"/>
                <a:ext cx="107950" cy="60325"/>
              </a:xfrm>
              <a:custGeom>
                <a:avLst/>
                <a:gdLst>
                  <a:gd name="T0" fmla="*/ 0 w 72"/>
                  <a:gd name="T1" fmla="*/ 21 h 30"/>
                  <a:gd name="T2" fmla="*/ 42 w 72"/>
                  <a:gd name="T3" fmla="*/ 0 h 30"/>
                  <a:gd name="T4" fmla="*/ 72 w 72"/>
                  <a:gd name="T5" fmla="*/ 15 h 30"/>
                  <a:gd name="T6" fmla="*/ 54 w 72"/>
                  <a:gd name="T7" fmla="*/ 30 h 30"/>
                  <a:gd name="T8" fmla="*/ 0 w 72"/>
                  <a:gd name="T9" fmla="*/ 21 h 30"/>
                </a:gdLst>
                <a:ahLst/>
                <a:cxnLst>
                  <a:cxn ang="0">
                    <a:pos x="T0" y="T1"/>
                  </a:cxn>
                  <a:cxn ang="0">
                    <a:pos x="T2" y="T3"/>
                  </a:cxn>
                  <a:cxn ang="0">
                    <a:pos x="T4" y="T5"/>
                  </a:cxn>
                  <a:cxn ang="0">
                    <a:pos x="T6" y="T7"/>
                  </a:cxn>
                  <a:cxn ang="0">
                    <a:pos x="T8" y="T9"/>
                  </a:cxn>
                </a:cxnLst>
                <a:rect l="0" t="0" r="r" b="b"/>
                <a:pathLst>
                  <a:path w="72" h="30">
                    <a:moveTo>
                      <a:pt x="0" y="21"/>
                    </a:moveTo>
                    <a:lnTo>
                      <a:pt x="42" y="0"/>
                    </a:lnTo>
                    <a:lnTo>
                      <a:pt x="72" y="15"/>
                    </a:lnTo>
                    <a:lnTo>
                      <a:pt x="54" y="30"/>
                    </a:lnTo>
                    <a:lnTo>
                      <a:pt x="0" y="2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2" name="Freeform 176"/>
              <p:cNvSpPr>
                <a:spLocks/>
              </p:cNvSpPr>
              <p:nvPr/>
            </p:nvSpPr>
            <p:spPr bwMode="auto">
              <a:xfrm rot="20319689">
                <a:off x="6529388" y="3519488"/>
                <a:ext cx="147637" cy="114300"/>
              </a:xfrm>
              <a:custGeom>
                <a:avLst/>
                <a:gdLst>
                  <a:gd name="T0" fmla="*/ 0 w 72"/>
                  <a:gd name="T1" fmla="*/ 21 h 30"/>
                  <a:gd name="T2" fmla="*/ 42 w 72"/>
                  <a:gd name="T3" fmla="*/ 0 h 30"/>
                  <a:gd name="T4" fmla="*/ 72 w 72"/>
                  <a:gd name="T5" fmla="*/ 15 h 30"/>
                  <a:gd name="T6" fmla="*/ 54 w 72"/>
                  <a:gd name="T7" fmla="*/ 30 h 30"/>
                  <a:gd name="T8" fmla="*/ 0 w 72"/>
                  <a:gd name="T9" fmla="*/ 21 h 30"/>
                </a:gdLst>
                <a:ahLst/>
                <a:cxnLst>
                  <a:cxn ang="0">
                    <a:pos x="T0" y="T1"/>
                  </a:cxn>
                  <a:cxn ang="0">
                    <a:pos x="T2" y="T3"/>
                  </a:cxn>
                  <a:cxn ang="0">
                    <a:pos x="T4" y="T5"/>
                  </a:cxn>
                  <a:cxn ang="0">
                    <a:pos x="T6" y="T7"/>
                  </a:cxn>
                  <a:cxn ang="0">
                    <a:pos x="T8" y="T9"/>
                  </a:cxn>
                </a:cxnLst>
                <a:rect l="0" t="0" r="r" b="b"/>
                <a:pathLst>
                  <a:path w="72" h="30">
                    <a:moveTo>
                      <a:pt x="0" y="21"/>
                    </a:moveTo>
                    <a:lnTo>
                      <a:pt x="42" y="0"/>
                    </a:lnTo>
                    <a:lnTo>
                      <a:pt x="72" y="15"/>
                    </a:lnTo>
                    <a:lnTo>
                      <a:pt x="54" y="30"/>
                    </a:lnTo>
                    <a:lnTo>
                      <a:pt x="0" y="2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3" name="Freeform 177"/>
              <p:cNvSpPr>
                <a:spLocks/>
              </p:cNvSpPr>
              <p:nvPr/>
            </p:nvSpPr>
            <p:spPr bwMode="auto">
              <a:xfrm>
                <a:off x="6069013" y="3730625"/>
                <a:ext cx="193675" cy="171450"/>
              </a:xfrm>
              <a:custGeom>
                <a:avLst/>
                <a:gdLst>
                  <a:gd name="T0" fmla="*/ 0 w 129"/>
                  <a:gd name="T1" fmla="*/ 21 h 78"/>
                  <a:gd name="T2" fmla="*/ 96 w 129"/>
                  <a:gd name="T3" fmla="*/ 0 h 78"/>
                  <a:gd name="T4" fmla="*/ 129 w 129"/>
                  <a:gd name="T5" fmla="*/ 51 h 78"/>
                  <a:gd name="T6" fmla="*/ 111 w 129"/>
                  <a:gd name="T7" fmla="*/ 78 h 78"/>
                  <a:gd name="T8" fmla="*/ 0 w 129"/>
                  <a:gd name="T9" fmla="*/ 21 h 78"/>
                </a:gdLst>
                <a:ahLst/>
                <a:cxnLst>
                  <a:cxn ang="0">
                    <a:pos x="T0" y="T1"/>
                  </a:cxn>
                  <a:cxn ang="0">
                    <a:pos x="T2" y="T3"/>
                  </a:cxn>
                  <a:cxn ang="0">
                    <a:pos x="T4" y="T5"/>
                  </a:cxn>
                  <a:cxn ang="0">
                    <a:pos x="T6" y="T7"/>
                  </a:cxn>
                  <a:cxn ang="0">
                    <a:pos x="T8" y="T9"/>
                  </a:cxn>
                </a:cxnLst>
                <a:rect l="0" t="0" r="r" b="b"/>
                <a:pathLst>
                  <a:path w="129" h="78">
                    <a:moveTo>
                      <a:pt x="0" y="21"/>
                    </a:moveTo>
                    <a:lnTo>
                      <a:pt x="96" y="0"/>
                    </a:lnTo>
                    <a:lnTo>
                      <a:pt x="129" y="51"/>
                    </a:lnTo>
                    <a:lnTo>
                      <a:pt x="111" y="78"/>
                    </a:lnTo>
                    <a:lnTo>
                      <a:pt x="0" y="2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4" name="Freeform 178"/>
              <p:cNvSpPr>
                <a:spLocks/>
              </p:cNvSpPr>
              <p:nvPr/>
            </p:nvSpPr>
            <p:spPr bwMode="auto">
              <a:xfrm>
                <a:off x="5962650" y="3979863"/>
                <a:ext cx="241300" cy="163512"/>
              </a:xfrm>
              <a:custGeom>
                <a:avLst/>
                <a:gdLst>
                  <a:gd name="T0" fmla="*/ 24 w 159"/>
                  <a:gd name="T1" fmla="*/ 0 h 75"/>
                  <a:gd name="T2" fmla="*/ 96 w 159"/>
                  <a:gd name="T3" fmla="*/ 15 h 75"/>
                  <a:gd name="T4" fmla="*/ 159 w 159"/>
                  <a:gd name="T5" fmla="*/ 63 h 75"/>
                  <a:gd name="T6" fmla="*/ 90 w 159"/>
                  <a:gd name="T7" fmla="*/ 75 h 75"/>
                  <a:gd name="T8" fmla="*/ 21 w 159"/>
                  <a:gd name="T9" fmla="*/ 75 h 75"/>
                  <a:gd name="T10" fmla="*/ 0 w 159"/>
                  <a:gd name="T11" fmla="*/ 60 h 75"/>
                  <a:gd name="T12" fmla="*/ 24 w 15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59" h="75">
                    <a:moveTo>
                      <a:pt x="24" y="0"/>
                    </a:moveTo>
                    <a:lnTo>
                      <a:pt x="96" y="15"/>
                    </a:lnTo>
                    <a:lnTo>
                      <a:pt x="159" y="63"/>
                    </a:lnTo>
                    <a:lnTo>
                      <a:pt x="90" y="75"/>
                    </a:lnTo>
                    <a:lnTo>
                      <a:pt x="21" y="75"/>
                    </a:lnTo>
                    <a:lnTo>
                      <a:pt x="0" y="60"/>
                    </a:lnTo>
                    <a:lnTo>
                      <a:pt x="24"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5" name="Freeform 179"/>
              <p:cNvSpPr>
                <a:spLocks/>
              </p:cNvSpPr>
              <p:nvPr/>
            </p:nvSpPr>
            <p:spPr bwMode="auto">
              <a:xfrm>
                <a:off x="6870700" y="4389438"/>
                <a:ext cx="174625" cy="155575"/>
              </a:xfrm>
              <a:custGeom>
                <a:avLst/>
                <a:gdLst>
                  <a:gd name="T0" fmla="*/ 0 w 114"/>
                  <a:gd name="T1" fmla="*/ 39 h 72"/>
                  <a:gd name="T2" fmla="*/ 72 w 114"/>
                  <a:gd name="T3" fmla="*/ 0 h 72"/>
                  <a:gd name="T4" fmla="*/ 114 w 114"/>
                  <a:gd name="T5" fmla="*/ 30 h 72"/>
                  <a:gd name="T6" fmla="*/ 78 w 114"/>
                  <a:gd name="T7" fmla="*/ 42 h 72"/>
                  <a:gd name="T8" fmla="*/ 66 w 114"/>
                  <a:gd name="T9" fmla="*/ 72 h 72"/>
                  <a:gd name="T10" fmla="*/ 0 w 114"/>
                  <a:gd name="T11" fmla="*/ 39 h 72"/>
                </a:gdLst>
                <a:ahLst/>
                <a:cxnLst>
                  <a:cxn ang="0">
                    <a:pos x="T0" y="T1"/>
                  </a:cxn>
                  <a:cxn ang="0">
                    <a:pos x="T2" y="T3"/>
                  </a:cxn>
                  <a:cxn ang="0">
                    <a:pos x="T4" y="T5"/>
                  </a:cxn>
                  <a:cxn ang="0">
                    <a:pos x="T6" y="T7"/>
                  </a:cxn>
                  <a:cxn ang="0">
                    <a:pos x="T8" y="T9"/>
                  </a:cxn>
                  <a:cxn ang="0">
                    <a:pos x="T10" y="T11"/>
                  </a:cxn>
                </a:cxnLst>
                <a:rect l="0" t="0" r="r" b="b"/>
                <a:pathLst>
                  <a:path w="114" h="72">
                    <a:moveTo>
                      <a:pt x="0" y="39"/>
                    </a:moveTo>
                    <a:lnTo>
                      <a:pt x="72" y="0"/>
                    </a:lnTo>
                    <a:lnTo>
                      <a:pt x="114" y="30"/>
                    </a:lnTo>
                    <a:lnTo>
                      <a:pt x="78" y="42"/>
                    </a:lnTo>
                    <a:lnTo>
                      <a:pt x="66" y="72"/>
                    </a:lnTo>
                    <a:lnTo>
                      <a:pt x="0" y="39"/>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6" name="Freeform 180"/>
              <p:cNvSpPr>
                <a:spLocks/>
              </p:cNvSpPr>
              <p:nvPr/>
            </p:nvSpPr>
            <p:spPr bwMode="auto">
              <a:xfrm>
                <a:off x="6108700" y="5265738"/>
                <a:ext cx="152400" cy="333375"/>
              </a:xfrm>
              <a:custGeom>
                <a:avLst/>
                <a:gdLst>
                  <a:gd name="T0" fmla="*/ 0 w 99"/>
                  <a:gd name="T1" fmla="*/ 99 h 153"/>
                  <a:gd name="T2" fmla="*/ 78 w 99"/>
                  <a:gd name="T3" fmla="*/ 0 h 153"/>
                  <a:gd name="T4" fmla="*/ 96 w 99"/>
                  <a:gd name="T5" fmla="*/ 12 h 153"/>
                  <a:gd name="T6" fmla="*/ 84 w 99"/>
                  <a:gd name="T7" fmla="*/ 126 h 153"/>
                  <a:gd name="T8" fmla="*/ 99 w 99"/>
                  <a:gd name="T9" fmla="*/ 147 h 153"/>
                  <a:gd name="T10" fmla="*/ 72 w 99"/>
                  <a:gd name="T11" fmla="*/ 153 h 153"/>
                  <a:gd name="T12" fmla="*/ 0 w 99"/>
                  <a:gd name="T13" fmla="*/ 99 h 153"/>
                </a:gdLst>
                <a:ahLst/>
                <a:cxnLst>
                  <a:cxn ang="0">
                    <a:pos x="T0" y="T1"/>
                  </a:cxn>
                  <a:cxn ang="0">
                    <a:pos x="T2" y="T3"/>
                  </a:cxn>
                  <a:cxn ang="0">
                    <a:pos x="T4" y="T5"/>
                  </a:cxn>
                  <a:cxn ang="0">
                    <a:pos x="T6" y="T7"/>
                  </a:cxn>
                  <a:cxn ang="0">
                    <a:pos x="T8" y="T9"/>
                  </a:cxn>
                  <a:cxn ang="0">
                    <a:pos x="T10" y="T11"/>
                  </a:cxn>
                  <a:cxn ang="0">
                    <a:pos x="T12" y="T13"/>
                  </a:cxn>
                </a:cxnLst>
                <a:rect l="0" t="0" r="r" b="b"/>
                <a:pathLst>
                  <a:path w="99" h="153">
                    <a:moveTo>
                      <a:pt x="0" y="99"/>
                    </a:moveTo>
                    <a:lnTo>
                      <a:pt x="78" y="0"/>
                    </a:lnTo>
                    <a:lnTo>
                      <a:pt x="96" y="12"/>
                    </a:lnTo>
                    <a:lnTo>
                      <a:pt x="84" y="126"/>
                    </a:lnTo>
                    <a:lnTo>
                      <a:pt x="99" y="147"/>
                    </a:lnTo>
                    <a:lnTo>
                      <a:pt x="72" y="153"/>
                    </a:lnTo>
                    <a:lnTo>
                      <a:pt x="0" y="99"/>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27" name="Freeform 181"/>
              <p:cNvSpPr>
                <a:spLocks/>
              </p:cNvSpPr>
              <p:nvPr/>
            </p:nvSpPr>
            <p:spPr bwMode="auto">
              <a:xfrm>
                <a:off x="5434013" y="5410200"/>
                <a:ext cx="1619250" cy="847725"/>
              </a:xfrm>
              <a:custGeom>
                <a:avLst/>
                <a:gdLst>
                  <a:gd name="T0" fmla="*/ 0 w 1053"/>
                  <a:gd name="T1" fmla="*/ 51 h 387"/>
                  <a:gd name="T2" fmla="*/ 105 w 1053"/>
                  <a:gd name="T3" fmla="*/ 99 h 387"/>
                  <a:gd name="T4" fmla="*/ 144 w 1053"/>
                  <a:gd name="T5" fmla="*/ 15 h 387"/>
                  <a:gd name="T6" fmla="*/ 246 w 1053"/>
                  <a:gd name="T7" fmla="*/ 72 h 387"/>
                  <a:gd name="T8" fmla="*/ 345 w 1053"/>
                  <a:gd name="T9" fmla="*/ 0 h 387"/>
                  <a:gd name="T10" fmla="*/ 411 w 1053"/>
                  <a:gd name="T11" fmla="*/ 21 h 387"/>
                  <a:gd name="T12" fmla="*/ 417 w 1053"/>
                  <a:gd name="T13" fmla="*/ 48 h 387"/>
                  <a:gd name="T14" fmla="*/ 507 w 1053"/>
                  <a:gd name="T15" fmla="*/ 105 h 387"/>
                  <a:gd name="T16" fmla="*/ 573 w 1053"/>
                  <a:gd name="T17" fmla="*/ 81 h 387"/>
                  <a:gd name="T18" fmla="*/ 621 w 1053"/>
                  <a:gd name="T19" fmla="*/ 105 h 387"/>
                  <a:gd name="T20" fmla="*/ 801 w 1053"/>
                  <a:gd name="T21" fmla="*/ 0 h 387"/>
                  <a:gd name="T22" fmla="*/ 819 w 1053"/>
                  <a:gd name="T23" fmla="*/ 9 h 387"/>
                  <a:gd name="T24" fmla="*/ 939 w 1053"/>
                  <a:gd name="T25" fmla="*/ 63 h 387"/>
                  <a:gd name="T26" fmla="*/ 1053 w 1053"/>
                  <a:gd name="T27" fmla="*/ 12 h 387"/>
                  <a:gd name="T28" fmla="*/ 1053 w 1053"/>
                  <a:gd name="T29" fmla="*/ 387 h 387"/>
                  <a:gd name="T30" fmla="*/ 6 w 1053"/>
                  <a:gd name="T31" fmla="*/ 387 h 387"/>
                  <a:gd name="T32" fmla="*/ 0 w 1053"/>
                  <a:gd name="T33" fmla="*/ 5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3" h="387">
                    <a:moveTo>
                      <a:pt x="0" y="51"/>
                    </a:moveTo>
                    <a:lnTo>
                      <a:pt x="105" y="99"/>
                    </a:lnTo>
                    <a:lnTo>
                      <a:pt x="144" y="15"/>
                    </a:lnTo>
                    <a:lnTo>
                      <a:pt x="246" y="72"/>
                    </a:lnTo>
                    <a:lnTo>
                      <a:pt x="345" y="0"/>
                    </a:lnTo>
                    <a:lnTo>
                      <a:pt x="411" y="21"/>
                    </a:lnTo>
                    <a:lnTo>
                      <a:pt x="417" y="48"/>
                    </a:lnTo>
                    <a:lnTo>
                      <a:pt x="507" y="105"/>
                    </a:lnTo>
                    <a:lnTo>
                      <a:pt x="573" y="81"/>
                    </a:lnTo>
                    <a:lnTo>
                      <a:pt x="621" y="105"/>
                    </a:lnTo>
                    <a:lnTo>
                      <a:pt x="801" y="0"/>
                    </a:lnTo>
                    <a:lnTo>
                      <a:pt x="819" y="9"/>
                    </a:lnTo>
                    <a:lnTo>
                      <a:pt x="939" y="63"/>
                    </a:lnTo>
                    <a:lnTo>
                      <a:pt x="1053" y="12"/>
                    </a:lnTo>
                    <a:lnTo>
                      <a:pt x="1053" y="387"/>
                    </a:lnTo>
                    <a:lnTo>
                      <a:pt x="6" y="387"/>
                    </a:lnTo>
                    <a:lnTo>
                      <a:pt x="0" y="5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nvGrpSpPr>
              <p:cNvPr id="1328" name="Group 182"/>
              <p:cNvGrpSpPr>
                <a:grpSpLocks/>
              </p:cNvGrpSpPr>
              <p:nvPr/>
            </p:nvGrpSpPr>
            <p:grpSpPr bwMode="auto">
              <a:xfrm>
                <a:off x="5373688" y="2906713"/>
                <a:ext cx="614362" cy="523875"/>
                <a:chOff x="3390" y="1636"/>
                <a:chExt cx="402" cy="330"/>
              </a:xfrm>
            </p:grpSpPr>
            <p:grpSp>
              <p:nvGrpSpPr>
                <p:cNvPr id="2258" name="Group 183"/>
                <p:cNvGrpSpPr>
                  <a:grpSpLocks/>
                </p:cNvGrpSpPr>
                <p:nvPr/>
              </p:nvGrpSpPr>
              <p:grpSpPr bwMode="auto">
                <a:xfrm>
                  <a:off x="3439" y="1694"/>
                  <a:ext cx="219" cy="263"/>
                  <a:chOff x="2404" y="1616"/>
                  <a:chExt cx="378" cy="533"/>
                </a:xfrm>
              </p:grpSpPr>
              <p:grpSp>
                <p:nvGrpSpPr>
                  <p:cNvPr id="2309" name="Group 184"/>
                  <p:cNvGrpSpPr>
                    <a:grpSpLocks/>
                  </p:cNvGrpSpPr>
                  <p:nvPr/>
                </p:nvGrpSpPr>
                <p:grpSpPr bwMode="auto">
                  <a:xfrm>
                    <a:off x="2526" y="1638"/>
                    <a:ext cx="22" cy="511"/>
                    <a:chOff x="2526" y="1315"/>
                    <a:chExt cx="19" cy="834"/>
                  </a:xfrm>
                </p:grpSpPr>
                <p:sp>
                  <p:nvSpPr>
                    <p:cNvPr id="2316" name="Freeform 18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317" name="Freeform 18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310" name="Group 187"/>
                  <p:cNvGrpSpPr>
                    <a:grpSpLocks/>
                  </p:cNvGrpSpPr>
                  <p:nvPr/>
                </p:nvGrpSpPr>
                <p:grpSpPr bwMode="auto">
                  <a:xfrm>
                    <a:off x="2404" y="1616"/>
                    <a:ext cx="128" cy="522"/>
                    <a:chOff x="2407" y="1125"/>
                    <a:chExt cx="128" cy="522"/>
                  </a:xfrm>
                </p:grpSpPr>
                <p:sp>
                  <p:nvSpPr>
                    <p:cNvPr id="2314" name="Freeform 18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315" name="Freeform 18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311" name="Group 190"/>
                  <p:cNvGrpSpPr>
                    <a:grpSpLocks/>
                  </p:cNvGrpSpPr>
                  <p:nvPr/>
                </p:nvGrpSpPr>
                <p:grpSpPr bwMode="auto">
                  <a:xfrm>
                    <a:off x="2517" y="1638"/>
                    <a:ext cx="265" cy="489"/>
                    <a:chOff x="2531" y="1324"/>
                    <a:chExt cx="265" cy="489"/>
                  </a:xfrm>
                </p:grpSpPr>
                <p:sp>
                  <p:nvSpPr>
                    <p:cNvPr id="2312" name="Freeform 19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313" name="Freeform 19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59" name="Group 193"/>
                <p:cNvGrpSpPr>
                  <a:grpSpLocks/>
                </p:cNvGrpSpPr>
                <p:nvPr/>
              </p:nvGrpSpPr>
              <p:grpSpPr bwMode="auto">
                <a:xfrm>
                  <a:off x="3479" y="1701"/>
                  <a:ext cx="219" cy="263"/>
                  <a:chOff x="2404" y="1616"/>
                  <a:chExt cx="378" cy="533"/>
                </a:xfrm>
              </p:grpSpPr>
              <p:grpSp>
                <p:nvGrpSpPr>
                  <p:cNvPr id="2300" name="Group 194"/>
                  <p:cNvGrpSpPr>
                    <a:grpSpLocks/>
                  </p:cNvGrpSpPr>
                  <p:nvPr/>
                </p:nvGrpSpPr>
                <p:grpSpPr bwMode="auto">
                  <a:xfrm>
                    <a:off x="2526" y="1638"/>
                    <a:ext cx="22" cy="511"/>
                    <a:chOff x="2526" y="1315"/>
                    <a:chExt cx="19" cy="834"/>
                  </a:xfrm>
                </p:grpSpPr>
                <p:sp>
                  <p:nvSpPr>
                    <p:cNvPr id="2307" name="Freeform 19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308" name="Freeform 19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301" name="Group 197"/>
                  <p:cNvGrpSpPr>
                    <a:grpSpLocks/>
                  </p:cNvGrpSpPr>
                  <p:nvPr/>
                </p:nvGrpSpPr>
                <p:grpSpPr bwMode="auto">
                  <a:xfrm>
                    <a:off x="2404" y="1616"/>
                    <a:ext cx="128" cy="522"/>
                    <a:chOff x="2407" y="1125"/>
                    <a:chExt cx="128" cy="522"/>
                  </a:xfrm>
                </p:grpSpPr>
                <p:sp>
                  <p:nvSpPr>
                    <p:cNvPr id="2305" name="Freeform 19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306" name="Freeform 19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302" name="Group 200"/>
                  <p:cNvGrpSpPr>
                    <a:grpSpLocks/>
                  </p:cNvGrpSpPr>
                  <p:nvPr/>
                </p:nvGrpSpPr>
                <p:grpSpPr bwMode="auto">
                  <a:xfrm>
                    <a:off x="2517" y="1638"/>
                    <a:ext cx="265" cy="489"/>
                    <a:chOff x="2531" y="1324"/>
                    <a:chExt cx="265" cy="489"/>
                  </a:xfrm>
                </p:grpSpPr>
                <p:sp>
                  <p:nvSpPr>
                    <p:cNvPr id="2303" name="Freeform 20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304" name="Freeform 20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60" name="Group 203"/>
                <p:cNvGrpSpPr>
                  <a:grpSpLocks/>
                </p:cNvGrpSpPr>
                <p:nvPr/>
              </p:nvGrpSpPr>
              <p:grpSpPr bwMode="auto">
                <a:xfrm>
                  <a:off x="3390" y="1636"/>
                  <a:ext cx="243" cy="329"/>
                  <a:chOff x="2404" y="1616"/>
                  <a:chExt cx="378" cy="533"/>
                </a:xfrm>
              </p:grpSpPr>
              <p:grpSp>
                <p:nvGrpSpPr>
                  <p:cNvPr id="2291" name="Group 204"/>
                  <p:cNvGrpSpPr>
                    <a:grpSpLocks/>
                  </p:cNvGrpSpPr>
                  <p:nvPr/>
                </p:nvGrpSpPr>
                <p:grpSpPr bwMode="auto">
                  <a:xfrm>
                    <a:off x="2526" y="1638"/>
                    <a:ext cx="22" cy="511"/>
                    <a:chOff x="2526" y="1315"/>
                    <a:chExt cx="19" cy="834"/>
                  </a:xfrm>
                </p:grpSpPr>
                <p:sp>
                  <p:nvSpPr>
                    <p:cNvPr id="2298" name="Freeform 20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99" name="Freeform 20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92" name="Group 207"/>
                  <p:cNvGrpSpPr>
                    <a:grpSpLocks/>
                  </p:cNvGrpSpPr>
                  <p:nvPr/>
                </p:nvGrpSpPr>
                <p:grpSpPr bwMode="auto">
                  <a:xfrm>
                    <a:off x="2404" y="1616"/>
                    <a:ext cx="128" cy="522"/>
                    <a:chOff x="2407" y="1125"/>
                    <a:chExt cx="128" cy="522"/>
                  </a:xfrm>
                </p:grpSpPr>
                <p:sp>
                  <p:nvSpPr>
                    <p:cNvPr id="2296" name="Freeform 20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97" name="Freeform 20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93" name="Group 210"/>
                  <p:cNvGrpSpPr>
                    <a:grpSpLocks/>
                  </p:cNvGrpSpPr>
                  <p:nvPr/>
                </p:nvGrpSpPr>
                <p:grpSpPr bwMode="auto">
                  <a:xfrm>
                    <a:off x="2517" y="1638"/>
                    <a:ext cx="265" cy="489"/>
                    <a:chOff x="2531" y="1324"/>
                    <a:chExt cx="265" cy="489"/>
                  </a:xfrm>
                </p:grpSpPr>
                <p:sp>
                  <p:nvSpPr>
                    <p:cNvPr id="2294" name="Freeform 21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95" name="Freeform 21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61" name="Group 213"/>
                <p:cNvGrpSpPr>
                  <a:grpSpLocks/>
                </p:cNvGrpSpPr>
                <p:nvPr/>
              </p:nvGrpSpPr>
              <p:grpSpPr bwMode="auto">
                <a:xfrm>
                  <a:off x="3532" y="1760"/>
                  <a:ext cx="168" cy="206"/>
                  <a:chOff x="2404" y="1616"/>
                  <a:chExt cx="378" cy="533"/>
                </a:xfrm>
              </p:grpSpPr>
              <p:grpSp>
                <p:nvGrpSpPr>
                  <p:cNvPr id="2282" name="Group 214"/>
                  <p:cNvGrpSpPr>
                    <a:grpSpLocks/>
                  </p:cNvGrpSpPr>
                  <p:nvPr/>
                </p:nvGrpSpPr>
                <p:grpSpPr bwMode="auto">
                  <a:xfrm>
                    <a:off x="2526" y="1638"/>
                    <a:ext cx="22" cy="511"/>
                    <a:chOff x="2526" y="1315"/>
                    <a:chExt cx="19" cy="834"/>
                  </a:xfrm>
                </p:grpSpPr>
                <p:sp>
                  <p:nvSpPr>
                    <p:cNvPr id="2289" name="Freeform 21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90" name="Freeform 21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83" name="Group 217"/>
                  <p:cNvGrpSpPr>
                    <a:grpSpLocks/>
                  </p:cNvGrpSpPr>
                  <p:nvPr/>
                </p:nvGrpSpPr>
                <p:grpSpPr bwMode="auto">
                  <a:xfrm>
                    <a:off x="2404" y="1616"/>
                    <a:ext cx="128" cy="522"/>
                    <a:chOff x="2407" y="1125"/>
                    <a:chExt cx="128" cy="522"/>
                  </a:xfrm>
                </p:grpSpPr>
                <p:sp>
                  <p:nvSpPr>
                    <p:cNvPr id="2287" name="Freeform 21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88" name="Freeform 21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84" name="Group 220"/>
                  <p:cNvGrpSpPr>
                    <a:grpSpLocks/>
                  </p:cNvGrpSpPr>
                  <p:nvPr/>
                </p:nvGrpSpPr>
                <p:grpSpPr bwMode="auto">
                  <a:xfrm>
                    <a:off x="2517" y="1638"/>
                    <a:ext cx="265" cy="489"/>
                    <a:chOff x="2531" y="1324"/>
                    <a:chExt cx="265" cy="489"/>
                  </a:xfrm>
                </p:grpSpPr>
                <p:sp>
                  <p:nvSpPr>
                    <p:cNvPr id="2285" name="Freeform 22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86" name="Freeform 22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62" name="Group 223"/>
                <p:cNvGrpSpPr>
                  <a:grpSpLocks/>
                </p:cNvGrpSpPr>
                <p:nvPr/>
              </p:nvGrpSpPr>
              <p:grpSpPr bwMode="auto">
                <a:xfrm>
                  <a:off x="3491" y="1695"/>
                  <a:ext cx="219" cy="263"/>
                  <a:chOff x="2404" y="1616"/>
                  <a:chExt cx="378" cy="533"/>
                </a:xfrm>
              </p:grpSpPr>
              <p:grpSp>
                <p:nvGrpSpPr>
                  <p:cNvPr id="2273" name="Group 224"/>
                  <p:cNvGrpSpPr>
                    <a:grpSpLocks/>
                  </p:cNvGrpSpPr>
                  <p:nvPr/>
                </p:nvGrpSpPr>
                <p:grpSpPr bwMode="auto">
                  <a:xfrm>
                    <a:off x="2526" y="1638"/>
                    <a:ext cx="22" cy="511"/>
                    <a:chOff x="2526" y="1315"/>
                    <a:chExt cx="19" cy="834"/>
                  </a:xfrm>
                </p:grpSpPr>
                <p:sp>
                  <p:nvSpPr>
                    <p:cNvPr id="2280" name="Freeform 22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81" name="Freeform 22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74" name="Group 227"/>
                  <p:cNvGrpSpPr>
                    <a:grpSpLocks/>
                  </p:cNvGrpSpPr>
                  <p:nvPr/>
                </p:nvGrpSpPr>
                <p:grpSpPr bwMode="auto">
                  <a:xfrm>
                    <a:off x="2404" y="1616"/>
                    <a:ext cx="128" cy="522"/>
                    <a:chOff x="2407" y="1125"/>
                    <a:chExt cx="128" cy="522"/>
                  </a:xfrm>
                </p:grpSpPr>
                <p:sp>
                  <p:nvSpPr>
                    <p:cNvPr id="2278" name="Freeform 22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79" name="Freeform 22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75" name="Group 230"/>
                  <p:cNvGrpSpPr>
                    <a:grpSpLocks/>
                  </p:cNvGrpSpPr>
                  <p:nvPr/>
                </p:nvGrpSpPr>
                <p:grpSpPr bwMode="auto">
                  <a:xfrm>
                    <a:off x="2517" y="1638"/>
                    <a:ext cx="265" cy="489"/>
                    <a:chOff x="2531" y="1324"/>
                    <a:chExt cx="265" cy="489"/>
                  </a:xfrm>
                </p:grpSpPr>
                <p:sp>
                  <p:nvSpPr>
                    <p:cNvPr id="2276" name="Freeform 23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77" name="Freeform 23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63" name="Group 233"/>
                <p:cNvGrpSpPr>
                  <a:grpSpLocks/>
                </p:cNvGrpSpPr>
                <p:nvPr/>
              </p:nvGrpSpPr>
              <p:grpSpPr bwMode="auto">
                <a:xfrm>
                  <a:off x="3570" y="1672"/>
                  <a:ext cx="222" cy="293"/>
                  <a:chOff x="2404" y="1616"/>
                  <a:chExt cx="378" cy="533"/>
                </a:xfrm>
              </p:grpSpPr>
              <p:grpSp>
                <p:nvGrpSpPr>
                  <p:cNvPr id="2264" name="Group 234"/>
                  <p:cNvGrpSpPr>
                    <a:grpSpLocks/>
                  </p:cNvGrpSpPr>
                  <p:nvPr/>
                </p:nvGrpSpPr>
                <p:grpSpPr bwMode="auto">
                  <a:xfrm>
                    <a:off x="2526" y="1638"/>
                    <a:ext cx="22" cy="511"/>
                    <a:chOff x="2526" y="1315"/>
                    <a:chExt cx="19" cy="834"/>
                  </a:xfrm>
                </p:grpSpPr>
                <p:sp>
                  <p:nvSpPr>
                    <p:cNvPr id="2271" name="Freeform 23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72" name="Freeform 23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65" name="Group 237"/>
                  <p:cNvGrpSpPr>
                    <a:grpSpLocks/>
                  </p:cNvGrpSpPr>
                  <p:nvPr/>
                </p:nvGrpSpPr>
                <p:grpSpPr bwMode="auto">
                  <a:xfrm>
                    <a:off x="2404" y="1616"/>
                    <a:ext cx="128" cy="522"/>
                    <a:chOff x="2407" y="1125"/>
                    <a:chExt cx="128" cy="522"/>
                  </a:xfrm>
                </p:grpSpPr>
                <p:sp>
                  <p:nvSpPr>
                    <p:cNvPr id="2269" name="Freeform 23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70" name="Freeform 23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66" name="Group 240"/>
                  <p:cNvGrpSpPr>
                    <a:grpSpLocks/>
                  </p:cNvGrpSpPr>
                  <p:nvPr/>
                </p:nvGrpSpPr>
                <p:grpSpPr bwMode="auto">
                  <a:xfrm>
                    <a:off x="2517" y="1638"/>
                    <a:ext cx="265" cy="489"/>
                    <a:chOff x="2531" y="1324"/>
                    <a:chExt cx="265" cy="489"/>
                  </a:xfrm>
                </p:grpSpPr>
                <p:sp>
                  <p:nvSpPr>
                    <p:cNvPr id="2267" name="Freeform 24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68" name="Freeform 24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329" name="Group 243"/>
              <p:cNvGrpSpPr>
                <a:grpSpLocks/>
              </p:cNvGrpSpPr>
              <p:nvPr/>
            </p:nvGrpSpPr>
            <p:grpSpPr bwMode="auto">
              <a:xfrm>
                <a:off x="5710238" y="3068638"/>
                <a:ext cx="500062" cy="357187"/>
                <a:chOff x="3390" y="1636"/>
                <a:chExt cx="402" cy="330"/>
              </a:xfrm>
            </p:grpSpPr>
            <p:grpSp>
              <p:nvGrpSpPr>
                <p:cNvPr id="2198" name="Group 244"/>
                <p:cNvGrpSpPr>
                  <a:grpSpLocks/>
                </p:cNvGrpSpPr>
                <p:nvPr/>
              </p:nvGrpSpPr>
              <p:grpSpPr bwMode="auto">
                <a:xfrm>
                  <a:off x="3439" y="1694"/>
                  <a:ext cx="219" cy="263"/>
                  <a:chOff x="2404" y="1616"/>
                  <a:chExt cx="378" cy="533"/>
                </a:xfrm>
              </p:grpSpPr>
              <p:grpSp>
                <p:nvGrpSpPr>
                  <p:cNvPr id="2249" name="Group 245"/>
                  <p:cNvGrpSpPr>
                    <a:grpSpLocks/>
                  </p:cNvGrpSpPr>
                  <p:nvPr/>
                </p:nvGrpSpPr>
                <p:grpSpPr bwMode="auto">
                  <a:xfrm>
                    <a:off x="2526" y="1638"/>
                    <a:ext cx="22" cy="511"/>
                    <a:chOff x="2526" y="1315"/>
                    <a:chExt cx="19" cy="834"/>
                  </a:xfrm>
                </p:grpSpPr>
                <p:sp>
                  <p:nvSpPr>
                    <p:cNvPr id="2256" name="Freeform 24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57" name="Freeform 24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50" name="Group 248"/>
                  <p:cNvGrpSpPr>
                    <a:grpSpLocks/>
                  </p:cNvGrpSpPr>
                  <p:nvPr/>
                </p:nvGrpSpPr>
                <p:grpSpPr bwMode="auto">
                  <a:xfrm>
                    <a:off x="2404" y="1616"/>
                    <a:ext cx="128" cy="522"/>
                    <a:chOff x="2407" y="1125"/>
                    <a:chExt cx="128" cy="522"/>
                  </a:xfrm>
                </p:grpSpPr>
                <p:sp>
                  <p:nvSpPr>
                    <p:cNvPr id="2254" name="Freeform 24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55" name="Freeform 25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51" name="Group 251"/>
                  <p:cNvGrpSpPr>
                    <a:grpSpLocks/>
                  </p:cNvGrpSpPr>
                  <p:nvPr/>
                </p:nvGrpSpPr>
                <p:grpSpPr bwMode="auto">
                  <a:xfrm>
                    <a:off x="2517" y="1638"/>
                    <a:ext cx="265" cy="489"/>
                    <a:chOff x="2531" y="1324"/>
                    <a:chExt cx="265" cy="489"/>
                  </a:xfrm>
                </p:grpSpPr>
                <p:sp>
                  <p:nvSpPr>
                    <p:cNvPr id="2252" name="Freeform 25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53" name="Freeform 25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199" name="Group 254"/>
                <p:cNvGrpSpPr>
                  <a:grpSpLocks/>
                </p:cNvGrpSpPr>
                <p:nvPr/>
              </p:nvGrpSpPr>
              <p:grpSpPr bwMode="auto">
                <a:xfrm>
                  <a:off x="3479" y="1701"/>
                  <a:ext cx="219" cy="263"/>
                  <a:chOff x="2404" y="1616"/>
                  <a:chExt cx="378" cy="533"/>
                </a:xfrm>
              </p:grpSpPr>
              <p:grpSp>
                <p:nvGrpSpPr>
                  <p:cNvPr id="2240" name="Group 255"/>
                  <p:cNvGrpSpPr>
                    <a:grpSpLocks/>
                  </p:cNvGrpSpPr>
                  <p:nvPr/>
                </p:nvGrpSpPr>
                <p:grpSpPr bwMode="auto">
                  <a:xfrm>
                    <a:off x="2526" y="1638"/>
                    <a:ext cx="22" cy="511"/>
                    <a:chOff x="2526" y="1315"/>
                    <a:chExt cx="19" cy="834"/>
                  </a:xfrm>
                </p:grpSpPr>
                <p:sp>
                  <p:nvSpPr>
                    <p:cNvPr id="2247" name="Freeform 25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48" name="Freeform 25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41" name="Group 258"/>
                  <p:cNvGrpSpPr>
                    <a:grpSpLocks/>
                  </p:cNvGrpSpPr>
                  <p:nvPr/>
                </p:nvGrpSpPr>
                <p:grpSpPr bwMode="auto">
                  <a:xfrm>
                    <a:off x="2404" y="1616"/>
                    <a:ext cx="128" cy="522"/>
                    <a:chOff x="2407" y="1125"/>
                    <a:chExt cx="128" cy="522"/>
                  </a:xfrm>
                </p:grpSpPr>
                <p:sp>
                  <p:nvSpPr>
                    <p:cNvPr id="2245" name="Freeform 25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46" name="Freeform 26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42" name="Group 261"/>
                  <p:cNvGrpSpPr>
                    <a:grpSpLocks/>
                  </p:cNvGrpSpPr>
                  <p:nvPr/>
                </p:nvGrpSpPr>
                <p:grpSpPr bwMode="auto">
                  <a:xfrm>
                    <a:off x="2517" y="1638"/>
                    <a:ext cx="265" cy="489"/>
                    <a:chOff x="2531" y="1324"/>
                    <a:chExt cx="265" cy="489"/>
                  </a:xfrm>
                </p:grpSpPr>
                <p:sp>
                  <p:nvSpPr>
                    <p:cNvPr id="2243" name="Freeform 26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44" name="Freeform 26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00" name="Group 264"/>
                <p:cNvGrpSpPr>
                  <a:grpSpLocks/>
                </p:cNvGrpSpPr>
                <p:nvPr/>
              </p:nvGrpSpPr>
              <p:grpSpPr bwMode="auto">
                <a:xfrm>
                  <a:off x="3390" y="1636"/>
                  <a:ext cx="243" cy="329"/>
                  <a:chOff x="2404" y="1616"/>
                  <a:chExt cx="378" cy="533"/>
                </a:xfrm>
              </p:grpSpPr>
              <p:grpSp>
                <p:nvGrpSpPr>
                  <p:cNvPr id="2231" name="Group 265"/>
                  <p:cNvGrpSpPr>
                    <a:grpSpLocks/>
                  </p:cNvGrpSpPr>
                  <p:nvPr/>
                </p:nvGrpSpPr>
                <p:grpSpPr bwMode="auto">
                  <a:xfrm>
                    <a:off x="2526" y="1638"/>
                    <a:ext cx="22" cy="511"/>
                    <a:chOff x="2526" y="1315"/>
                    <a:chExt cx="19" cy="834"/>
                  </a:xfrm>
                </p:grpSpPr>
                <p:sp>
                  <p:nvSpPr>
                    <p:cNvPr id="2238" name="Freeform 26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39" name="Freeform 26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32" name="Group 268"/>
                  <p:cNvGrpSpPr>
                    <a:grpSpLocks/>
                  </p:cNvGrpSpPr>
                  <p:nvPr/>
                </p:nvGrpSpPr>
                <p:grpSpPr bwMode="auto">
                  <a:xfrm>
                    <a:off x="2404" y="1616"/>
                    <a:ext cx="128" cy="522"/>
                    <a:chOff x="2407" y="1125"/>
                    <a:chExt cx="128" cy="522"/>
                  </a:xfrm>
                </p:grpSpPr>
                <p:sp>
                  <p:nvSpPr>
                    <p:cNvPr id="2236" name="Freeform 26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37" name="Freeform 27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33" name="Group 271"/>
                  <p:cNvGrpSpPr>
                    <a:grpSpLocks/>
                  </p:cNvGrpSpPr>
                  <p:nvPr/>
                </p:nvGrpSpPr>
                <p:grpSpPr bwMode="auto">
                  <a:xfrm>
                    <a:off x="2517" y="1638"/>
                    <a:ext cx="265" cy="489"/>
                    <a:chOff x="2531" y="1324"/>
                    <a:chExt cx="265" cy="489"/>
                  </a:xfrm>
                </p:grpSpPr>
                <p:sp>
                  <p:nvSpPr>
                    <p:cNvPr id="2234" name="Freeform 27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35" name="Freeform 27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01" name="Group 274"/>
                <p:cNvGrpSpPr>
                  <a:grpSpLocks/>
                </p:cNvGrpSpPr>
                <p:nvPr/>
              </p:nvGrpSpPr>
              <p:grpSpPr bwMode="auto">
                <a:xfrm>
                  <a:off x="3532" y="1760"/>
                  <a:ext cx="168" cy="206"/>
                  <a:chOff x="2404" y="1616"/>
                  <a:chExt cx="378" cy="533"/>
                </a:xfrm>
              </p:grpSpPr>
              <p:grpSp>
                <p:nvGrpSpPr>
                  <p:cNvPr id="2222" name="Group 275"/>
                  <p:cNvGrpSpPr>
                    <a:grpSpLocks/>
                  </p:cNvGrpSpPr>
                  <p:nvPr/>
                </p:nvGrpSpPr>
                <p:grpSpPr bwMode="auto">
                  <a:xfrm>
                    <a:off x="2526" y="1638"/>
                    <a:ext cx="22" cy="511"/>
                    <a:chOff x="2526" y="1315"/>
                    <a:chExt cx="19" cy="834"/>
                  </a:xfrm>
                </p:grpSpPr>
                <p:sp>
                  <p:nvSpPr>
                    <p:cNvPr id="2229" name="Freeform 27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30" name="Freeform 27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23" name="Group 278"/>
                  <p:cNvGrpSpPr>
                    <a:grpSpLocks/>
                  </p:cNvGrpSpPr>
                  <p:nvPr/>
                </p:nvGrpSpPr>
                <p:grpSpPr bwMode="auto">
                  <a:xfrm>
                    <a:off x="2404" y="1616"/>
                    <a:ext cx="128" cy="522"/>
                    <a:chOff x="2407" y="1125"/>
                    <a:chExt cx="128" cy="522"/>
                  </a:xfrm>
                </p:grpSpPr>
                <p:sp>
                  <p:nvSpPr>
                    <p:cNvPr id="2227" name="Freeform 27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28" name="Freeform 28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24" name="Group 281"/>
                  <p:cNvGrpSpPr>
                    <a:grpSpLocks/>
                  </p:cNvGrpSpPr>
                  <p:nvPr/>
                </p:nvGrpSpPr>
                <p:grpSpPr bwMode="auto">
                  <a:xfrm>
                    <a:off x="2517" y="1638"/>
                    <a:ext cx="265" cy="489"/>
                    <a:chOff x="2531" y="1324"/>
                    <a:chExt cx="265" cy="489"/>
                  </a:xfrm>
                </p:grpSpPr>
                <p:sp>
                  <p:nvSpPr>
                    <p:cNvPr id="2225" name="Freeform 28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26" name="Freeform 28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02" name="Group 284"/>
                <p:cNvGrpSpPr>
                  <a:grpSpLocks/>
                </p:cNvGrpSpPr>
                <p:nvPr/>
              </p:nvGrpSpPr>
              <p:grpSpPr bwMode="auto">
                <a:xfrm>
                  <a:off x="3491" y="1695"/>
                  <a:ext cx="219" cy="263"/>
                  <a:chOff x="2404" y="1616"/>
                  <a:chExt cx="378" cy="533"/>
                </a:xfrm>
              </p:grpSpPr>
              <p:grpSp>
                <p:nvGrpSpPr>
                  <p:cNvPr id="2213" name="Group 285"/>
                  <p:cNvGrpSpPr>
                    <a:grpSpLocks/>
                  </p:cNvGrpSpPr>
                  <p:nvPr/>
                </p:nvGrpSpPr>
                <p:grpSpPr bwMode="auto">
                  <a:xfrm>
                    <a:off x="2526" y="1638"/>
                    <a:ext cx="22" cy="511"/>
                    <a:chOff x="2526" y="1315"/>
                    <a:chExt cx="19" cy="834"/>
                  </a:xfrm>
                </p:grpSpPr>
                <p:sp>
                  <p:nvSpPr>
                    <p:cNvPr id="2220" name="Freeform 28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21" name="Freeform 28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14" name="Group 288"/>
                  <p:cNvGrpSpPr>
                    <a:grpSpLocks/>
                  </p:cNvGrpSpPr>
                  <p:nvPr/>
                </p:nvGrpSpPr>
                <p:grpSpPr bwMode="auto">
                  <a:xfrm>
                    <a:off x="2404" y="1616"/>
                    <a:ext cx="128" cy="522"/>
                    <a:chOff x="2407" y="1125"/>
                    <a:chExt cx="128" cy="522"/>
                  </a:xfrm>
                </p:grpSpPr>
                <p:sp>
                  <p:nvSpPr>
                    <p:cNvPr id="2218" name="Freeform 28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19" name="Freeform 29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15" name="Group 291"/>
                  <p:cNvGrpSpPr>
                    <a:grpSpLocks/>
                  </p:cNvGrpSpPr>
                  <p:nvPr/>
                </p:nvGrpSpPr>
                <p:grpSpPr bwMode="auto">
                  <a:xfrm>
                    <a:off x="2517" y="1638"/>
                    <a:ext cx="265" cy="489"/>
                    <a:chOff x="2531" y="1324"/>
                    <a:chExt cx="265" cy="489"/>
                  </a:xfrm>
                </p:grpSpPr>
                <p:sp>
                  <p:nvSpPr>
                    <p:cNvPr id="2216" name="Freeform 29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17" name="Freeform 29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203" name="Group 294"/>
                <p:cNvGrpSpPr>
                  <a:grpSpLocks/>
                </p:cNvGrpSpPr>
                <p:nvPr/>
              </p:nvGrpSpPr>
              <p:grpSpPr bwMode="auto">
                <a:xfrm>
                  <a:off x="3570" y="1672"/>
                  <a:ext cx="222" cy="293"/>
                  <a:chOff x="2404" y="1616"/>
                  <a:chExt cx="378" cy="533"/>
                </a:xfrm>
              </p:grpSpPr>
              <p:grpSp>
                <p:nvGrpSpPr>
                  <p:cNvPr id="2204" name="Group 295"/>
                  <p:cNvGrpSpPr>
                    <a:grpSpLocks/>
                  </p:cNvGrpSpPr>
                  <p:nvPr/>
                </p:nvGrpSpPr>
                <p:grpSpPr bwMode="auto">
                  <a:xfrm>
                    <a:off x="2526" y="1638"/>
                    <a:ext cx="22" cy="511"/>
                    <a:chOff x="2526" y="1315"/>
                    <a:chExt cx="19" cy="834"/>
                  </a:xfrm>
                </p:grpSpPr>
                <p:sp>
                  <p:nvSpPr>
                    <p:cNvPr id="2211" name="Freeform 29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12" name="Freeform 29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05" name="Group 298"/>
                  <p:cNvGrpSpPr>
                    <a:grpSpLocks/>
                  </p:cNvGrpSpPr>
                  <p:nvPr/>
                </p:nvGrpSpPr>
                <p:grpSpPr bwMode="auto">
                  <a:xfrm>
                    <a:off x="2404" y="1616"/>
                    <a:ext cx="128" cy="522"/>
                    <a:chOff x="2407" y="1125"/>
                    <a:chExt cx="128" cy="522"/>
                  </a:xfrm>
                </p:grpSpPr>
                <p:sp>
                  <p:nvSpPr>
                    <p:cNvPr id="2209" name="Freeform 29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10" name="Freeform 30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206" name="Group 301"/>
                  <p:cNvGrpSpPr>
                    <a:grpSpLocks/>
                  </p:cNvGrpSpPr>
                  <p:nvPr/>
                </p:nvGrpSpPr>
                <p:grpSpPr bwMode="auto">
                  <a:xfrm>
                    <a:off x="2517" y="1638"/>
                    <a:ext cx="265" cy="489"/>
                    <a:chOff x="2531" y="1324"/>
                    <a:chExt cx="265" cy="489"/>
                  </a:xfrm>
                </p:grpSpPr>
                <p:sp>
                  <p:nvSpPr>
                    <p:cNvPr id="2207" name="Freeform 30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208" name="Freeform 30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330" name="Group 304"/>
              <p:cNvGrpSpPr>
                <a:grpSpLocks/>
              </p:cNvGrpSpPr>
              <p:nvPr/>
            </p:nvGrpSpPr>
            <p:grpSpPr bwMode="auto">
              <a:xfrm>
                <a:off x="6051550" y="2986088"/>
                <a:ext cx="541338" cy="434975"/>
                <a:chOff x="3390" y="1636"/>
                <a:chExt cx="402" cy="330"/>
              </a:xfrm>
            </p:grpSpPr>
            <p:grpSp>
              <p:nvGrpSpPr>
                <p:cNvPr id="2138" name="Group 305"/>
                <p:cNvGrpSpPr>
                  <a:grpSpLocks/>
                </p:cNvGrpSpPr>
                <p:nvPr/>
              </p:nvGrpSpPr>
              <p:grpSpPr bwMode="auto">
                <a:xfrm>
                  <a:off x="3439" y="1694"/>
                  <a:ext cx="219" cy="263"/>
                  <a:chOff x="2404" y="1616"/>
                  <a:chExt cx="378" cy="533"/>
                </a:xfrm>
              </p:grpSpPr>
              <p:grpSp>
                <p:nvGrpSpPr>
                  <p:cNvPr id="2189" name="Group 306"/>
                  <p:cNvGrpSpPr>
                    <a:grpSpLocks/>
                  </p:cNvGrpSpPr>
                  <p:nvPr/>
                </p:nvGrpSpPr>
                <p:grpSpPr bwMode="auto">
                  <a:xfrm>
                    <a:off x="2526" y="1638"/>
                    <a:ext cx="22" cy="511"/>
                    <a:chOff x="2526" y="1315"/>
                    <a:chExt cx="19" cy="834"/>
                  </a:xfrm>
                </p:grpSpPr>
                <p:sp>
                  <p:nvSpPr>
                    <p:cNvPr id="2196" name="Freeform 30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97" name="Freeform 30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90" name="Group 309"/>
                  <p:cNvGrpSpPr>
                    <a:grpSpLocks/>
                  </p:cNvGrpSpPr>
                  <p:nvPr/>
                </p:nvGrpSpPr>
                <p:grpSpPr bwMode="auto">
                  <a:xfrm>
                    <a:off x="2404" y="1616"/>
                    <a:ext cx="128" cy="522"/>
                    <a:chOff x="2407" y="1125"/>
                    <a:chExt cx="128" cy="522"/>
                  </a:xfrm>
                </p:grpSpPr>
                <p:sp>
                  <p:nvSpPr>
                    <p:cNvPr id="2194" name="Freeform 31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95" name="Freeform 31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91" name="Group 312"/>
                  <p:cNvGrpSpPr>
                    <a:grpSpLocks/>
                  </p:cNvGrpSpPr>
                  <p:nvPr/>
                </p:nvGrpSpPr>
                <p:grpSpPr bwMode="auto">
                  <a:xfrm>
                    <a:off x="2517" y="1638"/>
                    <a:ext cx="265" cy="489"/>
                    <a:chOff x="2531" y="1324"/>
                    <a:chExt cx="265" cy="489"/>
                  </a:xfrm>
                </p:grpSpPr>
                <p:sp>
                  <p:nvSpPr>
                    <p:cNvPr id="2192" name="Freeform 31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93" name="Freeform 31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139" name="Group 315"/>
                <p:cNvGrpSpPr>
                  <a:grpSpLocks/>
                </p:cNvGrpSpPr>
                <p:nvPr/>
              </p:nvGrpSpPr>
              <p:grpSpPr bwMode="auto">
                <a:xfrm>
                  <a:off x="3479" y="1701"/>
                  <a:ext cx="219" cy="263"/>
                  <a:chOff x="2404" y="1616"/>
                  <a:chExt cx="378" cy="533"/>
                </a:xfrm>
              </p:grpSpPr>
              <p:grpSp>
                <p:nvGrpSpPr>
                  <p:cNvPr id="2180" name="Group 316"/>
                  <p:cNvGrpSpPr>
                    <a:grpSpLocks/>
                  </p:cNvGrpSpPr>
                  <p:nvPr/>
                </p:nvGrpSpPr>
                <p:grpSpPr bwMode="auto">
                  <a:xfrm>
                    <a:off x="2526" y="1638"/>
                    <a:ext cx="22" cy="511"/>
                    <a:chOff x="2526" y="1315"/>
                    <a:chExt cx="19" cy="834"/>
                  </a:xfrm>
                </p:grpSpPr>
                <p:sp>
                  <p:nvSpPr>
                    <p:cNvPr id="2187" name="Freeform 31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88" name="Freeform 31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81" name="Group 319"/>
                  <p:cNvGrpSpPr>
                    <a:grpSpLocks/>
                  </p:cNvGrpSpPr>
                  <p:nvPr/>
                </p:nvGrpSpPr>
                <p:grpSpPr bwMode="auto">
                  <a:xfrm>
                    <a:off x="2404" y="1616"/>
                    <a:ext cx="128" cy="522"/>
                    <a:chOff x="2407" y="1125"/>
                    <a:chExt cx="128" cy="522"/>
                  </a:xfrm>
                </p:grpSpPr>
                <p:sp>
                  <p:nvSpPr>
                    <p:cNvPr id="2185" name="Freeform 32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86" name="Freeform 32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82" name="Group 322"/>
                  <p:cNvGrpSpPr>
                    <a:grpSpLocks/>
                  </p:cNvGrpSpPr>
                  <p:nvPr/>
                </p:nvGrpSpPr>
                <p:grpSpPr bwMode="auto">
                  <a:xfrm>
                    <a:off x="2517" y="1638"/>
                    <a:ext cx="265" cy="489"/>
                    <a:chOff x="2531" y="1324"/>
                    <a:chExt cx="265" cy="489"/>
                  </a:xfrm>
                </p:grpSpPr>
                <p:sp>
                  <p:nvSpPr>
                    <p:cNvPr id="2183" name="Freeform 32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84" name="Freeform 32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140" name="Group 325"/>
                <p:cNvGrpSpPr>
                  <a:grpSpLocks/>
                </p:cNvGrpSpPr>
                <p:nvPr/>
              </p:nvGrpSpPr>
              <p:grpSpPr bwMode="auto">
                <a:xfrm>
                  <a:off x="3390" y="1636"/>
                  <a:ext cx="243" cy="329"/>
                  <a:chOff x="2404" y="1616"/>
                  <a:chExt cx="378" cy="533"/>
                </a:xfrm>
              </p:grpSpPr>
              <p:grpSp>
                <p:nvGrpSpPr>
                  <p:cNvPr id="2171" name="Group 326"/>
                  <p:cNvGrpSpPr>
                    <a:grpSpLocks/>
                  </p:cNvGrpSpPr>
                  <p:nvPr/>
                </p:nvGrpSpPr>
                <p:grpSpPr bwMode="auto">
                  <a:xfrm>
                    <a:off x="2526" y="1638"/>
                    <a:ext cx="22" cy="511"/>
                    <a:chOff x="2526" y="1315"/>
                    <a:chExt cx="19" cy="834"/>
                  </a:xfrm>
                </p:grpSpPr>
                <p:sp>
                  <p:nvSpPr>
                    <p:cNvPr id="2178" name="Freeform 32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79" name="Freeform 32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72" name="Group 329"/>
                  <p:cNvGrpSpPr>
                    <a:grpSpLocks/>
                  </p:cNvGrpSpPr>
                  <p:nvPr/>
                </p:nvGrpSpPr>
                <p:grpSpPr bwMode="auto">
                  <a:xfrm>
                    <a:off x="2404" y="1616"/>
                    <a:ext cx="128" cy="522"/>
                    <a:chOff x="2407" y="1125"/>
                    <a:chExt cx="128" cy="522"/>
                  </a:xfrm>
                </p:grpSpPr>
                <p:sp>
                  <p:nvSpPr>
                    <p:cNvPr id="2176" name="Freeform 33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77" name="Freeform 33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73" name="Group 332"/>
                  <p:cNvGrpSpPr>
                    <a:grpSpLocks/>
                  </p:cNvGrpSpPr>
                  <p:nvPr/>
                </p:nvGrpSpPr>
                <p:grpSpPr bwMode="auto">
                  <a:xfrm>
                    <a:off x="2517" y="1638"/>
                    <a:ext cx="265" cy="489"/>
                    <a:chOff x="2531" y="1324"/>
                    <a:chExt cx="265" cy="489"/>
                  </a:xfrm>
                </p:grpSpPr>
                <p:sp>
                  <p:nvSpPr>
                    <p:cNvPr id="2174" name="Freeform 33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75" name="Freeform 33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141" name="Group 335"/>
                <p:cNvGrpSpPr>
                  <a:grpSpLocks/>
                </p:cNvGrpSpPr>
                <p:nvPr/>
              </p:nvGrpSpPr>
              <p:grpSpPr bwMode="auto">
                <a:xfrm>
                  <a:off x="3532" y="1760"/>
                  <a:ext cx="168" cy="206"/>
                  <a:chOff x="2404" y="1616"/>
                  <a:chExt cx="378" cy="533"/>
                </a:xfrm>
              </p:grpSpPr>
              <p:grpSp>
                <p:nvGrpSpPr>
                  <p:cNvPr id="2162" name="Group 336"/>
                  <p:cNvGrpSpPr>
                    <a:grpSpLocks/>
                  </p:cNvGrpSpPr>
                  <p:nvPr/>
                </p:nvGrpSpPr>
                <p:grpSpPr bwMode="auto">
                  <a:xfrm>
                    <a:off x="2526" y="1638"/>
                    <a:ext cx="22" cy="511"/>
                    <a:chOff x="2526" y="1315"/>
                    <a:chExt cx="19" cy="834"/>
                  </a:xfrm>
                </p:grpSpPr>
                <p:sp>
                  <p:nvSpPr>
                    <p:cNvPr id="2169" name="Freeform 33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70" name="Freeform 33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63" name="Group 339"/>
                  <p:cNvGrpSpPr>
                    <a:grpSpLocks/>
                  </p:cNvGrpSpPr>
                  <p:nvPr/>
                </p:nvGrpSpPr>
                <p:grpSpPr bwMode="auto">
                  <a:xfrm>
                    <a:off x="2404" y="1616"/>
                    <a:ext cx="128" cy="522"/>
                    <a:chOff x="2407" y="1125"/>
                    <a:chExt cx="128" cy="522"/>
                  </a:xfrm>
                </p:grpSpPr>
                <p:sp>
                  <p:nvSpPr>
                    <p:cNvPr id="2167" name="Freeform 34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68" name="Freeform 34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64" name="Group 342"/>
                  <p:cNvGrpSpPr>
                    <a:grpSpLocks/>
                  </p:cNvGrpSpPr>
                  <p:nvPr/>
                </p:nvGrpSpPr>
                <p:grpSpPr bwMode="auto">
                  <a:xfrm>
                    <a:off x="2517" y="1638"/>
                    <a:ext cx="265" cy="489"/>
                    <a:chOff x="2531" y="1324"/>
                    <a:chExt cx="265" cy="489"/>
                  </a:xfrm>
                </p:grpSpPr>
                <p:sp>
                  <p:nvSpPr>
                    <p:cNvPr id="2165" name="Freeform 34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66" name="Freeform 34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142" name="Group 345"/>
                <p:cNvGrpSpPr>
                  <a:grpSpLocks/>
                </p:cNvGrpSpPr>
                <p:nvPr/>
              </p:nvGrpSpPr>
              <p:grpSpPr bwMode="auto">
                <a:xfrm>
                  <a:off x="3491" y="1695"/>
                  <a:ext cx="219" cy="263"/>
                  <a:chOff x="2404" y="1616"/>
                  <a:chExt cx="378" cy="533"/>
                </a:xfrm>
              </p:grpSpPr>
              <p:grpSp>
                <p:nvGrpSpPr>
                  <p:cNvPr id="2153" name="Group 346"/>
                  <p:cNvGrpSpPr>
                    <a:grpSpLocks/>
                  </p:cNvGrpSpPr>
                  <p:nvPr/>
                </p:nvGrpSpPr>
                <p:grpSpPr bwMode="auto">
                  <a:xfrm>
                    <a:off x="2526" y="1638"/>
                    <a:ext cx="22" cy="511"/>
                    <a:chOff x="2526" y="1315"/>
                    <a:chExt cx="19" cy="834"/>
                  </a:xfrm>
                </p:grpSpPr>
                <p:sp>
                  <p:nvSpPr>
                    <p:cNvPr id="2160" name="Freeform 34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61" name="Freeform 34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54" name="Group 349"/>
                  <p:cNvGrpSpPr>
                    <a:grpSpLocks/>
                  </p:cNvGrpSpPr>
                  <p:nvPr/>
                </p:nvGrpSpPr>
                <p:grpSpPr bwMode="auto">
                  <a:xfrm>
                    <a:off x="2404" y="1616"/>
                    <a:ext cx="128" cy="522"/>
                    <a:chOff x="2407" y="1125"/>
                    <a:chExt cx="128" cy="522"/>
                  </a:xfrm>
                </p:grpSpPr>
                <p:sp>
                  <p:nvSpPr>
                    <p:cNvPr id="2158" name="Freeform 35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59" name="Freeform 35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55" name="Group 352"/>
                  <p:cNvGrpSpPr>
                    <a:grpSpLocks/>
                  </p:cNvGrpSpPr>
                  <p:nvPr/>
                </p:nvGrpSpPr>
                <p:grpSpPr bwMode="auto">
                  <a:xfrm>
                    <a:off x="2517" y="1638"/>
                    <a:ext cx="265" cy="489"/>
                    <a:chOff x="2531" y="1324"/>
                    <a:chExt cx="265" cy="489"/>
                  </a:xfrm>
                </p:grpSpPr>
                <p:sp>
                  <p:nvSpPr>
                    <p:cNvPr id="2156" name="Freeform 35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57" name="Freeform 35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143" name="Group 355"/>
                <p:cNvGrpSpPr>
                  <a:grpSpLocks/>
                </p:cNvGrpSpPr>
                <p:nvPr/>
              </p:nvGrpSpPr>
              <p:grpSpPr bwMode="auto">
                <a:xfrm>
                  <a:off x="3570" y="1672"/>
                  <a:ext cx="222" cy="293"/>
                  <a:chOff x="2404" y="1616"/>
                  <a:chExt cx="378" cy="533"/>
                </a:xfrm>
              </p:grpSpPr>
              <p:grpSp>
                <p:nvGrpSpPr>
                  <p:cNvPr id="2144" name="Group 356"/>
                  <p:cNvGrpSpPr>
                    <a:grpSpLocks/>
                  </p:cNvGrpSpPr>
                  <p:nvPr/>
                </p:nvGrpSpPr>
                <p:grpSpPr bwMode="auto">
                  <a:xfrm>
                    <a:off x="2526" y="1638"/>
                    <a:ext cx="22" cy="511"/>
                    <a:chOff x="2526" y="1315"/>
                    <a:chExt cx="19" cy="834"/>
                  </a:xfrm>
                </p:grpSpPr>
                <p:sp>
                  <p:nvSpPr>
                    <p:cNvPr id="2151" name="Freeform 35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52" name="Freeform 35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45" name="Group 359"/>
                  <p:cNvGrpSpPr>
                    <a:grpSpLocks/>
                  </p:cNvGrpSpPr>
                  <p:nvPr/>
                </p:nvGrpSpPr>
                <p:grpSpPr bwMode="auto">
                  <a:xfrm>
                    <a:off x="2404" y="1616"/>
                    <a:ext cx="128" cy="522"/>
                    <a:chOff x="2407" y="1125"/>
                    <a:chExt cx="128" cy="522"/>
                  </a:xfrm>
                </p:grpSpPr>
                <p:sp>
                  <p:nvSpPr>
                    <p:cNvPr id="2149" name="Freeform 36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50" name="Freeform 36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46" name="Group 362"/>
                  <p:cNvGrpSpPr>
                    <a:grpSpLocks/>
                  </p:cNvGrpSpPr>
                  <p:nvPr/>
                </p:nvGrpSpPr>
                <p:grpSpPr bwMode="auto">
                  <a:xfrm>
                    <a:off x="2517" y="1638"/>
                    <a:ext cx="265" cy="489"/>
                    <a:chOff x="2531" y="1324"/>
                    <a:chExt cx="265" cy="489"/>
                  </a:xfrm>
                </p:grpSpPr>
                <p:sp>
                  <p:nvSpPr>
                    <p:cNvPr id="2147" name="Freeform 36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48" name="Freeform 36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331" name="Group 365"/>
              <p:cNvGrpSpPr>
                <a:grpSpLocks/>
              </p:cNvGrpSpPr>
              <p:nvPr/>
            </p:nvGrpSpPr>
            <p:grpSpPr bwMode="auto">
              <a:xfrm>
                <a:off x="6361113" y="2706688"/>
                <a:ext cx="614362" cy="723900"/>
                <a:chOff x="3390" y="1636"/>
                <a:chExt cx="402" cy="330"/>
              </a:xfrm>
            </p:grpSpPr>
            <p:grpSp>
              <p:nvGrpSpPr>
                <p:cNvPr id="2078" name="Group 366"/>
                <p:cNvGrpSpPr>
                  <a:grpSpLocks/>
                </p:cNvGrpSpPr>
                <p:nvPr/>
              </p:nvGrpSpPr>
              <p:grpSpPr bwMode="auto">
                <a:xfrm>
                  <a:off x="3439" y="1694"/>
                  <a:ext cx="219" cy="263"/>
                  <a:chOff x="2404" y="1616"/>
                  <a:chExt cx="378" cy="533"/>
                </a:xfrm>
              </p:grpSpPr>
              <p:grpSp>
                <p:nvGrpSpPr>
                  <p:cNvPr id="2129" name="Group 367"/>
                  <p:cNvGrpSpPr>
                    <a:grpSpLocks/>
                  </p:cNvGrpSpPr>
                  <p:nvPr/>
                </p:nvGrpSpPr>
                <p:grpSpPr bwMode="auto">
                  <a:xfrm>
                    <a:off x="2526" y="1638"/>
                    <a:ext cx="22" cy="511"/>
                    <a:chOff x="2526" y="1315"/>
                    <a:chExt cx="19" cy="834"/>
                  </a:xfrm>
                </p:grpSpPr>
                <p:sp>
                  <p:nvSpPr>
                    <p:cNvPr id="2136" name="Freeform 36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37" name="Freeform 36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30" name="Group 370"/>
                  <p:cNvGrpSpPr>
                    <a:grpSpLocks/>
                  </p:cNvGrpSpPr>
                  <p:nvPr/>
                </p:nvGrpSpPr>
                <p:grpSpPr bwMode="auto">
                  <a:xfrm>
                    <a:off x="2404" y="1616"/>
                    <a:ext cx="128" cy="522"/>
                    <a:chOff x="2407" y="1125"/>
                    <a:chExt cx="128" cy="522"/>
                  </a:xfrm>
                </p:grpSpPr>
                <p:sp>
                  <p:nvSpPr>
                    <p:cNvPr id="2134" name="Freeform 37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35" name="Freeform 37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31" name="Group 373"/>
                  <p:cNvGrpSpPr>
                    <a:grpSpLocks/>
                  </p:cNvGrpSpPr>
                  <p:nvPr/>
                </p:nvGrpSpPr>
                <p:grpSpPr bwMode="auto">
                  <a:xfrm>
                    <a:off x="2517" y="1638"/>
                    <a:ext cx="265" cy="489"/>
                    <a:chOff x="2531" y="1324"/>
                    <a:chExt cx="265" cy="489"/>
                  </a:xfrm>
                </p:grpSpPr>
                <p:sp>
                  <p:nvSpPr>
                    <p:cNvPr id="2132" name="Freeform 37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33" name="Freeform 37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79" name="Group 376"/>
                <p:cNvGrpSpPr>
                  <a:grpSpLocks/>
                </p:cNvGrpSpPr>
                <p:nvPr/>
              </p:nvGrpSpPr>
              <p:grpSpPr bwMode="auto">
                <a:xfrm>
                  <a:off x="3479" y="1701"/>
                  <a:ext cx="219" cy="263"/>
                  <a:chOff x="2404" y="1616"/>
                  <a:chExt cx="378" cy="533"/>
                </a:xfrm>
              </p:grpSpPr>
              <p:grpSp>
                <p:nvGrpSpPr>
                  <p:cNvPr id="2120" name="Group 377"/>
                  <p:cNvGrpSpPr>
                    <a:grpSpLocks/>
                  </p:cNvGrpSpPr>
                  <p:nvPr/>
                </p:nvGrpSpPr>
                <p:grpSpPr bwMode="auto">
                  <a:xfrm>
                    <a:off x="2526" y="1638"/>
                    <a:ext cx="22" cy="511"/>
                    <a:chOff x="2526" y="1315"/>
                    <a:chExt cx="19" cy="834"/>
                  </a:xfrm>
                </p:grpSpPr>
                <p:sp>
                  <p:nvSpPr>
                    <p:cNvPr id="2127" name="Freeform 37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28" name="Freeform 37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21" name="Group 380"/>
                  <p:cNvGrpSpPr>
                    <a:grpSpLocks/>
                  </p:cNvGrpSpPr>
                  <p:nvPr/>
                </p:nvGrpSpPr>
                <p:grpSpPr bwMode="auto">
                  <a:xfrm>
                    <a:off x="2404" y="1616"/>
                    <a:ext cx="128" cy="522"/>
                    <a:chOff x="2407" y="1125"/>
                    <a:chExt cx="128" cy="522"/>
                  </a:xfrm>
                </p:grpSpPr>
                <p:sp>
                  <p:nvSpPr>
                    <p:cNvPr id="2125" name="Freeform 38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26" name="Freeform 38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22" name="Group 383"/>
                  <p:cNvGrpSpPr>
                    <a:grpSpLocks/>
                  </p:cNvGrpSpPr>
                  <p:nvPr/>
                </p:nvGrpSpPr>
                <p:grpSpPr bwMode="auto">
                  <a:xfrm>
                    <a:off x="2517" y="1638"/>
                    <a:ext cx="265" cy="489"/>
                    <a:chOff x="2531" y="1324"/>
                    <a:chExt cx="265" cy="489"/>
                  </a:xfrm>
                </p:grpSpPr>
                <p:sp>
                  <p:nvSpPr>
                    <p:cNvPr id="2123" name="Freeform 38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24" name="Freeform 38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80" name="Group 386"/>
                <p:cNvGrpSpPr>
                  <a:grpSpLocks/>
                </p:cNvGrpSpPr>
                <p:nvPr/>
              </p:nvGrpSpPr>
              <p:grpSpPr bwMode="auto">
                <a:xfrm>
                  <a:off x="3390" y="1636"/>
                  <a:ext cx="243" cy="329"/>
                  <a:chOff x="2404" y="1616"/>
                  <a:chExt cx="378" cy="533"/>
                </a:xfrm>
              </p:grpSpPr>
              <p:grpSp>
                <p:nvGrpSpPr>
                  <p:cNvPr id="2111" name="Group 387"/>
                  <p:cNvGrpSpPr>
                    <a:grpSpLocks/>
                  </p:cNvGrpSpPr>
                  <p:nvPr/>
                </p:nvGrpSpPr>
                <p:grpSpPr bwMode="auto">
                  <a:xfrm>
                    <a:off x="2526" y="1638"/>
                    <a:ext cx="22" cy="511"/>
                    <a:chOff x="2526" y="1315"/>
                    <a:chExt cx="19" cy="834"/>
                  </a:xfrm>
                </p:grpSpPr>
                <p:sp>
                  <p:nvSpPr>
                    <p:cNvPr id="2118" name="Freeform 38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19" name="Freeform 38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12" name="Group 390"/>
                  <p:cNvGrpSpPr>
                    <a:grpSpLocks/>
                  </p:cNvGrpSpPr>
                  <p:nvPr/>
                </p:nvGrpSpPr>
                <p:grpSpPr bwMode="auto">
                  <a:xfrm>
                    <a:off x="2404" y="1616"/>
                    <a:ext cx="128" cy="522"/>
                    <a:chOff x="2407" y="1125"/>
                    <a:chExt cx="128" cy="522"/>
                  </a:xfrm>
                </p:grpSpPr>
                <p:sp>
                  <p:nvSpPr>
                    <p:cNvPr id="2116" name="Freeform 39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17" name="Freeform 39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13" name="Group 393"/>
                  <p:cNvGrpSpPr>
                    <a:grpSpLocks/>
                  </p:cNvGrpSpPr>
                  <p:nvPr/>
                </p:nvGrpSpPr>
                <p:grpSpPr bwMode="auto">
                  <a:xfrm>
                    <a:off x="2517" y="1638"/>
                    <a:ext cx="265" cy="489"/>
                    <a:chOff x="2531" y="1324"/>
                    <a:chExt cx="265" cy="489"/>
                  </a:xfrm>
                </p:grpSpPr>
                <p:sp>
                  <p:nvSpPr>
                    <p:cNvPr id="2114" name="Freeform 39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15" name="Freeform 39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81" name="Group 396"/>
                <p:cNvGrpSpPr>
                  <a:grpSpLocks/>
                </p:cNvGrpSpPr>
                <p:nvPr/>
              </p:nvGrpSpPr>
              <p:grpSpPr bwMode="auto">
                <a:xfrm>
                  <a:off x="3532" y="1760"/>
                  <a:ext cx="168" cy="206"/>
                  <a:chOff x="2404" y="1616"/>
                  <a:chExt cx="378" cy="533"/>
                </a:xfrm>
              </p:grpSpPr>
              <p:grpSp>
                <p:nvGrpSpPr>
                  <p:cNvPr id="2102" name="Group 397"/>
                  <p:cNvGrpSpPr>
                    <a:grpSpLocks/>
                  </p:cNvGrpSpPr>
                  <p:nvPr/>
                </p:nvGrpSpPr>
                <p:grpSpPr bwMode="auto">
                  <a:xfrm>
                    <a:off x="2526" y="1638"/>
                    <a:ext cx="22" cy="511"/>
                    <a:chOff x="2526" y="1315"/>
                    <a:chExt cx="19" cy="834"/>
                  </a:xfrm>
                </p:grpSpPr>
                <p:sp>
                  <p:nvSpPr>
                    <p:cNvPr id="2109" name="Freeform 39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10" name="Freeform 39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03" name="Group 400"/>
                  <p:cNvGrpSpPr>
                    <a:grpSpLocks/>
                  </p:cNvGrpSpPr>
                  <p:nvPr/>
                </p:nvGrpSpPr>
                <p:grpSpPr bwMode="auto">
                  <a:xfrm>
                    <a:off x="2404" y="1616"/>
                    <a:ext cx="128" cy="522"/>
                    <a:chOff x="2407" y="1125"/>
                    <a:chExt cx="128" cy="522"/>
                  </a:xfrm>
                </p:grpSpPr>
                <p:sp>
                  <p:nvSpPr>
                    <p:cNvPr id="2107" name="Freeform 40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08" name="Freeform 40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104" name="Group 403"/>
                  <p:cNvGrpSpPr>
                    <a:grpSpLocks/>
                  </p:cNvGrpSpPr>
                  <p:nvPr/>
                </p:nvGrpSpPr>
                <p:grpSpPr bwMode="auto">
                  <a:xfrm>
                    <a:off x="2517" y="1638"/>
                    <a:ext cx="265" cy="489"/>
                    <a:chOff x="2531" y="1324"/>
                    <a:chExt cx="265" cy="489"/>
                  </a:xfrm>
                </p:grpSpPr>
                <p:sp>
                  <p:nvSpPr>
                    <p:cNvPr id="2105" name="Freeform 40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06" name="Freeform 40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82" name="Group 406"/>
                <p:cNvGrpSpPr>
                  <a:grpSpLocks/>
                </p:cNvGrpSpPr>
                <p:nvPr/>
              </p:nvGrpSpPr>
              <p:grpSpPr bwMode="auto">
                <a:xfrm>
                  <a:off x="3491" y="1695"/>
                  <a:ext cx="219" cy="263"/>
                  <a:chOff x="2404" y="1616"/>
                  <a:chExt cx="378" cy="533"/>
                </a:xfrm>
              </p:grpSpPr>
              <p:grpSp>
                <p:nvGrpSpPr>
                  <p:cNvPr id="2093" name="Group 407"/>
                  <p:cNvGrpSpPr>
                    <a:grpSpLocks/>
                  </p:cNvGrpSpPr>
                  <p:nvPr/>
                </p:nvGrpSpPr>
                <p:grpSpPr bwMode="auto">
                  <a:xfrm>
                    <a:off x="2526" y="1638"/>
                    <a:ext cx="22" cy="511"/>
                    <a:chOff x="2526" y="1315"/>
                    <a:chExt cx="19" cy="834"/>
                  </a:xfrm>
                </p:grpSpPr>
                <p:sp>
                  <p:nvSpPr>
                    <p:cNvPr id="2100" name="Freeform 40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101" name="Freeform 40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94" name="Group 410"/>
                  <p:cNvGrpSpPr>
                    <a:grpSpLocks/>
                  </p:cNvGrpSpPr>
                  <p:nvPr/>
                </p:nvGrpSpPr>
                <p:grpSpPr bwMode="auto">
                  <a:xfrm>
                    <a:off x="2404" y="1616"/>
                    <a:ext cx="128" cy="522"/>
                    <a:chOff x="2407" y="1125"/>
                    <a:chExt cx="128" cy="522"/>
                  </a:xfrm>
                </p:grpSpPr>
                <p:sp>
                  <p:nvSpPr>
                    <p:cNvPr id="2098" name="Freeform 41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99" name="Freeform 41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95" name="Group 413"/>
                  <p:cNvGrpSpPr>
                    <a:grpSpLocks/>
                  </p:cNvGrpSpPr>
                  <p:nvPr/>
                </p:nvGrpSpPr>
                <p:grpSpPr bwMode="auto">
                  <a:xfrm>
                    <a:off x="2517" y="1638"/>
                    <a:ext cx="265" cy="489"/>
                    <a:chOff x="2531" y="1324"/>
                    <a:chExt cx="265" cy="489"/>
                  </a:xfrm>
                </p:grpSpPr>
                <p:sp>
                  <p:nvSpPr>
                    <p:cNvPr id="2096" name="Freeform 41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97" name="Freeform 41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83" name="Group 416"/>
                <p:cNvGrpSpPr>
                  <a:grpSpLocks/>
                </p:cNvGrpSpPr>
                <p:nvPr/>
              </p:nvGrpSpPr>
              <p:grpSpPr bwMode="auto">
                <a:xfrm>
                  <a:off x="3570" y="1672"/>
                  <a:ext cx="222" cy="293"/>
                  <a:chOff x="2404" y="1616"/>
                  <a:chExt cx="378" cy="533"/>
                </a:xfrm>
              </p:grpSpPr>
              <p:grpSp>
                <p:nvGrpSpPr>
                  <p:cNvPr id="2084" name="Group 417"/>
                  <p:cNvGrpSpPr>
                    <a:grpSpLocks/>
                  </p:cNvGrpSpPr>
                  <p:nvPr/>
                </p:nvGrpSpPr>
                <p:grpSpPr bwMode="auto">
                  <a:xfrm>
                    <a:off x="2526" y="1638"/>
                    <a:ext cx="22" cy="511"/>
                    <a:chOff x="2526" y="1315"/>
                    <a:chExt cx="19" cy="834"/>
                  </a:xfrm>
                </p:grpSpPr>
                <p:sp>
                  <p:nvSpPr>
                    <p:cNvPr id="2091" name="Freeform 418"/>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92" name="Freeform 41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85" name="Group 420"/>
                  <p:cNvGrpSpPr>
                    <a:grpSpLocks/>
                  </p:cNvGrpSpPr>
                  <p:nvPr/>
                </p:nvGrpSpPr>
                <p:grpSpPr bwMode="auto">
                  <a:xfrm>
                    <a:off x="2404" y="1616"/>
                    <a:ext cx="128" cy="522"/>
                    <a:chOff x="2407" y="1125"/>
                    <a:chExt cx="128" cy="522"/>
                  </a:xfrm>
                </p:grpSpPr>
                <p:sp>
                  <p:nvSpPr>
                    <p:cNvPr id="2089" name="Freeform 421"/>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90" name="Freeform 42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86" name="Group 423"/>
                  <p:cNvGrpSpPr>
                    <a:grpSpLocks/>
                  </p:cNvGrpSpPr>
                  <p:nvPr/>
                </p:nvGrpSpPr>
                <p:grpSpPr bwMode="auto">
                  <a:xfrm>
                    <a:off x="2517" y="1638"/>
                    <a:ext cx="265" cy="489"/>
                    <a:chOff x="2531" y="1324"/>
                    <a:chExt cx="265" cy="489"/>
                  </a:xfrm>
                </p:grpSpPr>
                <p:sp>
                  <p:nvSpPr>
                    <p:cNvPr id="2087" name="Freeform 424"/>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88" name="Freeform 42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332" name="Group 426"/>
              <p:cNvGrpSpPr>
                <a:grpSpLocks/>
              </p:cNvGrpSpPr>
              <p:nvPr/>
            </p:nvGrpSpPr>
            <p:grpSpPr bwMode="auto">
              <a:xfrm>
                <a:off x="6473825" y="2879725"/>
                <a:ext cx="441325" cy="557213"/>
                <a:chOff x="3390" y="1636"/>
                <a:chExt cx="402" cy="330"/>
              </a:xfrm>
            </p:grpSpPr>
            <p:grpSp>
              <p:nvGrpSpPr>
                <p:cNvPr id="2018" name="Group 427"/>
                <p:cNvGrpSpPr>
                  <a:grpSpLocks/>
                </p:cNvGrpSpPr>
                <p:nvPr/>
              </p:nvGrpSpPr>
              <p:grpSpPr bwMode="auto">
                <a:xfrm>
                  <a:off x="3439" y="1694"/>
                  <a:ext cx="219" cy="263"/>
                  <a:chOff x="2404" y="1616"/>
                  <a:chExt cx="378" cy="533"/>
                </a:xfrm>
              </p:grpSpPr>
              <p:grpSp>
                <p:nvGrpSpPr>
                  <p:cNvPr id="2069" name="Group 428"/>
                  <p:cNvGrpSpPr>
                    <a:grpSpLocks/>
                  </p:cNvGrpSpPr>
                  <p:nvPr/>
                </p:nvGrpSpPr>
                <p:grpSpPr bwMode="auto">
                  <a:xfrm>
                    <a:off x="2526" y="1638"/>
                    <a:ext cx="22" cy="511"/>
                    <a:chOff x="2526" y="1315"/>
                    <a:chExt cx="19" cy="834"/>
                  </a:xfrm>
                </p:grpSpPr>
                <p:sp>
                  <p:nvSpPr>
                    <p:cNvPr id="2076" name="Freeform 42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77" name="Freeform 43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70" name="Group 431"/>
                  <p:cNvGrpSpPr>
                    <a:grpSpLocks/>
                  </p:cNvGrpSpPr>
                  <p:nvPr/>
                </p:nvGrpSpPr>
                <p:grpSpPr bwMode="auto">
                  <a:xfrm>
                    <a:off x="2404" y="1616"/>
                    <a:ext cx="128" cy="522"/>
                    <a:chOff x="2407" y="1125"/>
                    <a:chExt cx="128" cy="522"/>
                  </a:xfrm>
                </p:grpSpPr>
                <p:sp>
                  <p:nvSpPr>
                    <p:cNvPr id="2074" name="Freeform 43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75" name="Freeform 43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71" name="Group 434"/>
                  <p:cNvGrpSpPr>
                    <a:grpSpLocks/>
                  </p:cNvGrpSpPr>
                  <p:nvPr/>
                </p:nvGrpSpPr>
                <p:grpSpPr bwMode="auto">
                  <a:xfrm>
                    <a:off x="2517" y="1638"/>
                    <a:ext cx="265" cy="489"/>
                    <a:chOff x="2531" y="1324"/>
                    <a:chExt cx="265" cy="489"/>
                  </a:xfrm>
                </p:grpSpPr>
                <p:sp>
                  <p:nvSpPr>
                    <p:cNvPr id="2072" name="Freeform 43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73" name="Freeform 43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19" name="Group 437"/>
                <p:cNvGrpSpPr>
                  <a:grpSpLocks/>
                </p:cNvGrpSpPr>
                <p:nvPr/>
              </p:nvGrpSpPr>
              <p:grpSpPr bwMode="auto">
                <a:xfrm>
                  <a:off x="3479" y="1701"/>
                  <a:ext cx="219" cy="263"/>
                  <a:chOff x="2404" y="1616"/>
                  <a:chExt cx="378" cy="533"/>
                </a:xfrm>
              </p:grpSpPr>
              <p:grpSp>
                <p:nvGrpSpPr>
                  <p:cNvPr id="2060" name="Group 438"/>
                  <p:cNvGrpSpPr>
                    <a:grpSpLocks/>
                  </p:cNvGrpSpPr>
                  <p:nvPr/>
                </p:nvGrpSpPr>
                <p:grpSpPr bwMode="auto">
                  <a:xfrm>
                    <a:off x="2526" y="1638"/>
                    <a:ext cx="22" cy="511"/>
                    <a:chOff x="2526" y="1315"/>
                    <a:chExt cx="19" cy="834"/>
                  </a:xfrm>
                </p:grpSpPr>
                <p:sp>
                  <p:nvSpPr>
                    <p:cNvPr id="2067" name="Freeform 43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68" name="Freeform 44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61" name="Group 441"/>
                  <p:cNvGrpSpPr>
                    <a:grpSpLocks/>
                  </p:cNvGrpSpPr>
                  <p:nvPr/>
                </p:nvGrpSpPr>
                <p:grpSpPr bwMode="auto">
                  <a:xfrm>
                    <a:off x="2404" y="1616"/>
                    <a:ext cx="128" cy="522"/>
                    <a:chOff x="2407" y="1125"/>
                    <a:chExt cx="128" cy="522"/>
                  </a:xfrm>
                </p:grpSpPr>
                <p:sp>
                  <p:nvSpPr>
                    <p:cNvPr id="2065" name="Freeform 44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66" name="Freeform 44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62" name="Group 444"/>
                  <p:cNvGrpSpPr>
                    <a:grpSpLocks/>
                  </p:cNvGrpSpPr>
                  <p:nvPr/>
                </p:nvGrpSpPr>
                <p:grpSpPr bwMode="auto">
                  <a:xfrm>
                    <a:off x="2517" y="1638"/>
                    <a:ext cx="265" cy="489"/>
                    <a:chOff x="2531" y="1324"/>
                    <a:chExt cx="265" cy="489"/>
                  </a:xfrm>
                </p:grpSpPr>
                <p:sp>
                  <p:nvSpPr>
                    <p:cNvPr id="2063" name="Freeform 44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64" name="Freeform 44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20" name="Group 447"/>
                <p:cNvGrpSpPr>
                  <a:grpSpLocks/>
                </p:cNvGrpSpPr>
                <p:nvPr/>
              </p:nvGrpSpPr>
              <p:grpSpPr bwMode="auto">
                <a:xfrm>
                  <a:off x="3390" y="1636"/>
                  <a:ext cx="243" cy="329"/>
                  <a:chOff x="2404" y="1616"/>
                  <a:chExt cx="378" cy="533"/>
                </a:xfrm>
              </p:grpSpPr>
              <p:grpSp>
                <p:nvGrpSpPr>
                  <p:cNvPr id="2051" name="Group 448"/>
                  <p:cNvGrpSpPr>
                    <a:grpSpLocks/>
                  </p:cNvGrpSpPr>
                  <p:nvPr/>
                </p:nvGrpSpPr>
                <p:grpSpPr bwMode="auto">
                  <a:xfrm>
                    <a:off x="2526" y="1638"/>
                    <a:ext cx="22" cy="511"/>
                    <a:chOff x="2526" y="1315"/>
                    <a:chExt cx="19" cy="834"/>
                  </a:xfrm>
                </p:grpSpPr>
                <p:sp>
                  <p:nvSpPr>
                    <p:cNvPr id="2058" name="Freeform 44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59" name="Freeform 45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52" name="Group 451"/>
                  <p:cNvGrpSpPr>
                    <a:grpSpLocks/>
                  </p:cNvGrpSpPr>
                  <p:nvPr/>
                </p:nvGrpSpPr>
                <p:grpSpPr bwMode="auto">
                  <a:xfrm>
                    <a:off x="2404" y="1616"/>
                    <a:ext cx="128" cy="522"/>
                    <a:chOff x="2407" y="1125"/>
                    <a:chExt cx="128" cy="522"/>
                  </a:xfrm>
                </p:grpSpPr>
                <p:sp>
                  <p:nvSpPr>
                    <p:cNvPr id="2056" name="Freeform 45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57" name="Freeform 45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53" name="Group 454"/>
                  <p:cNvGrpSpPr>
                    <a:grpSpLocks/>
                  </p:cNvGrpSpPr>
                  <p:nvPr/>
                </p:nvGrpSpPr>
                <p:grpSpPr bwMode="auto">
                  <a:xfrm>
                    <a:off x="2517" y="1638"/>
                    <a:ext cx="265" cy="489"/>
                    <a:chOff x="2531" y="1324"/>
                    <a:chExt cx="265" cy="489"/>
                  </a:xfrm>
                </p:grpSpPr>
                <p:sp>
                  <p:nvSpPr>
                    <p:cNvPr id="2054" name="Freeform 45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55" name="Freeform 45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21" name="Group 457"/>
                <p:cNvGrpSpPr>
                  <a:grpSpLocks/>
                </p:cNvGrpSpPr>
                <p:nvPr/>
              </p:nvGrpSpPr>
              <p:grpSpPr bwMode="auto">
                <a:xfrm>
                  <a:off x="3532" y="1760"/>
                  <a:ext cx="168" cy="206"/>
                  <a:chOff x="2404" y="1616"/>
                  <a:chExt cx="378" cy="533"/>
                </a:xfrm>
              </p:grpSpPr>
              <p:grpSp>
                <p:nvGrpSpPr>
                  <p:cNvPr id="2042" name="Group 458"/>
                  <p:cNvGrpSpPr>
                    <a:grpSpLocks/>
                  </p:cNvGrpSpPr>
                  <p:nvPr/>
                </p:nvGrpSpPr>
                <p:grpSpPr bwMode="auto">
                  <a:xfrm>
                    <a:off x="2526" y="1638"/>
                    <a:ext cx="22" cy="511"/>
                    <a:chOff x="2526" y="1315"/>
                    <a:chExt cx="19" cy="834"/>
                  </a:xfrm>
                </p:grpSpPr>
                <p:sp>
                  <p:nvSpPr>
                    <p:cNvPr id="2049" name="Freeform 45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50" name="Freeform 46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43" name="Group 461"/>
                  <p:cNvGrpSpPr>
                    <a:grpSpLocks/>
                  </p:cNvGrpSpPr>
                  <p:nvPr/>
                </p:nvGrpSpPr>
                <p:grpSpPr bwMode="auto">
                  <a:xfrm>
                    <a:off x="2404" y="1616"/>
                    <a:ext cx="128" cy="522"/>
                    <a:chOff x="2407" y="1125"/>
                    <a:chExt cx="128" cy="522"/>
                  </a:xfrm>
                </p:grpSpPr>
                <p:sp>
                  <p:nvSpPr>
                    <p:cNvPr id="2047" name="Freeform 46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48" name="Freeform 46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44" name="Group 464"/>
                  <p:cNvGrpSpPr>
                    <a:grpSpLocks/>
                  </p:cNvGrpSpPr>
                  <p:nvPr/>
                </p:nvGrpSpPr>
                <p:grpSpPr bwMode="auto">
                  <a:xfrm>
                    <a:off x="2517" y="1638"/>
                    <a:ext cx="265" cy="489"/>
                    <a:chOff x="2531" y="1324"/>
                    <a:chExt cx="265" cy="489"/>
                  </a:xfrm>
                </p:grpSpPr>
                <p:sp>
                  <p:nvSpPr>
                    <p:cNvPr id="2045" name="Freeform 46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46" name="Freeform 46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22" name="Group 467"/>
                <p:cNvGrpSpPr>
                  <a:grpSpLocks/>
                </p:cNvGrpSpPr>
                <p:nvPr/>
              </p:nvGrpSpPr>
              <p:grpSpPr bwMode="auto">
                <a:xfrm>
                  <a:off x="3491" y="1695"/>
                  <a:ext cx="219" cy="263"/>
                  <a:chOff x="2404" y="1616"/>
                  <a:chExt cx="378" cy="533"/>
                </a:xfrm>
              </p:grpSpPr>
              <p:grpSp>
                <p:nvGrpSpPr>
                  <p:cNvPr id="2033" name="Group 468"/>
                  <p:cNvGrpSpPr>
                    <a:grpSpLocks/>
                  </p:cNvGrpSpPr>
                  <p:nvPr/>
                </p:nvGrpSpPr>
                <p:grpSpPr bwMode="auto">
                  <a:xfrm>
                    <a:off x="2526" y="1638"/>
                    <a:ext cx="22" cy="511"/>
                    <a:chOff x="2526" y="1315"/>
                    <a:chExt cx="19" cy="834"/>
                  </a:xfrm>
                </p:grpSpPr>
                <p:sp>
                  <p:nvSpPr>
                    <p:cNvPr id="2040" name="Freeform 46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41" name="Freeform 47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34" name="Group 471"/>
                  <p:cNvGrpSpPr>
                    <a:grpSpLocks/>
                  </p:cNvGrpSpPr>
                  <p:nvPr/>
                </p:nvGrpSpPr>
                <p:grpSpPr bwMode="auto">
                  <a:xfrm>
                    <a:off x="2404" y="1616"/>
                    <a:ext cx="128" cy="522"/>
                    <a:chOff x="2407" y="1125"/>
                    <a:chExt cx="128" cy="522"/>
                  </a:xfrm>
                </p:grpSpPr>
                <p:sp>
                  <p:nvSpPr>
                    <p:cNvPr id="2038" name="Freeform 47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39" name="Freeform 47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35" name="Group 474"/>
                  <p:cNvGrpSpPr>
                    <a:grpSpLocks/>
                  </p:cNvGrpSpPr>
                  <p:nvPr/>
                </p:nvGrpSpPr>
                <p:grpSpPr bwMode="auto">
                  <a:xfrm>
                    <a:off x="2517" y="1638"/>
                    <a:ext cx="265" cy="489"/>
                    <a:chOff x="2531" y="1324"/>
                    <a:chExt cx="265" cy="489"/>
                  </a:xfrm>
                </p:grpSpPr>
                <p:sp>
                  <p:nvSpPr>
                    <p:cNvPr id="2036" name="Freeform 47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37" name="Freeform 47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2023" name="Group 477"/>
                <p:cNvGrpSpPr>
                  <a:grpSpLocks/>
                </p:cNvGrpSpPr>
                <p:nvPr/>
              </p:nvGrpSpPr>
              <p:grpSpPr bwMode="auto">
                <a:xfrm>
                  <a:off x="3570" y="1672"/>
                  <a:ext cx="222" cy="293"/>
                  <a:chOff x="2404" y="1616"/>
                  <a:chExt cx="378" cy="533"/>
                </a:xfrm>
              </p:grpSpPr>
              <p:grpSp>
                <p:nvGrpSpPr>
                  <p:cNvPr id="2024" name="Group 478"/>
                  <p:cNvGrpSpPr>
                    <a:grpSpLocks/>
                  </p:cNvGrpSpPr>
                  <p:nvPr/>
                </p:nvGrpSpPr>
                <p:grpSpPr bwMode="auto">
                  <a:xfrm>
                    <a:off x="2526" y="1638"/>
                    <a:ext cx="22" cy="511"/>
                    <a:chOff x="2526" y="1315"/>
                    <a:chExt cx="19" cy="834"/>
                  </a:xfrm>
                </p:grpSpPr>
                <p:sp>
                  <p:nvSpPr>
                    <p:cNvPr id="2031" name="Freeform 479"/>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32" name="Freeform 48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25" name="Group 481"/>
                  <p:cNvGrpSpPr>
                    <a:grpSpLocks/>
                  </p:cNvGrpSpPr>
                  <p:nvPr/>
                </p:nvGrpSpPr>
                <p:grpSpPr bwMode="auto">
                  <a:xfrm>
                    <a:off x="2404" y="1616"/>
                    <a:ext cx="128" cy="522"/>
                    <a:chOff x="2407" y="1125"/>
                    <a:chExt cx="128" cy="522"/>
                  </a:xfrm>
                </p:grpSpPr>
                <p:sp>
                  <p:nvSpPr>
                    <p:cNvPr id="2029" name="Freeform 482"/>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30" name="Freeform 48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2026" name="Group 484"/>
                  <p:cNvGrpSpPr>
                    <a:grpSpLocks/>
                  </p:cNvGrpSpPr>
                  <p:nvPr/>
                </p:nvGrpSpPr>
                <p:grpSpPr bwMode="auto">
                  <a:xfrm>
                    <a:off x="2517" y="1638"/>
                    <a:ext cx="265" cy="489"/>
                    <a:chOff x="2531" y="1324"/>
                    <a:chExt cx="265" cy="489"/>
                  </a:xfrm>
                </p:grpSpPr>
                <p:sp>
                  <p:nvSpPr>
                    <p:cNvPr id="2027" name="Freeform 485"/>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28" name="Freeform 48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333" name="Group 487"/>
              <p:cNvGrpSpPr>
                <a:grpSpLocks/>
              </p:cNvGrpSpPr>
              <p:nvPr/>
            </p:nvGrpSpPr>
            <p:grpSpPr bwMode="auto">
              <a:xfrm>
                <a:off x="5454650" y="3421063"/>
                <a:ext cx="1563688" cy="514350"/>
                <a:chOff x="3344" y="1700"/>
                <a:chExt cx="1039" cy="234"/>
              </a:xfrm>
            </p:grpSpPr>
            <p:grpSp>
              <p:nvGrpSpPr>
                <p:cNvPr id="1938" name="Group 488"/>
                <p:cNvGrpSpPr>
                  <a:grpSpLocks/>
                </p:cNvGrpSpPr>
                <p:nvPr/>
              </p:nvGrpSpPr>
              <p:grpSpPr bwMode="auto">
                <a:xfrm>
                  <a:off x="3438" y="1701"/>
                  <a:ext cx="242" cy="232"/>
                  <a:chOff x="3453" y="1712"/>
                  <a:chExt cx="242" cy="232"/>
                </a:xfrm>
              </p:grpSpPr>
              <p:sp>
                <p:nvSpPr>
                  <p:cNvPr id="2009" name="Freeform 48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0" name="Freeform 49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1" name="Freeform 49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2" name="Freeform 49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3" name="Freeform 49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4" name="Freeform 49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5" name="Freeform 49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6" name="Freeform 49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17" name="Freeform 49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39" name="Group 498"/>
                <p:cNvGrpSpPr>
                  <a:grpSpLocks/>
                </p:cNvGrpSpPr>
                <p:nvPr/>
              </p:nvGrpSpPr>
              <p:grpSpPr bwMode="auto">
                <a:xfrm>
                  <a:off x="3526" y="1701"/>
                  <a:ext cx="242" cy="232"/>
                  <a:chOff x="3453" y="1712"/>
                  <a:chExt cx="242" cy="232"/>
                </a:xfrm>
              </p:grpSpPr>
              <p:sp>
                <p:nvSpPr>
                  <p:cNvPr id="2000" name="Freeform 49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1" name="Freeform 50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2" name="Freeform 50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3" name="Freeform 50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4" name="Freeform 50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5" name="Freeform 50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6" name="Freeform 50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7" name="Freeform 50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2008" name="Freeform 50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40" name="Group 508"/>
                <p:cNvGrpSpPr>
                  <a:grpSpLocks/>
                </p:cNvGrpSpPr>
                <p:nvPr/>
              </p:nvGrpSpPr>
              <p:grpSpPr bwMode="auto">
                <a:xfrm>
                  <a:off x="3679" y="1701"/>
                  <a:ext cx="242" cy="232"/>
                  <a:chOff x="3453" y="1712"/>
                  <a:chExt cx="242" cy="232"/>
                </a:xfrm>
              </p:grpSpPr>
              <p:sp>
                <p:nvSpPr>
                  <p:cNvPr id="1991" name="Freeform 50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2" name="Freeform 51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3" name="Freeform 51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4" name="Freeform 51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5" name="Freeform 51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6" name="Freeform 51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7" name="Freeform 51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8" name="Freeform 51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9" name="Freeform 51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41" name="Group 518"/>
                <p:cNvGrpSpPr>
                  <a:grpSpLocks/>
                </p:cNvGrpSpPr>
                <p:nvPr/>
              </p:nvGrpSpPr>
              <p:grpSpPr bwMode="auto">
                <a:xfrm>
                  <a:off x="3766" y="1701"/>
                  <a:ext cx="242" cy="232"/>
                  <a:chOff x="3453" y="1712"/>
                  <a:chExt cx="242" cy="232"/>
                </a:xfrm>
              </p:grpSpPr>
              <p:sp>
                <p:nvSpPr>
                  <p:cNvPr id="1982" name="Freeform 51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3" name="Freeform 52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4" name="Freeform 52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5" name="Freeform 52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6" name="Freeform 52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7" name="Freeform 52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8" name="Freeform 52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9" name="Freeform 52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90" name="Freeform 52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42" name="Group 528"/>
                <p:cNvGrpSpPr>
                  <a:grpSpLocks/>
                </p:cNvGrpSpPr>
                <p:nvPr/>
              </p:nvGrpSpPr>
              <p:grpSpPr bwMode="auto">
                <a:xfrm flipH="1">
                  <a:off x="3344" y="1701"/>
                  <a:ext cx="242" cy="232"/>
                  <a:chOff x="3453" y="1712"/>
                  <a:chExt cx="242" cy="232"/>
                </a:xfrm>
              </p:grpSpPr>
              <p:sp>
                <p:nvSpPr>
                  <p:cNvPr id="1973" name="Freeform 52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4" name="Freeform 53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5" name="Freeform 53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6" name="Freeform 53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7" name="Freeform 53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8" name="Freeform 53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9" name="Freeform 53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0" name="Freeform 53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81" name="Freeform 53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43" name="Group 538"/>
                <p:cNvGrpSpPr>
                  <a:grpSpLocks/>
                </p:cNvGrpSpPr>
                <p:nvPr/>
              </p:nvGrpSpPr>
              <p:grpSpPr bwMode="auto">
                <a:xfrm>
                  <a:off x="3884" y="1701"/>
                  <a:ext cx="242" cy="232"/>
                  <a:chOff x="3453" y="1712"/>
                  <a:chExt cx="242" cy="232"/>
                </a:xfrm>
              </p:grpSpPr>
              <p:sp>
                <p:nvSpPr>
                  <p:cNvPr id="1964" name="Freeform 53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5" name="Freeform 54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6" name="Freeform 54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7" name="Freeform 54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8" name="Freeform 54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9" name="Freeform 54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0" name="Freeform 54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1" name="Freeform 54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72" name="Freeform 54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44" name="Group 548"/>
                <p:cNvGrpSpPr>
                  <a:grpSpLocks/>
                </p:cNvGrpSpPr>
                <p:nvPr/>
              </p:nvGrpSpPr>
              <p:grpSpPr bwMode="auto">
                <a:xfrm flipH="1">
                  <a:off x="4032" y="1702"/>
                  <a:ext cx="242" cy="232"/>
                  <a:chOff x="3453" y="1712"/>
                  <a:chExt cx="242" cy="232"/>
                </a:xfrm>
              </p:grpSpPr>
              <p:sp>
                <p:nvSpPr>
                  <p:cNvPr id="1955" name="Freeform 54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6" name="Freeform 55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7" name="Freeform 55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8" name="Freeform 55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9" name="Freeform 55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0" name="Freeform 55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1" name="Freeform 55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2" name="Freeform 55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63" name="Freeform 55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945" name="Group 558"/>
                <p:cNvGrpSpPr>
                  <a:grpSpLocks/>
                </p:cNvGrpSpPr>
                <p:nvPr/>
              </p:nvGrpSpPr>
              <p:grpSpPr bwMode="auto">
                <a:xfrm>
                  <a:off x="4141" y="1700"/>
                  <a:ext cx="242" cy="232"/>
                  <a:chOff x="3453" y="1712"/>
                  <a:chExt cx="242" cy="232"/>
                </a:xfrm>
              </p:grpSpPr>
              <p:sp>
                <p:nvSpPr>
                  <p:cNvPr id="1946" name="Freeform 559"/>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47" name="Freeform 560"/>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48" name="Freeform 561"/>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49" name="Freeform 562"/>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0" name="Freeform 563"/>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1" name="Freeform 564"/>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2" name="Freeform 565"/>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3" name="Freeform 566"/>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54" name="Freeform 567"/>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34" name="Group 568"/>
              <p:cNvGrpSpPr>
                <a:grpSpLocks/>
              </p:cNvGrpSpPr>
              <p:nvPr/>
            </p:nvGrpSpPr>
            <p:grpSpPr bwMode="auto">
              <a:xfrm>
                <a:off x="6251575" y="3565525"/>
                <a:ext cx="527050" cy="185738"/>
                <a:chOff x="2039" y="1887"/>
                <a:chExt cx="2586" cy="991"/>
              </a:xfrm>
            </p:grpSpPr>
            <p:sp>
              <p:nvSpPr>
                <p:cNvPr id="1902" name="Freeform 569"/>
                <p:cNvSpPr>
                  <a:spLocks/>
                </p:cNvSpPr>
                <p:nvPr/>
              </p:nvSpPr>
              <p:spPr bwMode="auto">
                <a:xfrm>
                  <a:off x="2116" y="1905"/>
                  <a:ext cx="114" cy="226"/>
                </a:xfrm>
                <a:custGeom>
                  <a:avLst/>
                  <a:gdLst>
                    <a:gd name="T0" fmla="*/ 24 w 114"/>
                    <a:gd name="T1" fmla="*/ 43 h 226"/>
                    <a:gd name="T2" fmla="*/ 48 w 114"/>
                    <a:gd name="T3" fmla="*/ 3 h 226"/>
                    <a:gd name="T4" fmla="*/ 88 w 114"/>
                    <a:gd name="T5" fmla="*/ 23 h 226"/>
                    <a:gd name="T6" fmla="*/ 112 w 114"/>
                    <a:gd name="T7" fmla="*/ 103 h 226"/>
                    <a:gd name="T8" fmla="*/ 76 w 114"/>
                    <a:gd name="T9" fmla="*/ 203 h 226"/>
                    <a:gd name="T10" fmla="*/ 28 w 114"/>
                    <a:gd name="T11" fmla="*/ 219 h 226"/>
                    <a:gd name="T12" fmla="*/ 0 w 114"/>
                    <a:gd name="T13" fmla="*/ 163 h 226"/>
                    <a:gd name="T14" fmla="*/ 24 w 114"/>
                    <a:gd name="T15" fmla="*/ 43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26">
                      <a:moveTo>
                        <a:pt x="24" y="43"/>
                      </a:moveTo>
                      <a:cubicBezTo>
                        <a:pt x="32" y="16"/>
                        <a:pt x="37" y="6"/>
                        <a:pt x="48" y="3"/>
                      </a:cubicBezTo>
                      <a:cubicBezTo>
                        <a:pt x="59" y="0"/>
                        <a:pt x="77" y="6"/>
                        <a:pt x="88" y="23"/>
                      </a:cubicBezTo>
                      <a:cubicBezTo>
                        <a:pt x="99" y="40"/>
                        <a:pt x="114" y="73"/>
                        <a:pt x="112" y="103"/>
                      </a:cubicBezTo>
                      <a:cubicBezTo>
                        <a:pt x="110" y="133"/>
                        <a:pt x="90" y="184"/>
                        <a:pt x="76" y="203"/>
                      </a:cubicBezTo>
                      <a:cubicBezTo>
                        <a:pt x="62" y="222"/>
                        <a:pt x="41" y="226"/>
                        <a:pt x="28" y="219"/>
                      </a:cubicBezTo>
                      <a:cubicBezTo>
                        <a:pt x="15" y="212"/>
                        <a:pt x="0" y="194"/>
                        <a:pt x="0" y="163"/>
                      </a:cubicBezTo>
                      <a:cubicBezTo>
                        <a:pt x="0" y="132"/>
                        <a:pt x="16" y="70"/>
                        <a:pt x="24" y="43"/>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3" name="Freeform 570"/>
                <p:cNvSpPr>
                  <a:spLocks/>
                </p:cNvSpPr>
                <p:nvPr/>
              </p:nvSpPr>
              <p:spPr bwMode="auto">
                <a:xfrm>
                  <a:off x="2039" y="1944"/>
                  <a:ext cx="108" cy="119"/>
                </a:xfrm>
                <a:custGeom>
                  <a:avLst/>
                  <a:gdLst>
                    <a:gd name="T0" fmla="*/ 53 w 108"/>
                    <a:gd name="T1" fmla="*/ 0 h 119"/>
                    <a:gd name="T2" fmla="*/ 97 w 108"/>
                    <a:gd name="T3" fmla="*/ 12 h 119"/>
                    <a:gd name="T4" fmla="*/ 105 w 108"/>
                    <a:gd name="T5" fmla="*/ 72 h 119"/>
                    <a:gd name="T6" fmla="*/ 77 w 108"/>
                    <a:gd name="T7" fmla="*/ 116 h 119"/>
                    <a:gd name="T8" fmla="*/ 9 w 108"/>
                    <a:gd name="T9" fmla="*/ 92 h 119"/>
                    <a:gd name="T10" fmla="*/ 21 w 108"/>
                    <a:gd name="T11" fmla="*/ 20 h 119"/>
                    <a:gd name="T12" fmla="*/ 77 w 10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08" h="119">
                      <a:moveTo>
                        <a:pt x="53" y="0"/>
                      </a:moveTo>
                      <a:cubicBezTo>
                        <a:pt x="70" y="0"/>
                        <a:pt x="88" y="0"/>
                        <a:pt x="97" y="12"/>
                      </a:cubicBezTo>
                      <a:cubicBezTo>
                        <a:pt x="106" y="24"/>
                        <a:pt x="108" y="55"/>
                        <a:pt x="105" y="72"/>
                      </a:cubicBezTo>
                      <a:cubicBezTo>
                        <a:pt x="102" y="89"/>
                        <a:pt x="93" y="113"/>
                        <a:pt x="77" y="116"/>
                      </a:cubicBezTo>
                      <a:cubicBezTo>
                        <a:pt x="61" y="119"/>
                        <a:pt x="18" y="108"/>
                        <a:pt x="9" y="92"/>
                      </a:cubicBezTo>
                      <a:cubicBezTo>
                        <a:pt x="0" y="76"/>
                        <a:pt x="10" y="35"/>
                        <a:pt x="21" y="20"/>
                      </a:cubicBezTo>
                      <a:cubicBezTo>
                        <a:pt x="32" y="5"/>
                        <a:pt x="54" y="2"/>
                        <a:pt x="77" y="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4" name="Freeform 571"/>
                <p:cNvSpPr>
                  <a:spLocks/>
                </p:cNvSpPr>
                <p:nvPr/>
              </p:nvSpPr>
              <p:spPr bwMode="auto">
                <a:xfrm>
                  <a:off x="2186" y="1887"/>
                  <a:ext cx="133" cy="269"/>
                </a:xfrm>
                <a:custGeom>
                  <a:avLst/>
                  <a:gdLst>
                    <a:gd name="T0" fmla="*/ 34 w 133"/>
                    <a:gd name="T1" fmla="*/ 37 h 269"/>
                    <a:gd name="T2" fmla="*/ 74 w 133"/>
                    <a:gd name="T3" fmla="*/ 9 h 269"/>
                    <a:gd name="T4" fmla="*/ 126 w 133"/>
                    <a:gd name="T5" fmla="*/ 37 h 269"/>
                    <a:gd name="T6" fmla="*/ 118 w 133"/>
                    <a:gd name="T7" fmla="*/ 133 h 269"/>
                    <a:gd name="T8" fmla="*/ 58 w 133"/>
                    <a:gd name="T9" fmla="*/ 253 h 269"/>
                    <a:gd name="T10" fmla="*/ 2 w 133"/>
                    <a:gd name="T11" fmla="*/ 229 h 269"/>
                    <a:gd name="T12" fmla="*/ 34 w 133"/>
                    <a:gd name="T13" fmla="*/ 37 h 269"/>
                  </a:gdLst>
                  <a:ahLst/>
                  <a:cxnLst>
                    <a:cxn ang="0">
                      <a:pos x="T0" y="T1"/>
                    </a:cxn>
                    <a:cxn ang="0">
                      <a:pos x="T2" y="T3"/>
                    </a:cxn>
                    <a:cxn ang="0">
                      <a:pos x="T4" y="T5"/>
                    </a:cxn>
                    <a:cxn ang="0">
                      <a:pos x="T6" y="T7"/>
                    </a:cxn>
                    <a:cxn ang="0">
                      <a:pos x="T8" y="T9"/>
                    </a:cxn>
                    <a:cxn ang="0">
                      <a:pos x="T10" y="T11"/>
                    </a:cxn>
                    <a:cxn ang="0">
                      <a:pos x="T12" y="T13"/>
                    </a:cxn>
                  </a:cxnLst>
                  <a:rect l="0" t="0" r="r" b="b"/>
                  <a:pathLst>
                    <a:path w="133" h="269">
                      <a:moveTo>
                        <a:pt x="34" y="37"/>
                      </a:moveTo>
                      <a:cubicBezTo>
                        <a:pt x="46" y="0"/>
                        <a:pt x="59" y="9"/>
                        <a:pt x="74" y="9"/>
                      </a:cubicBezTo>
                      <a:cubicBezTo>
                        <a:pt x="89" y="9"/>
                        <a:pt x="119" y="16"/>
                        <a:pt x="126" y="37"/>
                      </a:cubicBezTo>
                      <a:cubicBezTo>
                        <a:pt x="133" y="58"/>
                        <a:pt x="129" y="97"/>
                        <a:pt x="118" y="133"/>
                      </a:cubicBezTo>
                      <a:cubicBezTo>
                        <a:pt x="107" y="169"/>
                        <a:pt x="77" y="237"/>
                        <a:pt x="58" y="253"/>
                      </a:cubicBezTo>
                      <a:cubicBezTo>
                        <a:pt x="39" y="269"/>
                        <a:pt x="4" y="268"/>
                        <a:pt x="2" y="229"/>
                      </a:cubicBezTo>
                      <a:cubicBezTo>
                        <a:pt x="0" y="190"/>
                        <a:pt x="22" y="74"/>
                        <a:pt x="34" y="37"/>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5" name="Freeform 572"/>
                <p:cNvSpPr>
                  <a:spLocks/>
                </p:cNvSpPr>
                <p:nvPr/>
              </p:nvSpPr>
              <p:spPr bwMode="auto">
                <a:xfrm>
                  <a:off x="2253" y="1925"/>
                  <a:ext cx="174" cy="262"/>
                </a:xfrm>
                <a:custGeom>
                  <a:avLst/>
                  <a:gdLst>
                    <a:gd name="T0" fmla="*/ 63 w 174"/>
                    <a:gd name="T1" fmla="*/ 31 h 262"/>
                    <a:gd name="T2" fmla="*/ 107 w 174"/>
                    <a:gd name="T3" fmla="*/ 3 h 262"/>
                    <a:gd name="T4" fmla="*/ 151 w 174"/>
                    <a:gd name="T5" fmla="*/ 27 h 262"/>
                    <a:gd name="T6" fmla="*/ 163 w 174"/>
                    <a:gd name="T7" fmla="*/ 59 h 262"/>
                    <a:gd name="T8" fmla="*/ 83 w 174"/>
                    <a:gd name="T9" fmla="*/ 231 h 262"/>
                    <a:gd name="T10" fmla="*/ 39 w 174"/>
                    <a:gd name="T11" fmla="*/ 243 h 262"/>
                    <a:gd name="T12" fmla="*/ 11 w 174"/>
                    <a:gd name="T13" fmla="*/ 231 h 262"/>
                    <a:gd name="T14" fmla="*/ 11 w 174"/>
                    <a:gd name="T15" fmla="*/ 187 h 262"/>
                    <a:gd name="T16" fmla="*/ 63 w 174"/>
                    <a:gd name="T17" fmla="*/ 3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2">
                      <a:moveTo>
                        <a:pt x="63" y="31"/>
                      </a:moveTo>
                      <a:cubicBezTo>
                        <a:pt x="79" y="0"/>
                        <a:pt x="92" y="4"/>
                        <a:pt x="107" y="3"/>
                      </a:cubicBezTo>
                      <a:cubicBezTo>
                        <a:pt x="122" y="2"/>
                        <a:pt x="142" y="18"/>
                        <a:pt x="151" y="27"/>
                      </a:cubicBezTo>
                      <a:cubicBezTo>
                        <a:pt x="160" y="36"/>
                        <a:pt x="174" y="25"/>
                        <a:pt x="163" y="59"/>
                      </a:cubicBezTo>
                      <a:cubicBezTo>
                        <a:pt x="152" y="93"/>
                        <a:pt x="104" y="200"/>
                        <a:pt x="83" y="231"/>
                      </a:cubicBezTo>
                      <a:cubicBezTo>
                        <a:pt x="62" y="262"/>
                        <a:pt x="51" y="243"/>
                        <a:pt x="39" y="243"/>
                      </a:cubicBezTo>
                      <a:cubicBezTo>
                        <a:pt x="27" y="243"/>
                        <a:pt x="16" y="240"/>
                        <a:pt x="11" y="231"/>
                      </a:cubicBezTo>
                      <a:cubicBezTo>
                        <a:pt x="6" y="222"/>
                        <a:pt x="0" y="221"/>
                        <a:pt x="11" y="187"/>
                      </a:cubicBezTo>
                      <a:cubicBezTo>
                        <a:pt x="22" y="153"/>
                        <a:pt x="47" y="62"/>
                        <a:pt x="63"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6" name="Freeform 573"/>
                <p:cNvSpPr>
                  <a:spLocks/>
                </p:cNvSpPr>
                <p:nvPr/>
              </p:nvSpPr>
              <p:spPr bwMode="auto">
                <a:xfrm>
                  <a:off x="2326" y="1969"/>
                  <a:ext cx="169" cy="231"/>
                </a:xfrm>
                <a:custGeom>
                  <a:avLst/>
                  <a:gdLst>
                    <a:gd name="T0" fmla="*/ 82 w 169"/>
                    <a:gd name="T1" fmla="*/ 31 h 231"/>
                    <a:gd name="T2" fmla="*/ 110 w 169"/>
                    <a:gd name="T3" fmla="*/ 3 h 231"/>
                    <a:gd name="T4" fmla="*/ 150 w 169"/>
                    <a:gd name="T5" fmla="*/ 19 h 231"/>
                    <a:gd name="T6" fmla="*/ 158 w 169"/>
                    <a:gd name="T7" fmla="*/ 47 h 231"/>
                    <a:gd name="T8" fmla="*/ 86 w 169"/>
                    <a:gd name="T9" fmla="*/ 199 h 231"/>
                    <a:gd name="T10" fmla="*/ 78 w 169"/>
                    <a:gd name="T11" fmla="*/ 227 h 231"/>
                    <a:gd name="T12" fmla="*/ 30 w 169"/>
                    <a:gd name="T13" fmla="*/ 223 h 231"/>
                    <a:gd name="T14" fmla="*/ 10 w 169"/>
                    <a:gd name="T15" fmla="*/ 191 h 231"/>
                    <a:gd name="T16" fmla="*/ 82 w 169"/>
                    <a:gd name="T17" fmla="*/ 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31">
                      <a:moveTo>
                        <a:pt x="82" y="31"/>
                      </a:moveTo>
                      <a:cubicBezTo>
                        <a:pt x="99" y="0"/>
                        <a:pt x="99" y="5"/>
                        <a:pt x="110" y="3"/>
                      </a:cubicBezTo>
                      <a:cubicBezTo>
                        <a:pt x="121" y="1"/>
                        <a:pt x="142" y="12"/>
                        <a:pt x="150" y="19"/>
                      </a:cubicBezTo>
                      <a:cubicBezTo>
                        <a:pt x="158" y="26"/>
                        <a:pt x="169" y="17"/>
                        <a:pt x="158" y="47"/>
                      </a:cubicBezTo>
                      <a:cubicBezTo>
                        <a:pt x="147" y="77"/>
                        <a:pt x="99" y="169"/>
                        <a:pt x="86" y="199"/>
                      </a:cubicBezTo>
                      <a:cubicBezTo>
                        <a:pt x="73" y="229"/>
                        <a:pt x="87" y="223"/>
                        <a:pt x="78" y="227"/>
                      </a:cubicBezTo>
                      <a:cubicBezTo>
                        <a:pt x="69" y="231"/>
                        <a:pt x="41" y="229"/>
                        <a:pt x="30" y="223"/>
                      </a:cubicBezTo>
                      <a:cubicBezTo>
                        <a:pt x="19" y="217"/>
                        <a:pt x="0" y="226"/>
                        <a:pt x="10" y="191"/>
                      </a:cubicBezTo>
                      <a:cubicBezTo>
                        <a:pt x="20" y="156"/>
                        <a:pt x="65" y="62"/>
                        <a:pt x="82"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7" name="Freeform 574"/>
                <p:cNvSpPr>
                  <a:spLocks/>
                </p:cNvSpPr>
                <p:nvPr/>
              </p:nvSpPr>
              <p:spPr bwMode="auto">
                <a:xfrm>
                  <a:off x="2396" y="1992"/>
                  <a:ext cx="186" cy="269"/>
                </a:xfrm>
                <a:custGeom>
                  <a:avLst/>
                  <a:gdLst>
                    <a:gd name="T0" fmla="*/ 80 w 186"/>
                    <a:gd name="T1" fmla="*/ 36 h 269"/>
                    <a:gd name="T2" fmla="*/ 108 w 186"/>
                    <a:gd name="T3" fmla="*/ 0 h 269"/>
                    <a:gd name="T4" fmla="*/ 176 w 186"/>
                    <a:gd name="T5" fmla="*/ 36 h 269"/>
                    <a:gd name="T6" fmla="*/ 168 w 186"/>
                    <a:gd name="T7" fmla="*/ 80 h 269"/>
                    <a:gd name="T8" fmla="*/ 84 w 186"/>
                    <a:gd name="T9" fmla="*/ 244 h 269"/>
                    <a:gd name="T10" fmla="*/ 32 w 186"/>
                    <a:gd name="T11" fmla="*/ 232 h 269"/>
                    <a:gd name="T12" fmla="*/ 8 w 186"/>
                    <a:gd name="T13" fmla="*/ 196 h 269"/>
                    <a:gd name="T14" fmla="*/ 80 w 186"/>
                    <a:gd name="T15" fmla="*/ 3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9">
                      <a:moveTo>
                        <a:pt x="80" y="36"/>
                      </a:moveTo>
                      <a:cubicBezTo>
                        <a:pt x="97" y="3"/>
                        <a:pt x="92" y="0"/>
                        <a:pt x="108" y="0"/>
                      </a:cubicBezTo>
                      <a:cubicBezTo>
                        <a:pt x="124" y="0"/>
                        <a:pt x="166" y="23"/>
                        <a:pt x="176" y="36"/>
                      </a:cubicBezTo>
                      <a:cubicBezTo>
                        <a:pt x="186" y="49"/>
                        <a:pt x="183" y="45"/>
                        <a:pt x="168" y="80"/>
                      </a:cubicBezTo>
                      <a:cubicBezTo>
                        <a:pt x="153" y="115"/>
                        <a:pt x="107" y="219"/>
                        <a:pt x="84" y="244"/>
                      </a:cubicBezTo>
                      <a:cubicBezTo>
                        <a:pt x="61" y="269"/>
                        <a:pt x="44" y="240"/>
                        <a:pt x="32" y="232"/>
                      </a:cubicBezTo>
                      <a:cubicBezTo>
                        <a:pt x="20" y="224"/>
                        <a:pt x="0" y="232"/>
                        <a:pt x="8" y="196"/>
                      </a:cubicBezTo>
                      <a:cubicBezTo>
                        <a:pt x="16" y="160"/>
                        <a:pt x="63" y="69"/>
                        <a:pt x="80" y="3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8" name="Freeform 575"/>
                <p:cNvSpPr>
                  <a:spLocks/>
                </p:cNvSpPr>
                <p:nvPr/>
              </p:nvSpPr>
              <p:spPr bwMode="auto">
                <a:xfrm>
                  <a:off x="2476" y="2028"/>
                  <a:ext cx="165" cy="250"/>
                </a:xfrm>
                <a:custGeom>
                  <a:avLst/>
                  <a:gdLst>
                    <a:gd name="T0" fmla="*/ 76 w 165"/>
                    <a:gd name="T1" fmla="*/ 28 h 250"/>
                    <a:gd name="T2" fmla="*/ 108 w 165"/>
                    <a:gd name="T3" fmla="*/ 8 h 250"/>
                    <a:gd name="T4" fmla="*/ 156 w 165"/>
                    <a:gd name="T5" fmla="*/ 32 h 250"/>
                    <a:gd name="T6" fmla="*/ 152 w 165"/>
                    <a:gd name="T7" fmla="*/ 96 h 250"/>
                    <a:gd name="T8" fmla="*/ 80 w 165"/>
                    <a:gd name="T9" fmla="*/ 208 h 250"/>
                    <a:gd name="T10" fmla="*/ 40 w 165"/>
                    <a:gd name="T11" fmla="*/ 228 h 250"/>
                    <a:gd name="T12" fmla="*/ 8 w 165"/>
                    <a:gd name="T13" fmla="*/ 212 h 250"/>
                    <a:gd name="T14" fmla="*/ 88 w 165"/>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250">
                      <a:moveTo>
                        <a:pt x="76" y="28"/>
                      </a:moveTo>
                      <a:cubicBezTo>
                        <a:pt x="85" y="17"/>
                        <a:pt x="95" y="7"/>
                        <a:pt x="108" y="8"/>
                      </a:cubicBezTo>
                      <a:cubicBezTo>
                        <a:pt x="121" y="9"/>
                        <a:pt x="149" y="17"/>
                        <a:pt x="156" y="32"/>
                      </a:cubicBezTo>
                      <a:cubicBezTo>
                        <a:pt x="163" y="47"/>
                        <a:pt x="165" y="67"/>
                        <a:pt x="152" y="96"/>
                      </a:cubicBezTo>
                      <a:cubicBezTo>
                        <a:pt x="139" y="125"/>
                        <a:pt x="99" y="186"/>
                        <a:pt x="80" y="208"/>
                      </a:cubicBezTo>
                      <a:cubicBezTo>
                        <a:pt x="61" y="230"/>
                        <a:pt x="52" y="227"/>
                        <a:pt x="40" y="228"/>
                      </a:cubicBezTo>
                      <a:cubicBezTo>
                        <a:pt x="28" y="229"/>
                        <a:pt x="0" y="250"/>
                        <a:pt x="8" y="212"/>
                      </a:cubicBezTo>
                      <a:cubicBezTo>
                        <a:pt x="16" y="174"/>
                        <a:pt x="52" y="87"/>
                        <a:pt x="88" y="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9" name="Freeform 576"/>
                <p:cNvSpPr>
                  <a:spLocks/>
                </p:cNvSpPr>
                <p:nvPr/>
              </p:nvSpPr>
              <p:spPr bwMode="auto">
                <a:xfrm>
                  <a:off x="2534" y="2064"/>
                  <a:ext cx="187" cy="245"/>
                </a:xfrm>
                <a:custGeom>
                  <a:avLst/>
                  <a:gdLst>
                    <a:gd name="T0" fmla="*/ 98 w 191"/>
                    <a:gd name="T1" fmla="*/ 48 h 265"/>
                    <a:gd name="T2" fmla="*/ 130 w 191"/>
                    <a:gd name="T3" fmla="*/ 16 h 265"/>
                    <a:gd name="T4" fmla="*/ 190 w 191"/>
                    <a:gd name="T5" fmla="*/ 32 h 265"/>
                    <a:gd name="T6" fmla="*/ 126 w 191"/>
                    <a:gd name="T7" fmla="*/ 208 h 265"/>
                    <a:gd name="T8" fmla="*/ 118 w 191"/>
                    <a:gd name="T9" fmla="*/ 240 h 265"/>
                    <a:gd name="T10" fmla="*/ 82 w 191"/>
                    <a:gd name="T11" fmla="*/ 264 h 265"/>
                    <a:gd name="T12" fmla="*/ 26 w 191"/>
                    <a:gd name="T13" fmla="*/ 232 h 265"/>
                    <a:gd name="T14" fmla="*/ 14 w 191"/>
                    <a:gd name="T15" fmla="*/ 208 h 265"/>
                    <a:gd name="T16" fmla="*/ 98 w 191"/>
                    <a:gd name="T17"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65">
                      <a:moveTo>
                        <a:pt x="98" y="48"/>
                      </a:moveTo>
                      <a:cubicBezTo>
                        <a:pt x="117" y="16"/>
                        <a:pt x="115" y="19"/>
                        <a:pt x="130" y="16"/>
                      </a:cubicBezTo>
                      <a:cubicBezTo>
                        <a:pt x="145" y="13"/>
                        <a:pt x="191" y="0"/>
                        <a:pt x="190" y="32"/>
                      </a:cubicBezTo>
                      <a:cubicBezTo>
                        <a:pt x="189" y="64"/>
                        <a:pt x="138" y="173"/>
                        <a:pt x="126" y="208"/>
                      </a:cubicBezTo>
                      <a:cubicBezTo>
                        <a:pt x="114" y="243"/>
                        <a:pt x="125" y="231"/>
                        <a:pt x="118" y="240"/>
                      </a:cubicBezTo>
                      <a:cubicBezTo>
                        <a:pt x="111" y="249"/>
                        <a:pt x="97" y="265"/>
                        <a:pt x="82" y="264"/>
                      </a:cubicBezTo>
                      <a:cubicBezTo>
                        <a:pt x="67" y="263"/>
                        <a:pt x="37" y="241"/>
                        <a:pt x="26" y="232"/>
                      </a:cubicBezTo>
                      <a:cubicBezTo>
                        <a:pt x="15" y="223"/>
                        <a:pt x="0" y="241"/>
                        <a:pt x="14" y="208"/>
                      </a:cubicBezTo>
                      <a:cubicBezTo>
                        <a:pt x="28" y="175"/>
                        <a:pt x="79" y="80"/>
                        <a:pt x="98" y="48"/>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0" name="Freeform 577"/>
                <p:cNvSpPr>
                  <a:spLocks/>
                </p:cNvSpPr>
                <p:nvPr/>
              </p:nvSpPr>
              <p:spPr bwMode="auto">
                <a:xfrm>
                  <a:off x="2619" y="2079"/>
                  <a:ext cx="182" cy="264"/>
                </a:xfrm>
                <a:custGeom>
                  <a:avLst/>
                  <a:gdLst>
                    <a:gd name="T0" fmla="*/ 93 w 182"/>
                    <a:gd name="T1" fmla="*/ 37 h 264"/>
                    <a:gd name="T2" fmla="*/ 137 w 182"/>
                    <a:gd name="T3" fmla="*/ 9 h 264"/>
                    <a:gd name="T4" fmla="*/ 181 w 182"/>
                    <a:gd name="T5" fmla="*/ 49 h 264"/>
                    <a:gd name="T6" fmla="*/ 141 w 182"/>
                    <a:gd name="T7" fmla="*/ 149 h 264"/>
                    <a:gd name="T8" fmla="*/ 105 w 182"/>
                    <a:gd name="T9" fmla="*/ 221 h 264"/>
                    <a:gd name="T10" fmla="*/ 53 w 182"/>
                    <a:gd name="T11" fmla="*/ 249 h 264"/>
                    <a:gd name="T12" fmla="*/ 9 w 182"/>
                    <a:gd name="T13" fmla="*/ 229 h 264"/>
                    <a:gd name="T14" fmla="*/ 93 w 182"/>
                    <a:gd name="T15" fmla="*/ 37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64">
                      <a:moveTo>
                        <a:pt x="93" y="37"/>
                      </a:moveTo>
                      <a:cubicBezTo>
                        <a:pt x="114" y="0"/>
                        <a:pt x="122" y="7"/>
                        <a:pt x="137" y="9"/>
                      </a:cubicBezTo>
                      <a:cubicBezTo>
                        <a:pt x="152" y="11"/>
                        <a:pt x="180" y="26"/>
                        <a:pt x="181" y="49"/>
                      </a:cubicBezTo>
                      <a:cubicBezTo>
                        <a:pt x="182" y="72"/>
                        <a:pt x="154" y="120"/>
                        <a:pt x="141" y="149"/>
                      </a:cubicBezTo>
                      <a:cubicBezTo>
                        <a:pt x="128" y="178"/>
                        <a:pt x="120" y="204"/>
                        <a:pt x="105" y="221"/>
                      </a:cubicBezTo>
                      <a:cubicBezTo>
                        <a:pt x="90" y="238"/>
                        <a:pt x="69" y="248"/>
                        <a:pt x="53" y="249"/>
                      </a:cubicBezTo>
                      <a:cubicBezTo>
                        <a:pt x="37" y="250"/>
                        <a:pt x="0" y="264"/>
                        <a:pt x="9" y="229"/>
                      </a:cubicBezTo>
                      <a:cubicBezTo>
                        <a:pt x="18" y="194"/>
                        <a:pt x="72" y="74"/>
                        <a:pt x="93" y="37"/>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1" name="Freeform 578"/>
                <p:cNvSpPr>
                  <a:spLocks/>
                </p:cNvSpPr>
                <p:nvPr/>
              </p:nvSpPr>
              <p:spPr bwMode="auto">
                <a:xfrm>
                  <a:off x="2755" y="2194"/>
                  <a:ext cx="218" cy="267"/>
                </a:xfrm>
                <a:custGeom>
                  <a:avLst/>
                  <a:gdLst>
                    <a:gd name="T0" fmla="*/ 129 w 218"/>
                    <a:gd name="T1" fmla="*/ 50 h 267"/>
                    <a:gd name="T2" fmla="*/ 133 w 218"/>
                    <a:gd name="T3" fmla="*/ 2 h 267"/>
                    <a:gd name="T4" fmla="*/ 185 w 218"/>
                    <a:gd name="T5" fmla="*/ 38 h 267"/>
                    <a:gd name="T6" fmla="*/ 209 w 218"/>
                    <a:gd name="T7" fmla="*/ 106 h 267"/>
                    <a:gd name="T8" fmla="*/ 193 w 218"/>
                    <a:gd name="T9" fmla="*/ 186 h 267"/>
                    <a:gd name="T10" fmla="*/ 61 w 218"/>
                    <a:gd name="T11" fmla="*/ 258 h 267"/>
                    <a:gd name="T12" fmla="*/ 33 w 218"/>
                    <a:gd name="T13" fmla="*/ 238 h 267"/>
                    <a:gd name="T14" fmla="*/ 13 w 218"/>
                    <a:gd name="T15" fmla="*/ 214 h 267"/>
                    <a:gd name="T16" fmla="*/ 9 w 218"/>
                    <a:gd name="T17" fmla="*/ 178 h 267"/>
                    <a:gd name="T18" fmla="*/ 69 w 218"/>
                    <a:gd name="T19" fmla="*/ 158 h 267"/>
                    <a:gd name="T20" fmla="*/ 137 w 218"/>
                    <a:gd name="T21" fmla="*/ 1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67">
                      <a:moveTo>
                        <a:pt x="129" y="50"/>
                      </a:moveTo>
                      <a:cubicBezTo>
                        <a:pt x="126" y="27"/>
                        <a:pt x="124" y="4"/>
                        <a:pt x="133" y="2"/>
                      </a:cubicBezTo>
                      <a:cubicBezTo>
                        <a:pt x="142" y="0"/>
                        <a:pt x="172" y="21"/>
                        <a:pt x="185" y="38"/>
                      </a:cubicBezTo>
                      <a:cubicBezTo>
                        <a:pt x="198" y="55"/>
                        <a:pt x="208" y="81"/>
                        <a:pt x="209" y="106"/>
                      </a:cubicBezTo>
                      <a:cubicBezTo>
                        <a:pt x="210" y="131"/>
                        <a:pt x="218" y="161"/>
                        <a:pt x="193" y="186"/>
                      </a:cubicBezTo>
                      <a:cubicBezTo>
                        <a:pt x="168" y="211"/>
                        <a:pt x="88" y="249"/>
                        <a:pt x="61" y="258"/>
                      </a:cubicBezTo>
                      <a:cubicBezTo>
                        <a:pt x="34" y="267"/>
                        <a:pt x="41" y="245"/>
                        <a:pt x="33" y="238"/>
                      </a:cubicBezTo>
                      <a:cubicBezTo>
                        <a:pt x="25" y="231"/>
                        <a:pt x="17" y="224"/>
                        <a:pt x="13" y="214"/>
                      </a:cubicBezTo>
                      <a:cubicBezTo>
                        <a:pt x="9" y="204"/>
                        <a:pt x="0" y="187"/>
                        <a:pt x="9" y="178"/>
                      </a:cubicBezTo>
                      <a:cubicBezTo>
                        <a:pt x="18" y="169"/>
                        <a:pt x="48" y="185"/>
                        <a:pt x="69" y="158"/>
                      </a:cubicBezTo>
                      <a:cubicBezTo>
                        <a:pt x="90" y="131"/>
                        <a:pt x="113" y="74"/>
                        <a:pt x="137" y="18"/>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2" name="Freeform 579"/>
                <p:cNvSpPr>
                  <a:spLocks/>
                </p:cNvSpPr>
                <p:nvPr/>
              </p:nvSpPr>
              <p:spPr bwMode="auto">
                <a:xfrm>
                  <a:off x="2699" y="2130"/>
                  <a:ext cx="194" cy="253"/>
                </a:xfrm>
                <a:custGeom>
                  <a:avLst/>
                  <a:gdLst>
                    <a:gd name="T0" fmla="*/ 81 w 194"/>
                    <a:gd name="T1" fmla="*/ 30 h 253"/>
                    <a:gd name="T2" fmla="*/ 105 w 194"/>
                    <a:gd name="T3" fmla="*/ 10 h 253"/>
                    <a:gd name="T4" fmla="*/ 185 w 194"/>
                    <a:gd name="T5" fmla="*/ 70 h 253"/>
                    <a:gd name="T6" fmla="*/ 157 w 194"/>
                    <a:gd name="T7" fmla="*/ 166 h 253"/>
                    <a:gd name="T8" fmla="*/ 93 w 194"/>
                    <a:gd name="T9" fmla="*/ 242 h 253"/>
                    <a:gd name="T10" fmla="*/ 37 w 194"/>
                    <a:gd name="T11" fmla="*/ 230 h 253"/>
                    <a:gd name="T12" fmla="*/ 9 w 194"/>
                    <a:gd name="T13" fmla="*/ 190 h 253"/>
                    <a:gd name="T14" fmla="*/ 81 w 194"/>
                    <a:gd name="T15" fmla="*/ 3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3">
                      <a:moveTo>
                        <a:pt x="81" y="30"/>
                      </a:moveTo>
                      <a:cubicBezTo>
                        <a:pt x="97" y="0"/>
                        <a:pt x="88" y="3"/>
                        <a:pt x="105" y="10"/>
                      </a:cubicBezTo>
                      <a:cubicBezTo>
                        <a:pt x="122" y="17"/>
                        <a:pt x="176" y="44"/>
                        <a:pt x="185" y="70"/>
                      </a:cubicBezTo>
                      <a:cubicBezTo>
                        <a:pt x="194" y="96"/>
                        <a:pt x="172" y="137"/>
                        <a:pt x="157" y="166"/>
                      </a:cubicBezTo>
                      <a:cubicBezTo>
                        <a:pt x="142" y="195"/>
                        <a:pt x="113" y="231"/>
                        <a:pt x="93" y="242"/>
                      </a:cubicBezTo>
                      <a:cubicBezTo>
                        <a:pt x="73" y="253"/>
                        <a:pt x="51" y="239"/>
                        <a:pt x="37" y="230"/>
                      </a:cubicBezTo>
                      <a:cubicBezTo>
                        <a:pt x="23" y="221"/>
                        <a:pt x="0" y="225"/>
                        <a:pt x="9" y="190"/>
                      </a:cubicBezTo>
                      <a:cubicBezTo>
                        <a:pt x="18" y="155"/>
                        <a:pt x="65" y="60"/>
                        <a:pt x="81" y="30"/>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3" name="Freeform 580"/>
                <p:cNvSpPr>
                  <a:spLocks/>
                </p:cNvSpPr>
                <p:nvPr/>
              </p:nvSpPr>
              <p:spPr bwMode="auto">
                <a:xfrm>
                  <a:off x="2797" y="2421"/>
                  <a:ext cx="254" cy="172"/>
                </a:xfrm>
                <a:custGeom>
                  <a:avLst/>
                  <a:gdLst>
                    <a:gd name="T0" fmla="*/ 11 w 254"/>
                    <a:gd name="T1" fmla="*/ 79 h 172"/>
                    <a:gd name="T2" fmla="*/ 79 w 254"/>
                    <a:gd name="T3" fmla="*/ 95 h 172"/>
                    <a:gd name="T4" fmla="*/ 183 w 254"/>
                    <a:gd name="T5" fmla="*/ 55 h 172"/>
                    <a:gd name="T6" fmla="*/ 211 w 254"/>
                    <a:gd name="T7" fmla="*/ 31 h 172"/>
                    <a:gd name="T8" fmla="*/ 223 w 254"/>
                    <a:gd name="T9" fmla="*/ 3 h 172"/>
                    <a:gd name="T10" fmla="*/ 251 w 254"/>
                    <a:gd name="T11" fmla="*/ 47 h 172"/>
                    <a:gd name="T12" fmla="*/ 239 w 254"/>
                    <a:gd name="T13" fmla="*/ 135 h 172"/>
                    <a:gd name="T14" fmla="*/ 203 w 254"/>
                    <a:gd name="T15" fmla="*/ 151 h 172"/>
                    <a:gd name="T16" fmla="*/ 99 w 254"/>
                    <a:gd name="T17" fmla="*/ 171 h 172"/>
                    <a:gd name="T18" fmla="*/ 35 w 254"/>
                    <a:gd name="T19" fmla="*/ 159 h 172"/>
                    <a:gd name="T20" fmla="*/ 15 w 254"/>
                    <a:gd name="T21" fmla="*/ 143 h 172"/>
                    <a:gd name="T22" fmla="*/ 11 w 254"/>
                    <a:gd name="T23"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172">
                      <a:moveTo>
                        <a:pt x="11" y="79"/>
                      </a:moveTo>
                      <a:cubicBezTo>
                        <a:pt x="22" y="71"/>
                        <a:pt x="50" y="99"/>
                        <a:pt x="79" y="95"/>
                      </a:cubicBezTo>
                      <a:cubicBezTo>
                        <a:pt x="108" y="91"/>
                        <a:pt x="161" y="66"/>
                        <a:pt x="183" y="55"/>
                      </a:cubicBezTo>
                      <a:cubicBezTo>
                        <a:pt x="205" y="44"/>
                        <a:pt x="204" y="40"/>
                        <a:pt x="211" y="31"/>
                      </a:cubicBezTo>
                      <a:cubicBezTo>
                        <a:pt x="218" y="22"/>
                        <a:pt x="216" y="0"/>
                        <a:pt x="223" y="3"/>
                      </a:cubicBezTo>
                      <a:cubicBezTo>
                        <a:pt x="230" y="6"/>
                        <a:pt x="248" y="25"/>
                        <a:pt x="251" y="47"/>
                      </a:cubicBezTo>
                      <a:cubicBezTo>
                        <a:pt x="254" y="69"/>
                        <a:pt x="247" y="118"/>
                        <a:pt x="239" y="135"/>
                      </a:cubicBezTo>
                      <a:cubicBezTo>
                        <a:pt x="231" y="152"/>
                        <a:pt x="226" y="145"/>
                        <a:pt x="203" y="151"/>
                      </a:cubicBezTo>
                      <a:cubicBezTo>
                        <a:pt x="180" y="157"/>
                        <a:pt x="127" y="170"/>
                        <a:pt x="99" y="171"/>
                      </a:cubicBezTo>
                      <a:cubicBezTo>
                        <a:pt x="71" y="172"/>
                        <a:pt x="49" y="164"/>
                        <a:pt x="35" y="159"/>
                      </a:cubicBezTo>
                      <a:cubicBezTo>
                        <a:pt x="21" y="154"/>
                        <a:pt x="20" y="156"/>
                        <a:pt x="15" y="143"/>
                      </a:cubicBezTo>
                      <a:cubicBezTo>
                        <a:pt x="10" y="130"/>
                        <a:pt x="0" y="87"/>
                        <a:pt x="11" y="7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4" name="Freeform 581"/>
                <p:cNvSpPr>
                  <a:spLocks/>
                </p:cNvSpPr>
                <p:nvPr/>
              </p:nvSpPr>
              <p:spPr bwMode="auto">
                <a:xfrm>
                  <a:off x="2779" y="2335"/>
                  <a:ext cx="255" cy="180"/>
                </a:xfrm>
                <a:custGeom>
                  <a:avLst/>
                  <a:gdLst>
                    <a:gd name="T0" fmla="*/ 173 w 255"/>
                    <a:gd name="T1" fmla="*/ 45 h 180"/>
                    <a:gd name="T2" fmla="*/ 201 w 255"/>
                    <a:gd name="T3" fmla="*/ 1 h 180"/>
                    <a:gd name="T4" fmla="*/ 249 w 255"/>
                    <a:gd name="T5" fmla="*/ 41 h 180"/>
                    <a:gd name="T6" fmla="*/ 237 w 255"/>
                    <a:gd name="T7" fmla="*/ 109 h 180"/>
                    <a:gd name="T8" fmla="*/ 177 w 255"/>
                    <a:gd name="T9" fmla="*/ 153 h 180"/>
                    <a:gd name="T10" fmla="*/ 101 w 255"/>
                    <a:gd name="T11" fmla="*/ 177 h 180"/>
                    <a:gd name="T12" fmla="*/ 37 w 255"/>
                    <a:gd name="T13" fmla="*/ 169 h 180"/>
                    <a:gd name="T14" fmla="*/ 17 w 255"/>
                    <a:gd name="T15" fmla="*/ 145 h 180"/>
                    <a:gd name="T16" fmla="*/ 13 w 255"/>
                    <a:gd name="T17" fmla="*/ 117 h 180"/>
                    <a:gd name="T18" fmla="*/ 97 w 255"/>
                    <a:gd name="T19" fmla="*/ 89 h 180"/>
                    <a:gd name="T20" fmla="*/ 173 w 255"/>
                    <a:gd name="T21"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80">
                      <a:moveTo>
                        <a:pt x="173" y="45"/>
                      </a:moveTo>
                      <a:cubicBezTo>
                        <a:pt x="190" y="30"/>
                        <a:pt x="188" y="2"/>
                        <a:pt x="201" y="1"/>
                      </a:cubicBezTo>
                      <a:cubicBezTo>
                        <a:pt x="214" y="0"/>
                        <a:pt x="243" y="23"/>
                        <a:pt x="249" y="41"/>
                      </a:cubicBezTo>
                      <a:cubicBezTo>
                        <a:pt x="255" y="59"/>
                        <a:pt x="249" y="90"/>
                        <a:pt x="237" y="109"/>
                      </a:cubicBezTo>
                      <a:cubicBezTo>
                        <a:pt x="225" y="128"/>
                        <a:pt x="200" y="142"/>
                        <a:pt x="177" y="153"/>
                      </a:cubicBezTo>
                      <a:cubicBezTo>
                        <a:pt x="154" y="164"/>
                        <a:pt x="124" y="174"/>
                        <a:pt x="101" y="177"/>
                      </a:cubicBezTo>
                      <a:cubicBezTo>
                        <a:pt x="78" y="180"/>
                        <a:pt x="51" y="174"/>
                        <a:pt x="37" y="169"/>
                      </a:cubicBezTo>
                      <a:cubicBezTo>
                        <a:pt x="23" y="164"/>
                        <a:pt x="21" y="154"/>
                        <a:pt x="17" y="145"/>
                      </a:cubicBezTo>
                      <a:cubicBezTo>
                        <a:pt x="13" y="136"/>
                        <a:pt x="0" y="126"/>
                        <a:pt x="13" y="117"/>
                      </a:cubicBezTo>
                      <a:cubicBezTo>
                        <a:pt x="26" y="108"/>
                        <a:pt x="69" y="98"/>
                        <a:pt x="97" y="89"/>
                      </a:cubicBezTo>
                      <a:cubicBezTo>
                        <a:pt x="125" y="80"/>
                        <a:pt x="156" y="60"/>
                        <a:pt x="173" y="4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5" name="Freeform 582"/>
                <p:cNvSpPr>
                  <a:spLocks/>
                </p:cNvSpPr>
                <p:nvPr/>
              </p:nvSpPr>
              <p:spPr bwMode="auto">
                <a:xfrm>
                  <a:off x="2804" y="2559"/>
                  <a:ext cx="237" cy="113"/>
                </a:xfrm>
                <a:custGeom>
                  <a:avLst/>
                  <a:gdLst>
                    <a:gd name="T0" fmla="*/ 12 w 237"/>
                    <a:gd name="T1" fmla="*/ 29 h 113"/>
                    <a:gd name="T2" fmla="*/ 20 w 237"/>
                    <a:gd name="T3" fmla="*/ 81 h 113"/>
                    <a:gd name="T4" fmla="*/ 56 w 237"/>
                    <a:gd name="T5" fmla="*/ 109 h 113"/>
                    <a:gd name="T6" fmla="*/ 116 w 237"/>
                    <a:gd name="T7" fmla="*/ 105 h 113"/>
                    <a:gd name="T8" fmla="*/ 192 w 237"/>
                    <a:gd name="T9" fmla="*/ 97 h 113"/>
                    <a:gd name="T10" fmla="*/ 224 w 237"/>
                    <a:gd name="T11" fmla="*/ 65 h 113"/>
                    <a:gd name="T12" fmla="*/ 228 w 237"/>
                    <a:gd name="T13" fmla="*/ 25 h 113"/>
                    <a:gd name="T14" fmla="*/ 228 w 237"/>
                    <a:gd name="T15" fmla="*/ 1 h 113"/>
                    <a:gd name="T16" fmla="*/ 172 w 237"/>
                    <a:gd name="T17" fmla="*/ 17 h 113"/>
                    <a:gd name="T18" fmla="*/ 92 w 237"/>
                    <a:gd name="T19" fmla="*/ 37 h 113"/>
                    <a:gd name="T20" fmla="*/ 12 w 237"/>
                    <a:gd name="T21"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13">
                      <a:moveTo>
                        <a:pt x="12" y="29"/>
                      </a:moveTo>
                      <a:cubicBezTo>
                        <a:pt x="0" y="36"/>
                        <a:pt x="13" y="68"/>
                        <a:pt x="20" y="81"/>
                      </a:cubicBezTo>
                      <a:cubicBezTo>
                        <a:pt x="27" y="94"/>
                        <a:pt x="40" y="105"/>
                        <a:pt x="56" y="109"/>
                      </a:cubicBezTo>
                      <a:cubicBezTo>
                        <a:pt x="72" y="113"/>
                        <a:pt x="93" y="107"/>
                        <a:pt x="116" y="105"/>
                      </a:cubicBezTo>
                      <a:cubicBezTo>
                        <a:pt x="139" y="103"/>
                        <a:pt x="174" y="104"/>
                        <a:pt x="192" y="97"/>
                      </a:cubicBezTo>
                      <a:cubicBezTo>
                        <a:pt x="210" y="90"/>
                        <a:pt x="218" y="77"/>
                        <a:pt x="224" y="65"/>
                      </a:cubicBezTo>
                      <a:cubicBezTo>
                        <a:pt x="230" y="53"/>
                        <a:pt x="227" y="36"/>
                        <a:pt x="228" y="25"/>
                      </a:cubicBezTo>
                      <a:cubicBezTo>
                        <a:pt x="229" y="14"/>
                        <a:pt x="237" y="2"/>
                        <a:pt x="228" y="1"/>
                      </a:cubicBezTo>
                      <a:cubicBezTo>
                        <a:pt x="219" y="0"/>
                        <a:pt x="195" y="11"/>
                        <a:pt x="172" y="17"/>
                      </a:cubicBezTo>
                      <a:cubicBezTo>
                        <a:pt x="149" y="23"/>
                        <a:pt x="117" y="36"/>
                        <a:pt x="92" y="37"/>
                      </a:cubicBezTo>
                      <a:cubicBezTo>
                        <a:pt x="67" y="38"/>
                        <a:pt x="24" y="22"/>
                        <a:pt x="12" y="2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6" name="Freeform 583"/>
                <p:cNvSpPr>
                  <a:spLocks/>
                </p:cNvSpPr>
                <p:nvPr/>
              </p:nvSpPr>
              <p:spPr bwMode="auto">
                <a:xfrm>
                  <a:off x="2826" y="2622"/>
                  <a:ext cx="238" cy="148"/>
                </a:xfrm>
                <a:custGeom>
                  <a:avLst/>
                  <a:gdLst>
                    <a:gd name="T0" fmla="*/ 9 w 238"/>
                    <a:gd name="T1" fmla="*/ 42 h 148"/>
                    <a:gd name="T2" fmla="*/ 66 w 238"/>
                    <a:gd name="T3" fmla="*/ 45 h 148"/>
                    <a:gd name="T4" fmla="*/ 156 w 238"/>
                    <a:gd name="T5" fmla="*/ 33 h 148"/>
                    <a:gd name="T6" fmla="*/ 207 w 238"/>
                    <a:gd name="T7" fmla="*/ 0 h 148"/>
                    <a:gd name="T8" fmla="*/ 234 w 238"/>
                    <a:gd name="T9" fmla="*/ 36 h 148"/>
                    <a:gd name="T10" fmla="*/ 180 w 238"/>
                    <a:gd name="T11" fmla="*/ 117 h 148"/>
                    <a:gd name="T12" fmla="*/ 96 w 238"/>
                    <a:gd name="T13" fmla="*/ 147 h 148"/>
                    <a:gd name="T14" fmla="*/ 45 w 238"/>
                    <a:gd name="T15" fmla="*/ 123 h 148"/>
                    <a:gd name="T16" fmla="*/ 9 w 238"/>
                    <a:gd name="T17" fmla="*/ 66 h 148"/>
                    <a:gd name="T18" fmla="*/ 9 w 238"/>
                    <a:gd name="T19"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8">
                      <a:moveTo>
                        <a:pt x="9" y="42"/>
                      </a:moveTo>
                      <a:cubicBezTo>
                        <a:pt x="18" y="38"/>
                        <a:pt x="42" y="46"/>
                        <a:pt x="66" y="45"/>
                      </a:cubicBezTo>
                      <a:cubicBezTo>
                        <a:pt x="90" y="44"/>
                        <a:pt x="133" y="40"/>
                        <a:pt x="156" y="33"/>
                      </a:cubicBezTo>
                      <a:cubicBezTo>
                        <a:pt x="179" y="26"/>
                        <a:pt x="194" y="0"/>
                        <a:pt x="207" y="0"/>
                      </a:cubicBezTo>
                      <a:cubicBezTo>
                        <a:pt x="220" y="0"/>
                        <a:pt x="238" y="17"/>
                        <a:pt x="234" y="36"/>
                      </a:cubicBezTo>
                      <a:cubicBezTo>
                        <a:pt x="230" y="55"/>
                        <a:pt x="203" y="98"/>
                        <a:pt x="180" y="117"/>
                      </a:cubicBezTo>
                      <a:cubicBezTo>
                        <a:pt x="157" y="136"/>
                        <a:pt x="118" y="146"/>
                        <a:pt x="96" y="147"/>
                      </a:cubicBezTo>
                      <a:cubicBezTo>
                        <a:pt x="74" y="148"/>
                        <a:pt x="59" y="136"/>
                        <a:pt x="45" y="123"/>
                      </a:cubicBezTo>
                      <a:cubicBezTo>
                        <a:pt x="31" y="110"/>
                        <a:pt x="15" y="80"/>
                        <a:pt x="9" y="66"/>
                      </a:cubicBezTo>
                      <a:cubicBezTo>
                        <a:pt x="3" y="52"/>
                        <a:pt x="0" y="46"/>
                        <a:pt x="9" y="42"/>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7" name="Freeform 584"/>
                <p:cNvSpPr>
                  <a:spLocks/>
                </p:cNvSpPr>
                <p:nvPr/>
              </p:nvSpPr>
              <p:spPr bwMode="auto">
                <a:xfrm>
                  <a:off x="2910" y="2663"/>
                  <a:ext cx="187" cy="201"/>
                </a:xfrm>
                <a:custGeom>
                  <a:avLst/>
                  <a:gdLst>
                    <a:gd name="T0" fmla="*/ 129 w 187"/>
                    <a:gd name="T1" fmla="*/ 31 h 201"/>
                    <a:gd name="T2" fmla="*/ 150 w 187"/>
                    <a:gd name="T3" fmla="*/ 1 h 201"/>
                    <a:gd name="T4" fmla="*/ 183 w 187"/>
                    <a:gd name="T5" fmla="*/ 37 h 201"/>
                    <a:gd name="T6" fmla="*/ 126 w 187"/>
                    <a:gd name="T7" fmla="*/ 178 h 201"/>
                    <a:gd name="T8" fmla="*/ 75 w 187"/>
                    <a:gd name="T9" fmla="*/ 175 h 201"/>
                    <a:gd name="T10" fmla="*/ 12 w 187"/>
                    <a:gd name="T11" fmla="*/ 130 h 201"/>
                    <a:gd name="T12" fmla="*/ 21 w 187"/>
                    <a:gd name="T13" fmla="*/ 103 h 201"/>
                    <a:gd name="T14" fmla="*/ 129 w 187"/>
                    <a:gd name="T15" fmla="*/ 3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01">
                      <a:moveTo>
                        <a:pt x="129" y="31"/>
                      </a:moveTo>
                      <a:cubicBezTo>
                        <a:pt x="150" y="14"/>
                        <a:pt x="141" y="0"/>
                        <a:pt x="150" y="1"/>
                      </a:cubicBezTo>
                      <a:cubicBezTo>
                        <a:pt x="159" y="2"/>
                        <a:pt x="187" y="8"/>
                        <a:pt x="183" y="37"/>
                      </a:cubicBezTo>
                      <a:cubicBezTo>
                        <a:pt x="179" y="66"/>
                        <a:pt x="144" y="155"/>
                        <a:pt x="126" y="178"/>
                      </a:cubicBezTo>
                      <a:cubicBezTo>
                        <a:pt x="108" y="201"/>
                        <a:pt x="94" y="183"/>
                        <a:pt x="75" y="175"/>
                      </a:cubicBezTo>
                      <a:cubicBezTo>
                        <a:pt x="56" y="167"/>
                        <a:pt x="21" y="142"/>
                        <a:pt x="12" y="130"/>
                      </a:cubicBezTo>
                      <a:cubicBezTo>
                        <a:pt x="3" y="118"/>
                        <a:pt x="0" y="121"/>
                        <a:pt x="21" y="103"/>
                      </a:cubicBezTo>
                      <a:cubicBezTo>
                        <a:pt x="42" y="85"/>
                        <a:pt x="108" y="48"/>
                        <a:pt x="129"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8" name="Freeform 585"/>
                <p:cNvSpPr>
                  <a:spLocks/>
                </p:cNvSpPr>
                <p:nvPr/>
              </p:nvSpPr>
              <p:spPr bwMode="auto">
                <a:xfrm>
                  <a:off x="3015" y="2683"/>
                  <a:ext cx="141" cy="191"/>
                </a:xfrm>
                <a:custGeom>
                  <a:avLst/>
                  <a:gdLst>
                    <a:gd name="T0" fmla="*/ 78 w 141"/>
                    <a:gd name="T1" fmla="*/ 26 h 191"/>
                    <a:gd name="T2" fmla="*/ 93 w 141"/>
                    <a:gd name="T3" fmla="*/ 8 h 191"/>
                    <a:gd name="T4" fmla="*/ 132 w 141"/>
                    <a:gd name="T5" fmla="*/ 26 h 191"/>
                    <a:gd name="T6" fmla="*/ 138 w 141"/>
                    <a:gd name="T7" fmla="*/ 89 h 191"/>
                    <a:gd name="T8" fmla="*/ 114 w 141"/>
                    <a:gd name="T9" fmla="*/ 149 h 191"/>
                    <a:gd name="T10" fmla="*/ 81 w 141"/>
                    <a:gd name="T11" fmla="*/ 173 h 191"/>
                    <a:gd name="T12" fmla="*/ 30 w 141"/>
                    <a:gd name="T13" fmla="*/ 170 h 191"/>
                    <a:gd name="T14" fmla="*/ 9 w 141"/>
                    <a:gd name="T15" fmla="*/ 167 h 191"/>
                    <a:gd name="T16" fmla="*/ 78 w 141"/>
                    <a:gd name="T17" fmla="*/ 2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91">
                      <a:moveTo>
                        <a:pt x="78" y="26"/>
                      </a:moveTo>
                      <a:cubicBezTo>
                        <a:pt x="92" y="0"/>
                        <a:pt x="84" y="8"/>
                        <a:pt x="93" y="8"/>
                      </a:cubicBezTo>
                      <a:cubicBezTo>
                        <a:pt x="102" y="8"/>
                        <a:pt x="125" y="13"/>
                        <a:pt x="132" y="26"/>
                      </a:cubicBezTo>
                      <a:cubicBezTo>
                        <a:pt x="139" y="39"/>
                        <a:pt x="141" y="69"/>
                        <a:pt x="138" y="89"/>
                      </a:cubicBezTo>
                      <a:cubicBezTo>
                        <a:pt x="135" y="109"/>
                        <a:pt x="123" y="135"/>
                        <a:pt x="114" y="149"/>
                      </a:cubicBezTo>
                      <a:cubicBezTo>
                        <a:pt x="105" y="163"/>
                        <a:pt x="95" y="169"/>
                        <a:pt x="81" y="173"/>
                      </a:cubicBezTo>
                      <a:cubicBezTo>
                        <a:pt x="67" y="177"/>
                        <a:pt x="42" y="171"/>
                        <a:pt x="30" y="170"/>
                      </a:cubicBezTo>
                      <a:cubicBezTo>
                        <a:pt x="18" y="169"/>
                        <a:pt x="0" y="191"/>
                        <a:pt x="9" y="167"/>
                      </a:cubicBezTo>
                      <a:cubicBezTo>
                        <a:pt x="18" y="143"/>
                        <a:pt x="64" y="52"/>
                        <a:pt x="78" y="2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19" name="Freeform 586"/>
                <p:cNvSpPr>
                  <a:spLocks/>
                </p:cNvSpPr>
                <p:nvPr/>
              </p:nvSpPr>
              <p:spPr bwMode="auto">
                <a:xfrm>
                  <a:off x="3124" y="2658"/>
                  <a:ext cx="128" cy="212"/>
                </a:xfrm>
                <a:custGeom>
                  <a:avLst/>
                  <a:gdLst>
                    <a:gd name="T0" fmla="*/ 26 w 128"/>
                    <a:gd name="T1" fmla="*/ 66 h 212"/>
                    <a:gd name="T2" fmla="*/ 35 w 128"/>
                    <a:gd name="T3" fmla="*/ 30 h 212"/>
                    <a:gd name="T4" fmla="*/ 92 w 128"/>
                    <a:gd name="T5" fmla="*/ 6 h 212"/>
                    <a:gd name="T6" fmla="*/ 125 w 128"/>
                    <a:gd name="T7" fmla="*/ 21 h 212"/>
                    <a:gd name="T8" fmla="*/ 113 w 128"/>
                    <a:gd name="T9" fmla="*/ 132 h 212"/>
                    <a:gd name="T10" fmla="*/ 86 w 128"/>
                    <a:gd name="T11" fmla="*/ 189 h 212"/>
                    <a:gd name="T12" fmla="*/ 71 w 128"/>
                    <a:gd name="T13" fmla="*/ 204 h 212"/>
                    <a:gd name="T14" fmla="*/ 8 w 128"/>
                    <a:gd name="T15" fmla="*/ 186 h 212"/>
                    <a:gd name="T16" fmla="*/ 26 w 128"/>
                    <a:gd name="T17" fmla="*/ 4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2">
                      <a:moveTo>
                        <a:pt x="26" y="66"/>
                      </a:moveTo>
                      <a:cubicBezTo>
                        <a:pt x="25" y="53"/>
                        <a:pt x="24" y="40"/>
                        <a:pt x="35" y="30"/>
                      </a:cubicBezTo>
                      <a:cubicBezTo>
                        <a:pt x="46" y="20"/>
                        <a:pt x="77" y="8"/>
                        <a:pt x="92" y="6"/>
                      </a:cubicBezTo>
                      <a:cubicBezTo>
                        <a:pt x="107" y="4"/>
                        <a:pt x="122" y="0"/>
                        <a:pt x="125" y="21"/>
                      </a:cubicBezTo>
                      <a:cubicBezTo>
                        <a:pt x="128" y="42"/>
                        <a:pt x="120" y="104"/>
                        <a:pt x="113" y="132"/>
                      </a:cubicBezTo>
                      <a:cubicBezTo>
                        <a:pt x="106" y="160"/>
                        <a:pt x="93" y="177"/>
                        <a:pt x="86" y="189"/>
                      </a:cubicBezTo>
                      <a:cubicBezTo>
                        <a:pt x="79" y="201"/>
                        <a:pt x="84" y="204"/>
                        <a:pt x="71" y="204"/>
                      </a:cubicBezTo>
                      <a:cubicBezTo>
                        <a:pt x="58" y="204"/>
                        <a:pt x="16" y="212"/>
                        <a:pt x="8" y="186"/>
                      </a:cubicBezTo>
                      <a:cubicBezTo>
                        <a:pt x="0" y="160"/>
                        <a:pt x="23" y="70"/>
                        <a:pt x="26" y="48"/>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0" name="Freeform 587"/>
                <p:cNvSpPr>
                  <a:spLocks/>
                </p:cNvSpPr>
                <p:nvPr/>
              </p:nvSpPr>
              <p:spPr bwMode="auto">
                <a:xfrm>
                  <a:off x="3215" y="2631"/>
                  <a:ext cx="127" cy="237"/>
                </a:xfrm>
                <a:custGeom>
                  <a:avLst/>
                  <a:gdLst>
                    <a:gd name="T0" fmla="*/ 28 w 127"/>
                    <a:gd name="T1" fmla="*/ 36 h 237"/>
                    <a:gd name="T2" fmla="*/ 52 w 127"/>
                    <a:gd name="T3" fmla="*/ 12 h 237"/>
                    <a:gd name="T4" fmla="*/ 91 w 127"/>
                    <a:gd name="T5" fmla="*/ 3 h 237"/>
                    <a:gd name="T6" fmla="*/ 115 w 127"/>
                    <a:gd name="T7" fmla="*/ 33 h 237"/>
                    <a:gd name="T8" fmla="*/ 124 w 127"/>
                    <a:gd name="T9" fmla="*/ 165 h 237"/>
                    <a:gd name="T10" fmla="*/ 94 w 127"/>
                    <a:gd name="T11" fmla="*/ 219 h 237"/>
                    <a:gd name="T12" fmla="*/ 22 w 127"/>
                    <a:gd name="T13" fmla="*/ 231 h 237"/>
                    <a:gd name="T14" fmla="*/ 1 w 127"/>
                    <a:gd name="T15" fmla="*/ 183 h 237"/>
                    <a:gd name="T16" fmla="*/ 28 w 127"/>
                    <a:gd name="T17" fmla="*/ 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37">
                      <a:moveTo>
                        <a:pt x="28" y="36"/>
                      </a:moveTo>
                      <a:cubicBezTo>
                        <a:pt x="36" y="8"/>
                        <a:pt x="42" y="17"/>
                        <a:pt x="52" y="12"/>
                      </a:cubicBezTo>
                      <a:cubicBezTo>
                        <a:pt x="62" y="7"/>
                        <a:pt x="81" y="0"/>
                        <a:pt x="91" y="3"/>
                      </a:cubicBezTo>
                      <a:cubicBezTo>
                        <a:pt x="101" y="6"/>
                        <a:pt x="110" y="6"/>
                        <a:pt x="115" y="33"/>
                      </a:cubicBezTo>
                      <a:cubicBezTo>
                        <a:pt x="120" y="60"/>
                        <a:pt x="127" y="134"/>
                        <a:pt x="124" y="165"/>
                      </a:cubicBezTo>
                      <a:cubicBezTo>
                        <a:pt x="121" y="196"/>
                        <a:pt x="111" y="208"/>
                        <a:pt x="94" y="219"/>
                      </a:cubicBezTo>
                      <a:cubicBezTo>
                        <a:pt x="77" y="230"/>
                        <a:pt x="37" y="237"/>
                        <a:pt x="22" y="231"/>
                      </a:cubicBezTo>
                      <a:cubicBezTo>
                        <a:pt x="7" y="225"/>
                        <a:pt x="0" y="216"/>
                        <a:pt x="1" y="183"/>
                      </a:cubicBezTo>
                      <a:cubicBezTo>
                        <a:pt x="2" y="150"/>
                        <a:pt x="20" y="64"/>
                        <a:pt x="28" y="3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1" name="Freeform 588"/>
                <p:cNvSpPr>
                  <a:spLocks/>
                </p:cNvSpPr>
                <p:nvPr/>
              </p:nvSpPr>
              <p:spPr bwMode="auto">
                <a:xfrm>
                  <a:off x="3306" y="2596"/>
                  <a:ext cx="97" cy="282"/>
                </a:xfrm>
                <a:custGeom>
                  <a:avLst/>
                  <a:gdLst>
                    <a:gd name="T0" fmla="*/ 6 w 97"/>
                    <a:gd name="T1" fmla="*/ 38 h 282"/>
                    <a:gd name="T2" fmla="*/ 27 w 97"/>
                    <a:gd name="T3" fmla="*/ 17 h 282"/>
                    <a:gd name="T4" fmla="*/ 51 w 97"/>
                    <a:gd name="T5" fmla="*/ 17 h 282"/>
                    <a:gd name="T6" fmla="*/ 87 w 97"/>
                    <a:gd name="T7" fmla="*/ 74 h 282"/>
                    <a:gd name="T8" fmla="*/ 93 w 97"/>
                    <a:gd name="T9" fmla="*/ 164 h 282"/>
                    <a:gd name="T10" fmla="*/ 93 w 97"/>
                    <a:gd name="T11" fmla="*/ 206 h 282"/>
                    <a:gd name="T12" fmla="*/ 69 w 97"/>
                    <a:gd name="T13" fmla="*/ 239 h 282"/>
                    <a:gd name="T14" fmla="*/ 27 w 97"/>
                    <a:gd name="T15" fmla="*/ 254 h 282"/>
                    <a:gd name="T16" fmla="*/ 3 w 97"/>
                    <a:gd name="T17" fmla="*/ 245 h 282"/>
                    <a:gd name="T18" fmla="*/ 6 w 97"/>
                    <a:gd name="T19" fmla="*/ 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2">
                      <a:moveTo>
                        <a:pt x="6" y="38"/>
                      </a:moveTo>
                      <a:cubicBezTo>
                        <a:pt x="10" y="0"/>
                        <a:pt x="20" y="20"/>
                        <a:pt x="27" y="17"/>
                      </a:cubicBezTo>
                      <a:cubicBezTo>
                        <a:pt x="34" y="14"/>
                        <a:pt x="41" y="8"/>
                        <a:pt x="51" y="17"/>
                      </a:cubicBezTo>
                      <a:cubicBezTo>
                        <a:pt x="61" y="26"/>
                        <a:pt x="80" y="50"/>
                        <a:pt x="87" y="74"/>
                      </a:cubicBezTo>
                      <a:cubicBezTo>
                        <a:pt x="94" y="98"/>
                        <a:pt x="92" y="142"/>
                        <a:pt x="93" y="164"/>
                      </a:cubicBezTo>
                      <a:cubicBezTo>
                        <a:pt x="94" y="186"/>
                        <a:pt x="97" y="194"/>
                        <a:pt x="93" y="206"/>
                      </a:cubicBezTo>
                      <a:cubicBezTo>
                        <a:pt x="89" y="218"/>
                        <a:pt x="80" y="231"/>
                        <a:pt x="69" y="239"/>
                      </a:cubicBezTo>
                      <a:cubicBezTo>
                        <a:pt x="58" y="247"/>
                        <a:pt x="38" y="253"/>
                        <a:pt x="27" y="254"/>
                      </a:cubicBezTo>
                      <a:cubicBezTo>
                        <a:pt x="16" y="255"/>
                        <a:pt x="6" y="282"/>
                        <a:pt x="3" y="245"/>
                      </a:cubicBezTo>
                      <a:cubicBezTo>
                        <a:pt x="0" y="208"/>
                        <a:pt x="2" y="76"/>
                        <a:pt x="6" y="38"/>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2" name="Freeform 589"/>
                <p:cNvSpPr>
                  <a:spLocks/>
                </p:cNvSpPr>
                <p:nvPr/>
              </p:nvSpPr>
              <p:spPr bwMode="auto">
                <a:xfrm>
                  <a:off x="3347" y="2496"/>
                  <a:ext cx="258" cy="308"/>
                </a:xfrm>
                <a:custGeom>
                  <a:avLst/>
                  <a:gdLst>
                    <a:gd name="T0" fmla="*/ 31 w 258"/>
                    <a:gd name="T1" fmla="*/ 132 h 308"/>
                    <a:gd name="T2" fmla="*/ 10 w 258"/>
                    <a:gd name="T3" fmla="*/ 105 h 308"/>
                    <a:gd name="T4" fmla="*/ 91 w 258"/>
                    <a:gd name="T5" fmla="*/ 57 h 308"/>
                    <a:gd name="T6" fmla="*/ 163 w 258"/>
                    <a:gd name="T7" fmla="*/ 18 h 308"/>
                    <a:gd name="T8" fmla="*/ 214 w 258"/>
                    <a:gd name="T9" fmla="*/ 6 h 308"/>
                    <a:gd name="T10" fmla="*/ 253 w 258"/>
                    <a:gd name="T11" fmla="*/ 54 h 308"/>
                    <a:gd name="T12" fmla="*/ 247 w 258"/>
                    <a:gd name="T13" fmla="*/ 195 h 308"/>
                    <a:gd name="T14" fmla="*/ 247 w 258"/>
                    <a:gd name="T15" fmla="*/ 234 h 308"/>
                    <a:gd name="T16" fmla="*/ 190 w 258"/>
                    <a:gd name="T17" fmla="*/ 261 h 308"/>
                    <a:gd name="T18" fmla="*/ 127 w 258"/>
                    <a:gd name="T19" fmla="*/ 282 h 308"/>
                    <a:gd name="T20" fmla="*/ 100 w 258"/>
                    <a:gd name="T21" fmla="*/ 294 h 308"/>
                    <a:gd name="T22" fmla="*/ 55 w 258"/>
                    <a:gd name="T23" fmla="*/ 297 h 308"/>
                    <a:gd name="T24" fmla="*/ 58 w 258"/>
                    <a:gd name="T25" fmla="*/ 225 h 308"/>
                    <a:gd name="T26" fmla="*/ 46 w 258"/>
                    <a:gd name="T27" fmla="*/ 165 h 308"/>
                    <a:gd name="T28" fmla="*/ 31 w 258"/>
                    <a:gd name="T29" fmla="*/ 1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08">
                      <a:moveTo>
                        <a:pt x="31" y="132"/>
                      </a:moveTo>
                      <a:cubicBezTo>
                        <a:pt x="25" y="122"/>
                        <a:pt x="0" y="117"/>
                        <a:pt x="10" y="105"/>
                      </a:cubicBezTo>
                      <a:cubicBezTo>
                        <a:pt x="20" y="93"/>
                        <a:pt x="66" y="71"/>
                        <a:pt x="91" y="57"/>
                      </a:cubicBezTo>
                      <a:cubicBezTo>
                        <a:pt x="116" y="43"/>
                        <a:pt x="142" y="27"/>
                        <a:pt x="163" y="18"/>
                      </a:cubicBezTo>
                      <a:cubicBezTo>
                        <a:pt x="184" y="9"/>
                        <a:pt x="199" y="0"/>
                        <a:pt x="214" y="6"/>
                      </a:cubicBezTo>
                      <a:cubicBezTo>
                        <a:pt x="229" y="12"/>
                        <a:pt x="248" y="23"/>
                        <a:pt x="253" y="54"/>
                      </a:cubicBezTo>
                      <a:cubicBezTo>
                        <a:pt x="258" y="85"/>
                        <a:pt x="248" y="165"/>
                        <a:pt x="247" y="195"/>
                      </a:cubicBezTo>
                      <a:cubicBezTo>
                        <a:pt x="246" y="225"/>
                        <a:pt x="257" y="223"/>
                        <a:pt x="247" y="234"/>
                      </a:cubicBezTo>
                      <a:cubicBezTo>
                        <a:pt x="237" y="245"/>
                        <a:pt x="210" y="253"/>
                        <a:pt x="190" y="261"/>
                      </a:cubicBezTo>
                      <a:cubicBezTo>
                        <a:pt x="170" y="269"/>
                        <a:pt x="142" y="277"/>
                        <a:pt x="127" y="282"/>
                      </a:cubicBezTo>
                      <a:cubicBezTo>
                        <a:pt x="112" y="287"/>
                        <a:pt x="112" y="292"/>
                        <a:pt x="100" y="294"/>
                      </a:cubicBezTo>
                      <a:cubicBezTo>
                        <a:pt x="88" y="296"/>
                        <a:pt x="62" y="308"/>
                        <a:pt x="55" y="297"/>
                      </a:cubicBezTo>
                      <a:cubicBezTo>
                        <a:pt x="48" y="286"/>
                        <a:pt x="59" y="247"/>
                        <a:pt x="58" y="225"/>
                      </a:cubicBezTo>
                      <a:cubicBezTo>
                        <a:pt x="57" y="203"/>
                        <a:pt x="48" y="181"/>
                        <a:pt x="46" y="165"/>
                      </a:cubicBezTo>
                      <a:cubicBezTo>
                        <a:pt x="44" y="149"/>
                        <a:pt x="37" y="142"/>
                        <a:pt x="31" y="132"/>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3" name="Freeform 590"/>
                <p:cNvSpPr>
                  <a:spLocks/>
                </p:cNvSpPr>
                <p:nvPr/>
              </p:nvSpPr>
              <p:spPr bwMode="auto">
                <a:xfrm>
                  <a:off x="3590" y="2459"/>
                  <a:ext cx="68" cy="286"/>
                </a:xfrm>
                <a:custGeom>
                  <a:avLst/>
                  <a:gdLst>
                    <a:gd name="T0" fmla="*/ 1 w 68"/>
                    <a:gd name="T1" fmla="*/ 64 h 286"/>
                    <a:gd name="T2" fmla="*/ 13 w 68"/>
                    <a:gd name="T3" fmla="*/ 13 h 286"/>
                    <a:gd name="T4" fmla="*/ 61 w 68"/>
                    <a:gd name="T5" fmla="*/ 16 h 286"/>
                    <a:gd name="T6" fmla="*/ 58 w 68"/>
                    <a:gd name="T7" fmla="*/ 109 h 286"/>
                    <a:gd name="T8" fmla="*/ 52 w 68"/>
                    <a:gd name="T9" fmla="*/ 217 h 286"/>
                    <a:gd name="T10" fmla="*/ 43 w 68"/>
                    <a:gd name="T11" fmla="*/ 253 h 286"/>
                    <a:gd name="T12" fmla="*/ 43 w 68"/>
                    <a:gd name="T13" fmla="*/ 271 h 286"/>
                    <a:gd name="T14" fmla="*/ 16 w 68"/>
                    <a:gd name="T15" fmla="*/ 274 h 286"/>
                    <a:gd name="T16" fmla="*/ 1 w 68"/>
                    <a:gd name="T17" fmla="*/ 262 h 286"/>
                    <a:gd name="T18" fmla="*/ 13 w 68"/>
                    <a:gd name="T19" fmla="*/ 130 h 286"/>
                    <a:gd name="T20" fmla="*/ 1 w 68"/>
                    <a:gd name="T21" fmla="*/ 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86">
                      <a:moveTo>
                        <a:pt x="1" y="64"/>
                      </a:moveTo>
                      <a:cubicBezTo>
                        <a:pt x="1" y="45"/>
                        <a:pt x="3" y="21"/>
                        <a:pt x="13" y="13"/>
                      </a:cubicBezTo>
                      <a:cubicBezTo>
                        <a:pt x="23" y="5"/>
                        <a:pt x="54" y="0"/>
                        <a:pt x="61" y="16"/>
                      </a:cubicBezTo>
                      <a:cubicBezTo>
                        <a:pt x="68" y="32"/>
                        <a:pt x="59" y="76"/>
                        <a:pt x="58" y="109"/>
                      </a:cubicBezTo>
                      <a:cubicBezTo>
                        <a:pt x="57" y="142"/>
                        <a:pt x="54" y="193"/>
                        <a:pt x="52" y="217"/>
                      </a:cubicBezTo>
                      <a:cubicBezTo>
                        <a:pt x="50" y="241"/>
                        <a:pt x="44" y="244"/>
                        <a:pt x="43" y="253"/>
                      </a:cubicBezTo>
                      <a:cubicBezTo>
                        <a:pt x="42" y="262"/>
                        <a:pt x="47" y="268"/>
                        <a:pt x="43" y="271"/>
                      </a:cubicBezTo>
                      <a:cubicBezTo>
                        <a:pt x="39" y="274"/>
                        <a:pt x="23" y="275"/>
                        <a:pt x="16" y="274"/>
                      </a:cubicBezTo>
                      <a:cubicBezTo>
                        <a:pt x="9" y="273"/>
                        <a:pt x="2" y="286"/>
                        <a:pt x="1" y="262"/>
                      </a:cubicBezTo>
                      <a:cubicBezTo>
                        <a:pt x="0" y="238"/>
                        <a:pt x="13" y="165"/>
                        <a:pt x="13" y="130"/>
                      </a:cubicBezTo>
                      <a:cubicBezTo>
                        <a:pt x="13" y="95"/>
                        <a:pt x="1" y="83"/>
                        <a:pt x="1" y="64"/>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4" name="Freeform 591"/>
                <p:cNvSpPr>
                  <a:spLocks/>
                </p:cNvSpPr>
                <p:nvPr/>
              </p:nvSpPr>
              <p:spPr bwMode="auto">
                <a:xfrm>
                  <a:off x="3636" y="2433"/>
                  <a:ext cx="106" cy="281"/>
                </a:xfrm>
                <a:custGeom>
                  <a:avLst/>
                  <a:gdLst>
                    <a:gd name="T0" fmla="*/ 15 w 106"/>
                    <a:gd name="T1" fmla="*/ 57 h 281"/>
                    <a:gd name="T2" fmla="*/ 24 w 106"/>
                    <a:gd name="T3" fmla="*/ 24 h 281"/>
                    <a:gd name="T4" fmla="*/ 72 w 106"/>
                    <a:gd name="T5" fmla="*/ 0 h 281"/>
                    <a:gd name="T6" fmla="*/ 90 w 106"/>
                    <a:gd name="T7" fmla="*/ 24 h 281"/>
                    <a:gd name="T8" fmla="*/ 105 w 106"/>
                    <a:gd name="T9" fmla="*/ 66 h 281"/>
                    <a:gd name="T10" fmla="*/ 84 w 106"/>
                    <a:gd name="T11" fmla="*/ 183 h 281"/>
                    <a:gd name="T12" fmla="*/ 60 w 106"/>
                    <a:gd name="T13" fmla="*/ 252 h 281"/>
                    <a:gd name="T14" fmla="*/ 39 w 106"/>
                    <a:gd name="T15" fmla="*/ 267 h 281"/>
                    <a:gd name="T16" fmla="*/ 3 w 106"/>
                    <a:gd name="T17" fmla="*/ 243 h 281"/>
                    <a:gd name="T18" fmla="*/ 18 w 106"/>
                    <a:gd name="T19"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81">
                      <a:moveTo>
                        <a:pt x="15" y="57"/>
                      </a:moveTo>
                      <a:cubicBezTo>
                        <a:pt x="15" y="45"/>
                        <a:pt x="15" y="33"/>
                        <a:pt x="24" y="24"/>
                      </a:cubicBezTo>
                      <a:cubicBezTo>
                        <a:pt x="33" y="15"/>
                        <a:pt x="61" y="0"/>
                        <a:pt x="72" y="0"/>
                      </a:cubicBezTo>
                      <a:cubicBezTo>
                        <a:pt x="83" y="0"/>
                        <a:pt x="85" y="13"/>
                        <a:pt x="90" y="24"/>
                      </a:cubicBezTo>
                      <a:cubicBezTo>
                        <a:pt x="95" y="35"/>
                        <a:pt x="106" y="40"/>
                        <a:pt x="105" y="66"/>
                      </a:cubicBezTo>
                      <a:cubicBezTo>
                        <a:pt x="104" y="92"/>
                        <a:pt x="91" y="152"/>
                        <a:pt x="84" y="183"/>
                      </a:cubicBezTo>
                      <a:cubicBezTo>
                        <a:pt x="77" y="214"/>
                        <a:pt x="68" y="238"/>
                        <a:pt x="60" y="252"/>
                      </a:cubicBezTo>
                      <a:cubicBezTo>
                        <a:pt x="52" y="266"/>
                        <a:pt x="48" y="268"/>
                        <a:pt x="39" y="267"/>
                      </a:cubicBezTo>
                      <a:cubicBezTo>
                        <a:pt x="30" y="266"/>
                        <a:pt x="6" y="281"/>
                        <a:pt x="3" y="243"/>
                      </a:cubicBezTo>
                      <a:cubicBezTo>
                        <a:pt x="0" y="205"/>
                        <a:pt x="9" y="120"/>
                        <a:pt x="18" y="36"/>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5" name="Freeform 592"/>
                <p:cNvSpPr>
                  <a:spLocks/>
                </p:cNvSpPr>
                <p:nvPr/>
              </p:nvSpPr>
              <p:spPr bwMode="auto">
                <a:xfrm>
                  <a:off x="3702" y="2385"/>
                  <a:ext cx="118" cy="305"/>
                </a:xfrm>
                <a:custGeom>
                  <a:avLst/>
                  <a:gdLst>
                    <a:gd name="T0" fmla="*/ 15 w 118"/>
                    <a:gd name="T1" fmla="*/ 54 h 305"/>
                    <a:gd name="T2" fmla="*/ 36 w 118"/>
                    <a:gd name="T3" fmla="*/ 30 h 305"/>
                    <a:gd name="T4" fmla="*/ 69 w 118"/>
                    <a:gd name="T5" fmla="*/ 15 h 305"/>
                    <a:gd name="T6" fmla="*/ 105 w 118"/>
                    <a:gd name="T7" fmla="*/ 6 h 305"/>
                    <a:gd name="T8" fmla="*/ 114 w 118"/>
                    <a:gd name="T9" fmla="*/ 54 h 305"/>
                    <a:gd name="T10" fmla="*/ 78 w 118"/>
                    <a:gd name="T11" fmla="*/ 225 h 305"/>
                    <a:gd name="T12" fmla="*/ 69 w 118"/>
                    <a:gd name="T13" fmla="*/ 267 h 305"/>
                    <a:gd name="T14" fmla="*/ 42 w 118"/>
                    <a:gd name="T15" fmla="*/ 288 h 305"/>
                    <a:gd name="T16" fmla="*/ 3 w 118"/>
                    <a:gd name="T17" fmla="*/ 264 h 305"/>
                    <a:gd name="T18" fmla="*/ 15 w 118"/>
                    <a:gd name="T19" fmla="*/ 5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05">
                      <a:moveTo>
                        <a:pt x="15" y="54"/>
                      </a:moveTo>
                      <a:cubicBezTo>
                        <a:pt x="20" y="15"/>
                        <a:pt x="27" y="36"/>
                        <a:pt x="36" y="30"/>
                      </a:cubicBezTo>
                      <a:cubicBezTo>
                        <a:pt x="45" y="24"/>
                        <a:pt x="58" y="19"/>
                        <a:pt x="69" y="15"/>
                      </a:cubicBezTo>
                      <a:cubicBezTo>
                        <a:pt x="80" y="11"/>
                        <a:pt x="98" y="0"/>
                        <a:pt x="105" y="6"/>
                      </a:cubicBezTo>
                      <a:cubicBezTo>
                        <a:pt x="112" y="12"/>
                        <a:pt x="118" y="18"/>
                        <a:pt x="114" y="54"/>
                      </a:cubicBezTo>
                      <a:cubicBezTo>
                        <a:pt x="110" y="90"/>
                        <a:pt x="85" y="190"/>
                        <a:pt x="78" y="225"/>
                      </a:cubicBezTo>
                      <a:cubicBezTo>
                        <a:pt x="71" y="260"/>
                        <a:pt x="75" y="257"/>
                        <a:pt x="69" y="267"/>
                      </a:cubicBezTo>
                      <a:cubicBezTo>
                        <a:pt x="63" y="277"/>
                        <a:pt x="53" y="289"/>
                        <a:pt x="42" y="288"/>
                      </a:cubicBezTo>
                      <a:cubicBezTo>
                        <a:pt x="31" y="287"/>
                        <a:pt x="6" y="305"/>
                        <a:pt x="3" y="264"/>
                      </a:cubicBezTo>
                      <a:cubicBezTo>
                        <a:pt x="0" y="223"/>
                        <a:pt x="10" y="93"/>
                        <a:pt x="15" y="54"/>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6" name="Freeform 593"/>
                <p:cNvSpPr>
                  <a:spLocks/>
                </p:cNvSpPr>
                <p:nvPr/>
              </p:nvSpPr>
              <p:spPr bwMode="auto">
                <a:xfrm>
                  <a:off x="3766" y="2347"/>
                  <a:ext cx="132" cy="343"/>
                </a:xfrm>
                <a:custGeom>
                  <a:avLst/>
                  <a:gdLst>
                    <a:gd name="T0" fmla="*/ 47 w 132"/>
                    <a:gd name="T1" fmla="*/ 50 h 343"/>
                    <a:gd name="T2" fmla="*/ 53 w 132"/>
                    <a:gd name="T3" fmla="*/ 20 h 343"/>
                    <a:gd name="T4" fmla="*/ 104 w 132"/>
                    <a:gd name="T5" fmla="*/ 8 h 343"/>
                    <a:gd name="T6" fmla="*/ 131 w 132"/>
                    <a:gd name="T7" fmla="*/ 32 h 343"/>
                    <a:gd name="T8" fmla="*/ 113 w 132"/>
                    <a:gd name="T9" fmla="*/ 203 h 343"/>
                    <a:gd name="T10" fmla="*/ 110 w 132"/>
                    <a:gd name="T11" fmla="*/ 251 h 343"/>
                    <a:gd name="T12" fmla="*/ 77 w 132"/>
                    <a:gd name="T13" fmla="*/ 290 h 343"/>
                    <a:gd name="T14" fmla="*/ 35 w 132"/>
                    <a:gd name="T15" fmla="*/ 296 h 343"/>
                    <a:gd name="T16" fmla="*/ 2 w 132"/>
                    <a:gd name="T17" fmla="*/ 299 h 343"/>
                    <a:gd name="T18" fmla="*/ 50 w 132"/>
                    <a:gd name="T19" fmla="*/ 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43">
                      <a:moveTo>
                        <a:pt x="47" y="50"/>
                      </a:moveTo>
                      <a:cubicBezTo>
                        <a:pt x="45" y="38"/>
                        <a:pt x="44" y="27"/>
                        <a:pt x="53" y="20"/>
                      </a:cubicBezTo>
                      <a:cubicBezTo>
                        <a:pt x="62" y="13"/>
                        <a:pt x="91" y="6"/>
                        <a:pt x="104" y="8"/>
                      </a:cubicBezTo>
                      <a:cubicBezTo>
                        <a:pt x="117" y="10"/>
                        <a:pt x="130" y="0"/>
                        <a:pt x="131" y="32"/>
                      </a:cubicBezTo>
                      <a:cubicBezTo>
                        <a:pt x="132" y="64"/>
                        <a:pt x="116" y="167"/>
                        <a:pt x="113" y="203"/>
                      </a:cubicBezTo>
                      <a:cubicBezTo>
                        <a:pt x="110" y="239"/>
                        <a:pt x="116" y="237"/>
                        <a:pt x="110" y="251"/>
                      </a:cubicBezTo>
                      <a:cubicBezTo>
                        <a:pt x="104" y="265"/>
                        <a:pt x="89" y="283"/>
                        <a:pt x="77" y="290"/>
                      </a:cubicBezTo>
                      <a:cubicBezTo>
                        <a:pt x="65" y="297"/>
                        <a:pt x="47" y="295"/>
                        <a:pt x="35" y="296"/>
                      </a:cubicBezTo>
                      <a:cubicBezTo>
                        <a:pt x="23" y="297"/>
                        <a:pt x="0" y="343"/>
                        <a:pt x="2" y="299"/>
                      </a:cubicBezTo>
                      <a:cubicBezTo>
                        <a:pt x="4" y="255"/>
                        <a:pt x="27" y="143"/>
                        <a:pt x="50" y="32"/>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7" name="Freeform 594"/>
                <p:cNvSpPr>
                  <a:spLocks/>
                </p:cNvSpPr>
                <p:nvPr/>
              </p:nvSpPr>
              <p:spPr bwMode="auto">
                <a:xfrm>
                  <a:off x="3862" y="2317"/>
                  <a:ext cx="139" cy="327"/>
                </a:xfrm>
                <a:custGeom>
                  <a:avLst/>
                  <a:gdLst>
                    <a:gd name="T0" fmla="*/ 29 w 139"/>
                    <a:gd name="T1" fmla="*/ 71 h 327"/>
                    <a:gd name="T2" fmla="*/ 44 w 139"/>
                    <a:gd name="T3" fmla="*/ 29 h 327"/>
                    <a:gd name="T4" fmla="*/ 98 w 139"/>
                    <a:gd name="T5" fmla="*/ 2 h 327"/>
                    <a:gd name="T6" fmla="*/ 134 w 139"/>
                    <a:gd name="T7" fmla="*/ 41 h 327"/>
                    <a:gd name="T8" fmla="*/ 128 w 139"/>
                    <a:gd name="T9" fmla="*/ 152 h 327"/>
                    <a:gd name="T10" fmla="*/ 125 w 139"/>
                    <a:gd name="T11" fmla="*/ 224 h 327"/>
                    <a:gd name="T12" fmla="*/ 77 w 139"/>
                    <a:gd name="T13" fmla="*/ 266 h 327"/>
                    <a:gd name="T14" fmla="*/ 8 w 139"/>
                    <a:gd name="T15" fmla="*/ 290 h 327"/>
                    <a:gd name="T16" fmla="*/ 32 w 139"/>
                    <a:gd name="T17" fmla="*/ 4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27">
                      <a:moveTo>
                        <a:pt x="29" y="71"/>
                      </a:moveTo>
                      <a:cubicBezTo>
                        <a:pt x="31" y="55"/>
                        <a:pt x="33" y="40"/>
                        <a:pt x="44" y="29"/>
                      </a:cubicBezTo>
                      <a:cubicBezTo>
                        <a:pt x="55" y="18"/>
                        <a:pt x="83" y="0"/>
                        <a:pt x="98" y="2"/>
                      </a:cubicBezTo>
                      <a:cubicBezTo>
                        <a:pt x="113" y="4"/>
                        <a:pt x="129" y="16"/>
                        <a:pt x="134" y="41"/>
                      </a:cubicBezTo>
                      <a:cubicBezTo>
                        <a:pt x="139" y="66"/>
                        <a:pt x="129" y="122"/>
                        <a:pt x="128" y="152"/>
                      </a:cubicBezTo>
                      <a:cubicBezTo>
                        <a:pt x="127" y="182"/>
                        <a:pt x="134" y="205"/>
                        <a:pt x="125" y="224"/>
                      </a:cubicBezTo>
                      <a:cubicBezTo>
                        <a:pt x="116" y="243"/>
                        <a:pt x="96" y="255"/>
                        <a:pt x="77" y="266"/>
                      </a:cubicBezTo>
                      <a:cubicBezTo>
                        <a:pt x="58" y="277"/>
                        <a:pt x="16" y="327"/>
                        <a:pt x="8" y="290"/>
                      </a:cubicBezTo>
                      <a:cubicBezTo>
                        <a:pt x="0" y="253"/>
                        <a:pt x="16" y="148"/>
                        <a:pt x="32" y="44"/>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8" name="Freeform 595"/>
                <p:cNvSpPr>
                  <a:spLocks/>
                </p:cNvSpPr>
                <p:nvPr/>
              </p:nvSpPr>
              <p:spPr bwMode="auto">
                <a:xfrm>
                  <a:off x="4041" y="2281"/>
                  <a:ext cx="126" cy="280"/>
                </a:xfrm>
                <a:custGeom>
                  <a:avLst/>
                  <a:gdLst>
                    <a:gd name="T0" fmla="*/ 18 w 126"/>
                    <a:gd name="T1" fmla="*/ 65 h 280"/>
                    <a:gd name="T2" fmla="*/ 6 w 126"/>
                    <a:gd name="T3" fmla="*/ 29 h 280"/>
                    <a:gd name="T4" fmla="*/ 57 w 126"/>
                    <a:gd name="T5" fmla="*/ 11 h 280"/>
                    <a:gd name="T6" fmla="*/ 114 w 126"/>
                    <a:gd name="T7" fmla="*/ 92 h 280"/>
                    <a:gd name="T8" fmla="*/ 123 w 126"/>
                    <a:gd name="T9" fmla="*/ 200 h 280"/>
                    <a:gd name="T10" fmla="*/ 96 w 126"/>
                    <a:gd name="T11" fmla="*/ 233 h 280"/>
                    <a:gd name="T12" fmla="*/ 42 w 126"/>
                    <a:gd name="T13" fmla="*/ 248 h 280"/>
                    <a:gd name="T14" fmla="*/ 9 w 126"/>
                    <a:gd name="T15" fmla="*/ 41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280">
                      <a:moveTo>
                        <a:pt x="18" y="65"/>
                      </a:moveTo>
                      <a:cubicBezTo>
                        <a:pt x="9" y="51"/>
                        <a:pt x="0" y="38"/>
                        <a:pt x="6" y="29"/>
                      </a:cubicBezTo>
                      <a:cubicBezTo>
                        <a:pt x="12" y="20"/>
                        <a:pt x="39" y="0"/>
                        <a:pt x="57" y="11"/>
                      </a:cubicBezTo>
                      <a:cubicBezTo>
                        <a:pt x="75" y="22"/>
                        <a:pt x="103" y="60"/>
                        <a:pt x="114" y="92"/>
                      </a:cubicBezTo>
                      <a:cubicBezTo>
                        <a:pt x="125" y="124"/>
                        <a:pt x="126" y="177"/>
                        <a:pt x="123" y="200"/>
                      </a:cubicBezTo>
                      <a:cubicBezTo>
                        <a:pt x="120" y="223"/>
                        <a:pt x="109" y="225"/>
                        <a:pt x="96" y="233"/>
                      </a:cubicBezTo>
                      <a:cubicBezTo>
                        <a:pt x="83" y="241"/>
                        <a:pt x="56" y="280"/>
                        <a:pt x="42" y="248"/>
                      </a:cubicBezTo>
                      <a:cubicBezTo>
                        <a:pt x="28" y="216"/>
                        <a:pt x="18" y="128"/>
                        <a:pt x="9" y="41"/>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29" name="Freeform 596"/>
                <p:cNvSpPr>
                  <a:spLocks/>
                </p:cNvSpPr>
                <p:nvPr/>
              </p:nvSpPr>
              <p:spPr bwMode="auto">
                <a:xfrm>
                  <a:off x="3980" y="2310"/>
                  <a:ext cx="132" cy="265"/>
                </a:xfrm>
                <a:custGeom>
                  <a:avLst/>
                  <a:gdLst>
                    <a:gd name="T0" fmla="*/ 13 w 132"/>
                    <a:gd name="T1" fmla="*/ 48 h 265"/>
                    <a:gd name="T2" fmla="*/ 7 w 132"/>
                    <a:gd name="T3" fmla="*/ 15 h 265"/>
                    <a:gd name="T4" fmla="*/ 46 w 132"/>
                    <a:gd name="T5" fmla="*/ 3 h 265"/>
                    <a:gd name="T6" fmla="*/ 88 w 132"/>
                    <a:gd name="T7" fmla="*/ 36 h 265"/>
                    <a:gd name="T8" fmla="*/ 130 w 132"/>
                    <a:gd name="T9" fmla="*/ 150 h 265"/>
                    <a:gd name="T10" fmla="*/ 103 w 132"/>
                    <a:gd name="T11" fmla="*/ 225 h 265"/>
                    <a:gd name="T12" fmla="*/ 73 w 132"/>
                    <a:gd name="T13" fmla="*/ 246 h 265"/>
                    <a:gd name="T14" fmla="*/ 10 w 132"/>
                    <a:gd name="T15" fmla="*/ 228 h 265"/>
                    <a:gd name="T16" fmla="*/ 10 w 132"/>
                    <a:gd name="T17" fmla="*/ 2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65">
                      <a:moveTo>
                        <a:pt x="13" y="48"/>
                      </a:moveTo>
                      <a:cubicBezTo>
                        <a:pt x="7" y="35"/>
                        <a:pt x="2" y="22"/>
                        <a:pt x="7" y="15"/>
                      </a:cubicBezTo>
                      <a:cubicBezTo>
                        <a:pt x="12" y="8"/>
                        <a:pt x="33" y="0"/>
                        <a:pt x="46" y="3"/>
                      </a:cubicBezTo>
                      <a:cubicBezTo>
                        <a:pt x="59" y="6"/>
                        <a:pt x="74" y="12"/>
                        <a:pt x="88" y="36"/>
                      </a:cubicBezTo>
                      <a:cubicBezTo>
                        <a:pt x="102" y="60"/>
                        <a:pt x="128" y="119"/>
                        <a:pt x="130" y="150"/>
                      </a:cubicBezTo>
                      <a:cubicBezTo>
                        <a:pt x="132" y="181"/>
                        <a:pt x="112" y="209"/>
                        <a:pt x="103" y="225"/>
                      </a:cubicBezTo>
                      <a:cubicBezTo>
                        <a:pt x="94" y="241"/>
                        <a:pt x="88" y="246"/>
                        <a:pt x="73" y="246"/>
                      </a:cubicBezTo>
                      <a:cubicBezTo>
                        <a:pt x="58" y="246"/>
                        <a:pt x="20" y="265"/>
                        <a:pt x="10" y="228"/>
                      </a:cubicBezTo>
                      <a:cubicBezTo>
                        <a:pt x="0" y="191"/>
                        <a:pt x="5" y="107"/>
                        <a:pt x="10" y="24"/>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0" name="Freeform 597"/>
                <p:cNvSpPr>
                  <a:spLocks/>
                </p:cNvSpPr>
                <p:nvPr/>
              </p:nvSpPr>
              <p:spPr bwMode="auto">
                <a:xfrm>
                  <a:off x="4110" y="2251"/>
                  <a:ext cx="120" cy="244"/>
                </a:xfrm>
                <a:custGeom>
                  <a:avLst/>
                  <a:gdLst>
                    <a:gd name="T0" fmla="*/ 24 w 120"/>
                    <a:gd name="T1" fmla="*/ 83 h 244"/>
                    <a:gd name="T2" fmla="*/ 0 w 120"/>
                    <a:gd name="T3" fmla="*/ 50 h 244"/>
                    <a:gd name="T4" fmla="*/ 24 w 120"/>
                    <a:gd name="T5" fmla="*/ 14 h 244"/>
                    <a:gd name="T6" fmla="*/ 66 w 120"/>
                    <a:gd name="T7" fmla="*/ 14 h 244"/>
                    <a:gd name="T8" fmla="*/ 105 w 120"/>
                    <a:gd name="T9" fmla="*/ 101 h 244"/>
                    <a:gd name="T10" fmla="*/ 117 w 120"/>
                    <a:gd name="T11" fmla="*/ 188 h 244"/>
                    <a:gd name="T12" fmla="*/ 90 w 120"/>
                    <a:gd name="T13" fmla="*/ 233 h 244"/>
                    <a:gd name="T14" fmla="*/ 51 w 120"/>
                    <a:gd name="T15" fmla="*/ 227 h 244"/>
                    <a:gd name="T16" fmla="*/ 51 w 120"/>
                    <a:gd name="T17" fmla="*/ 131 h 244"/>
                    <a:gd name="T18" fmla="*/ 3 w 120"/>
                    <a:gd name="T19" fmla="*/ 5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44">
                      <a:moveTo>
                        <a:pt x="24" y="83"/>
                      </a:moveTo>
                      <a:cubicBezTo>
                        <a:pt x="12" y="72"/>
                        <a:pt x="0" y="61"/>
                        <a:pt x="0" y="50"/>
                      </a:cubicBezTo>
                      <a:cubicBezTo>
                        <a:pt x="0" y="39"/>
                        <a:pt x="13" y="20"/>
                        <a:pt x="24" y="14"/>
                      </a:cubicBezTo>
                      <a:cubicBezTo>
                        <a:pt x="35" y="8"/>
                        <a:pt x="53" y="0"/>
                        <a:pt x="66" y="14"/>
                      </a:cubicBezTo>
                      <a:cubicBezTo>
                        <a:pt x="79" y="28"/>
                        <a:pt x="97" y="72"/>
                        <a:pt x="105" y="101"/>
                      </a:cubicBezTo>
                      <a:cubicBezTo>
                        <a:pt x="113" y="130"/>
                        <a:pt x="120" y="166"/>
                        <a:pt x="117" y="188"/>
                      </a:cubicBezTo>
                      <a:cubicBezTo>
                        <a:pt x="114" y="210"/>
                        <a:pt x="101" y="227"/>
                        <a:pt x="90" y="233"/>
                      </a:cubicBezTo>
                      <a:cubicBezTo>
                        <a:pt x="79" y="239"/>
                        <a:pt x="57" y="244"/>
                        <a:pt x="51" y="227"/>
                      </a:cubicBezTo>
                      <a:cubicBezTo>
                        <a:pt x="45" y="210"/>
                        <a:pt x="59" y="159"/>
                        <a:pt x="51" y="131"/>
                      </a:cubicBezTo>
                      <a:cubicBezTo>
                        <a:pt x="43" y="103"/>
                        <a:pt x="23" y="79"/>
                        <a:pt x="3" y="56"/>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1" name="Freeform 598"/>
                <p:cNvSpPr>
                  <a:spLocks/>
                </p:cNvSpPr>
                <p:nvPr/>
              </p:nvSpPr>
              <p:spPr bwMode="auto">
                <a:xfrm>
                  <a:off x="4168" y="2217"/>
                  <a:ext cx="134" cy="244"/>
                </a:xfrm>
                <a:custGeom>
                  <a:avLst/>
                  <a:gdLst>
                    <a:gd name="T0" fmla="*/ 20 w 134"/>
                    <a:gd name="T1" fmla="*/ 69 h 244"/>
                    <a:gd name="T2" fmla="*/ 5 w 134"/>
                    <a:gd name="T3" fmla="*/ 36 h 244"/>
                    <a:gd name="T4" fmla="*/ 47 w 134"/>
                    <a:gd name="T5" fmla="*/ 6 h 244"/>
                    <a:gd name="T6" fmla="*/ 77 w 134"/>
                    <a:gd name="T7" fmla="*/ 6 h 244"/>
                    <a:gd name="T8" fmla="*/ 119 w 134"/>
                    <a:gd name="T9" fmla="*/ 39 h 244"/>
                    <a:gd name="T10" fmla="*/ 134 w 134"/>
                    <a:gd name="T11" fmla="*/ 117 h 244"/>
                    <a:gd name="T12" fmla="*/ 116 w 134"/>
                    <a:gd name="T13" fmla="*/ 195 h 244"/>
                    <a:gd name="T14" fmla="*/ 101 w 134"/>
                    <a:gd name="T15" fmla="*/ 222 h 244"/>
                    <a:gd name="T16" fmla="*/ 56 w 134"/>
                    <a:gd name="T17" fmla="*/ 234 h 244"/>
                    <a:gd name="T18" fmla="*/ 56 w 134"/>
                    <a:gd name="T19" fmla="*/ 162 h 244"/>
                    <a:gd name="T20" fmla="*/ 35 w 134"/>
                    <a:gd name="T21" fmla="*/ 87 h 244"/>
                    <a:gd name="T22" fmla="*/ 20 w 134"/>
                    <a:gd name="T23" fmla="*/ 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244">
                      <a:moveTo>
                        <a:pt x="20" y="69"/>
                      </a:moveTo>
                      <a:cubicBezTo>
                        <a:pt x="15" y="61"/>
                        <a:pt x="0" y="47"/>
                        <a:pt x="5" y="36"/>
                      </a:cubicBezTo>
                      <a:cubicBezTo>
                        <a:pt x="10" y="25"/>
                        <a:pt x="35" y="11"/>
                        <a:pt x="47" y="6"/>
                      </a:cubicBezTo>
                      <a:cubicBezTo>
                        <a:pt x="59" y="1"/>
                        <a:pt x="65" y="0"/>
                        <a:pt x="77" y="6"/>
                      </a:cubicBezTo>
                      <a:cubicBezTo>
                        <a:pt x="89" y="12"/>
                        <a:pt x="110" y="21"/>
                        <a:pt x="119" y="39"/>
                      </a:cubicBezTo>
                      <a:cubicBezTo>
                        <a:pt x="128" y="57"/>
                        <a:pt x="134" y="91"/>
                        <a:pt x="134" y="117"/>
                      </a:cubicBezTo>
                      <a:cubicBezTo>
                        <a:pt x="134" y="143"/>
                        <a:pt x="121" y="178"/>
                        <a:pt x="116" y="195"/>
                      </a:cubicBezTo>
                      <a:cubicBezTo>
                        <a:pt x="111" y="212"/>
                        <a:pt x="111" y="215"/>
                        <a:pt x="101" y="222"/>
                      </a:cubicBezTo>
                      <a:cubicBezTo>
                        <a:pt x="91" y="229"/>
                        <a:pt x="63" y="244"/>
                        <a:pt x="56" y="234"/>
                      </a:cubicBezTo>
                      <a:cubicBezTo>
                        <a:pt x="49" y="224"/>
                        <a:pt x="59" y="186"/>
                        <a:pt x="56" y="162"/>
                      </a:cubicBezTo>
                      <a:cubicBezTo>
                        <a:pt x="53" y="138"/>
                        <a:pt x="41" y="104"/>
                        <a:pt x="35" y="87"/>
                      </a:cubicBezTo>
                      <a:cubicBezTo>
                        <a:pt x="29" y="70"/>
                        <a:pt x="25" y="77"/>
                        <a:pt x="20" y="6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2" name="Freeform 599"/>
                <p:cNvSpPr>
                  <a:spLocks/>
                </p:cNvSpPr>
                <p:nvPr/>
              </p:nvSpPr>
              <p:spPr bwMode="auto">
                <a:xfrm>
                  <a:off x="4240" y="2179"/>
                  <a:ext cx="128" cy="232"/>
                </a:xfrm>
                <a:custGeom>
                  <a:avLst/>
                  <a:gdLst>
                    <a:gd name="T0" fmla="*/ 26 w 128"/>
                    <a:gd name="T1" fmla="*/ 65 h 232"/>
                    <a:gd name="T2" fmla="*/ 2 w 128"/>
                    <a:gd name="T3" fmla="*/ 44 h 232"/>
                    <a:gd name="T4" fmla="*/ 38 w 128"/>
                    <a:gd name="T5" fmla="*/ 14 h 232"/>
                    <a:gd name="T6" fmla="*/ 80 w 128"/>
                    <a:gd name="T7" fmla="*/ 8 h 232"/>
                    <a:gd name="T8" fmla="*/ 101 w 128"/>
                    <a:gd name="T9" fmla="*/ 62 h 232"/>
                    <a:gd name="T10" fmla="*/ 116 w 128"/>
                    <a:gd name="T11" fmla="*/ 140 h 232"/>
                    <a:gd name="T12" fmla="*/ 122 w 128"/>
                    <a:gd name="T13" fmla="*/ 179 h 232"/>
                    <a:gd name="T14" fmla="*/ 80 w 128"/>
                    <a:gd name="T15" fmla="*/ 224 h 232"/>
                    <a:gd name="T16" fmla="*/ 53 w 128"/>
                    <a:gd name="T17" fmla="*/ 227 h 232"/>
                    <a:gd name="T18" fmla="*/ 38 w 128"/>
                    <a:gd name="T19" fmla="*/ 206 h 232"/>
                    <a:gd name="T20" fmla="*/ 50 w 128"/>
                    <a:gd name="T21" fmla="*/ 89 h 232"/>
                    <a:gd name="T22" fmla="*/ 26 w 128"/>
                    <a:gd name="T23"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32">
                      <a:moveTo>
                        <a:pt x="26" y="65"/>
                      </a:moveTo>
                      <a:cubicBezTo>
                        <a:pt x="18" y="58"/>
                        <a:pt x="0" y="52"/>
                        <a:pt x="2" y="44"/>
                      </a:cubicBezTo>
                      <a:cubicBezTo>
                        <a:pt x="4" y="36"/>
                        <a:pt x="25" y="20"/>
                        <a:pt x="38" y="14"/>
                      </a:cubicBezTo>
                      <a:cubicBezTo>
                        <a:pt x="51" y="8"/>
                        <a:pt x="70" y="0"/>
                        <a:pt x="80" y="8"/>
                      </a:cubicBezTo>
                      <a:cubicBezTo>
                        <a:pt x="90" y="16"/>
                        <a:pt x="95" y="40"/>
                        <a:pt x="101" y="62"/>
                      </a:cubicBezTo>
                      <a:cubicBezTo>
                        <a:pt x="107" y="84"/>
                        <a:pt x="113" y="121"/>
                        <a:pt x="116" y="140"/>
                      </a:cubicBezTo>
                      <a:cubicBezTo>
                        <a:pt x="119" y="159"/>
                        <a:pt x="128" y="165"/>
                        <a:pt x="122" y="179"/>
                      </a:cubicBezTo>
                      <a:cubicBezTo>
                        <a:pt x="116" y="193"/>
                        <a:pt x="91" y="216"/>
                        <a:pt x="80" y="224"/>
                      </a:cubicBezTo>
                      <a:cubicBezTo>
                        <a:pt x="69" y="232"/>
                        <a:pt x="60" y="230"/>
                        <a:pt x="53" y="227"/>
                      </a:cubicBezTo>
                      <a:cubicBezTo>
                        <a:pt x="46" y="224"/>
                        <a:pt x="38" y="229"/>
                        <a:pt x="38" y="206"/>
                      </a:cubicBezTo>
                      <a:cubicBezTo>
                        <a:pt x="38" y="183"/>
                        <a:pt x="54" y="114"/>
                        <a:pt x="50" y="89"/>
                      </a:cubicBezTo>
                      <a:cubicBezTo>
                        <a:pt x="46" y="64"/>
                        <a:pt x="34" y="72"/>
                        <a:pt x="26" y="6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3" name="Freeform 600"/>
                <p:cNvSpPr>
                  <a:spLocks/>
                </p:cNvSpPr>
                <p:nvPr/>
              </p:nvSpPr>
              <p:spPr bwMode="auto">
                <a:xfrm>
                  <a:off x="4308" y="2136"/>
                  <a:ext cx="115" cy="234"/>
                </a:xfrm>
                <a:custGeom>
                  <a:avLst/>
                  <a:gdLst>
                    <a:gd name="T0" fmla="*/ 9 w 115"/>
                    <a:gd name="T1" fmla="*/ 84 h 234"/>
                    <a:gd name="T2" fmla="*/ 6 w 115"/>
                    <a:gd name="T3" fmla="*/ 30 h 234"/>
                    <a:gd name="T4" fmla="*/ 48 w 115"/>
                    <a:gd name="T5" fmla="*/ 0 h 234"/>
                    <a:gd name="T6" fmla="*/ 99 w 115"/>
                    <a:gd name="T7" fmla="*/ 27 h 234"/>
                    <a:gd name="T8" fmla="*/ 114 w 115"/>
                    <a:gd name="T9" fmla="*/ 111 h 234"/>
                    <a:gd name="T10" fmla="*/ 108 w 115"/>
                    <a:gd name="T11" fmla="*/ 177 h 234"/>
                    <a:gd name="T12" fmla="*/ 72 w 115"/>
                    <a:gd name="T13" fmla="*/ 204 h 234"/>
                    <a:gd name="T14" fmla="*/ 45 w 115"/>
                    <a:gd name="T15" fmla="*/ 219 h 234"/>
                    <a:gd name="T16" fmla="*/ 36 w 115"/>
                    <a:gd name="T17" fmla="*/ 114 h 234"/>
                    <a:gd name="T18" fmla="*/ 6 w 115"/>
                    <a:gd name="T19" fmla="*/ 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34">
                      <a:moveTo>
                        <a:pt x="9" y="84"/>
                      </a:moveTo>
                      <a:cubicBezTo>
                        <a:pt x="4" y="64"/>
                        <a:pt x="0" y="44"/>
                        <a:pt x="6" y="30"/>
                      </a:cubicBezTo>
                      <a:cubicBezTo>
                        <a:pt x="12" y="16"/>
                        <a:pt x="33" y="0"/>
                        <a:pt x="48" y="0"/>
                      </a:cubicBezTo>
                      <a:cubicBezTo>
                        <a:pt x="63" y="0"/>
                        <a:pt x="88" y="8"/>
                        <a:pt x="99" y="27"/>
                      </a:cubicBezTo>
                      <a:cubicBezTo>
                        <a:pt x="110" y="46"/>
                        <a:pt x="113" y="86"/>
                        <a:pt x="114" y="111"/>
                      </a:cubicBezTo>
                      <a:cubicBezTo>
                        <a:pt x="115" y="136"/>
                        <a:pt x="115" y="162"/>
                        <a:pt x="108" y="177"/>
                      </a:cubicBezTo>
                      <a:cubicBezTo>
                        <a:pt x="101" y="192"/>
                        <a:pt x="82" y="197"/>
                        <a:pt x="72" y="204"/>
                      </a:cubicBezTo>
                      <a:cubicBezTo>
                        <a:pt x="62" y="211"/>
                        <a:pt x="51" y="234"/>
                        <a:pt x="45" y="219"/>
                      </a:cubicBezTo>
                      <a:cubicBezTo>
                        <a:pt x="39" y="204"/>
                        <a:pt x="42" y="140"/>
                        <a:pt x="36" y="114"/>
                      </a:cubicBezTo>
                      <a:cubicBezTo>
                        <a:pt x="30" y="88"/>
                        <a:pt x="12" y="69"/>
                        <a:pt x="6" y="6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4" name="Freeform 601"/>
                <p:cNvSpPr>
                  <a:spLocks/>
                </p:cNvSpPr>
                <p:nvPr/>
              </p:nvSpPr>
              <p:spPr bwMode="auto">
                <a:xfrm>
                  <a:off x="4384" y="2102"/>
                  <a:ext cx="128" cy="213"/>
                </a:xfrm>
                <a:custGeom>
                  <a:avLst/>
                  <a:gdLst>
                    <a:gd name="T0" fmla="*/ 11 w 128"/>
                    <a:gd name="T1" fmla="*/ 73 h 213"/>
                    <a:gd name="T2" fmla="*/ 8 w 128"/>
                    <a:gd name="T3" fmla="*/ 31 h 213"/>
                    <a:gd name="T4" fmla="*/ 56 w 128"/>
                    <a:gd name="T5" fmla="*/ 4 h 213"/>
                    <a:gd name="T6" fmla="*/ 80 w 128"/>
                    <a:gd name="T7" fmla="*/ 13 h 213"/>
                    <a:gd name="T8" fmla="*/ 116 w 128"/>
                    <a:gd name="T9" fmla="*/ 85 h 213"/>
                    <a:gd name="T10" fmla="*/ 125 w 128"/>
                    <a:gd name="T11" fmla="*/ 112 h 213"/>
                    <a:gd name="T12" fmla="*/ 98 w 128"/>
                    <a:gd name="T13" fmla="*/ 166 h 213"/>
                    <a:gd name="T14" fmla="*/ 62 w 128"/>
                    <a:gd name="T15" fmla="*/ 181 h 213"/>
                    <a:gd name="T16" fmla="*/ 26 w 128"/>
                    <a:gd name="T17" fmla="*/ 208 h 213"/>
                    <a:gd name="T18" fmla="*/ 35 w 128"/>
                    <a:gd name="T19" fmla="*/ 148 h 213"/>
                    <a:gd name="T20" fmla="*/ 11 w 128"/>
                    <a:gd name="T21" fmla="*/ 7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13">
                      <a:moveTo>
                        <a:pt x="11" y="73"/>
                      </a:moveTo>
                      <a:cubicBezTo>
                        <a:pt x="7" y="54"/>
                        <a:pt x="0" y="42"/>
                        <a:pt x="8" y="31"/>
                      </a:cubicBezTo>
                      <a:cubicBezTo>
                        <a:pt x="16" y="20"/>
                        <a:pt x="44" y="7"/>
                        <a:pt x="56" y="4"/>
                      </a:cubicBezTo>
                      <a:cubicBezTo>
                        <a:pt x="68" y="1"/>
                        <a:pt x="70" y="0"/>
                        <a:pt x="80" y="13"/>
                      </a:cubicBezTo>
                      <a:cubicBezTo>
                        <a:pt x="90" y="26"/>
                        <a:pt x="109" y="69"/>
                        <a:pt x="116" y="85"/>
                      </a:cubicBezTo>
                      <a:cubicBezTo>
                        <a:pt x="123" y="101"/>
                        <a:pt x="128" y="99"/>
                        <a:pt x="125" y="112"/>
                      </a:cubicBezTo>
                      <a:cubicBezTo>
                        <a:pt x="122" y="125"/>
                        <a:pt x="108" y="155"/>
                        <a:pt x="98" y="166"/>
                      </a:cubicBezTo>
                      <a:cubicBezTo>
                        <a:pt x="88" y="177"/>
                        <a:pt x="74" y="174"/>
                        <a:pt x="62" y="181"/>
                      </a:cubicBezTo>
                      <a:cubicBezTo>
                        <a:pt x="50" y="188"/>
                        <a:pt x="30" y="213"/>
                        <a:pt x="26" y="208"/>
                      </a:cubicBezTo>
                      <a:cubicBezTo>
                        <a:pt x="22" y="203"/>
                        <a:pt x="36" y="169"/>
                        <a:pt x="35" y="148"/>
                      </a:cubicBezTo>
                      <a:cubicBezTo>
                        <a:pt x="34" y="127"/>
                        <a:pt x="15" y="92"/>
                        <a:pt x="11" y="73"/>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5" name="Freeform 602"/>
                <p:cNvSpPr>
                  <a:spLocks/>
                </p:cNvSpPr>
                <p:nvPr/>
              </p:nvSpPr>
              <p:spPr bwMode="auto">
                <a:xfrm>
                  <a:off x="4459" y="2053"/>
                  <a:ext cx="111" cy="169"/>
                </a:xfrm>
                <a:custGeom>
                  <a:avLst/>
                  <a:gdLst>
                    <a:gd name="T0" fmla="*/ 5 w 111"/>
                    <a:gd name="T1" fmla="*/ 71 h 169"/>
                    <a:gd name="T2" fmla="*/ 5 w 111"/>
                    <a:gd name="T3" fmla="*/ 32 h 169"/>
                    <a:gd name="T4" fmla="*/ 38 w 111"/>
                    <a:gd name="T5" fmla="*/ 2 h 169"/>
                    <a:gd name="T6" fmla="*/ 77 w 111"/>
                    <a:gd name="T7" fmla="*/ 20 h 169"/>
                    <a:gd name="T8" fmla="*/ 110 w 111"/>
                    <a:gd name="T9" fmla="*/ 65 h 169"/>
                    <a:gd name="T10" fmla="*/ 83 w 111"/>
                    <a:gd name="T11" fmla="*/ 119 h 169"/>
                    <a:gd name="T12" fmla="*/ 56 w 111"/>
                    <a:gd name="T13" fmla="*/ 158 h 169"/>
                    <a:gd name="T14" fmla="*/ 2 w 111"/>
                    <a:gd name="T15" fmla="*/ 5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9">
                      <a:moveTo>
                        <a:pt x="5" y="71"/>
                      </a:moveTo>
                      <a:cubicBezTo>
                        <a:pt x="2" y="57"/>
                        <a:pt x="0" y="43"/>
                        <a:pt x="5" y="32"/>
                      </a:cubicBezTo>
                      <a:cubicBezTo>
                        <a:pt x="10" y="21"/>
                        <a:pt x="26" y="4"/>
                        <a:pt x="38" y="2"/>
                      </a:cubicBezTo>
                      <a:cubicBezTo>
                        <a:pt x="50" y="0"/>
                        <a:pt x="65" y="10"/>
                        <a:pt x="77" y="20"/>
                      </a:cubicBezTo>
                      <a:cubicBezTo>
                        <a:pt x="89" y="30"/>
                        <a:pt x="109" y="49"/>
                        <a:pt x="110" y="65"/>
                      </a:cubicBezTo>
                      <a:cubicBezTo>
                        <a:pt x="111" y="81"/>
                        <a:pt x="92" y="104"/>
                        <a:pt x="83" y="119"/>
                      </a:cubicBezTo>
                      <a:cubicBezTo>
                        <a:pt x="74" y="134"/>
                        <a:pt x="69" y="169"/>
                        <a:pt x="56" y="158"/>
                      </a:cubicBezTo>
                      <a:cubicBezTo>
                        <a:pt x="43" y="147"/>
                        <a:pt x="22" y="98"/>
                        <a:pt x="2" y="5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6" name="Freeform 603"/>
                <p:cNvSpPr>
                  <a:spLocks/>
                </p:cNvSpPr>
                <p:nvPr/>
              </p:nvSpPr>
              <p:spPr bwMode="auto">
                <a:xfrm>
                  <a:off x="4517" y="2031"/>
                  <a:ext cx="81" cy="84"/>
                </a:xfrm>
                <a:custGeom>
                  <a:avLst/>
                  <a:gdLst>
                    <a:gd name="T0" fmla="*/ 22 w 81"/>
                    <a:gd name="T1" fmla="*/ 45 h 84"/>
                    <a:gd name="T2" fmla="*/ 1 w 81"/>
                    <a:gd name="T3" fmla="*/ 12 h 84"/>
                    <a:gd name="T4" fmla="*/ 28 w 81"/>
                    <a:gd name="T5" fmla="*/ 0 h 84"/>
                    <a:gd name="T6" fmla="*/ 76 w 81"/>
                    <a:gd name="T7" fmla="*/ 15 h 84"/>
                    <a:gd name="T8" fmla="*/ 61 w 81"/>
                    <a:gd name="T9" fmla="*/ 63 h 84"/>
                    <a:gd name="T10" fmla="*/ 52 w 81"/>
                    <a:gd name="T11" fmla="*/ 81 h 84"/>
                    <a:gd name="T12" fmla="*/ 22 w 81"/>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81" h="84">
                      <a:moveTo>
                        <a:pt x="22" y="45"/>
                      </a:moveTo>
                      <a:cubicBezTo>
                        <a:pt x="13" y="33"/>
                        <a:pt x="0" y="19"/>
                        <a:pt x="1" y="12"/>
                      </a:cubicBezTo>
                      <a:cubicBezTo>
                        <a:pt x="2" y="5"/>
                        <a:pt x="16" y="0"/>
                        <a:pt x="28" y="0"/>
                      </a:cubicBezTo>
                      <a:cubicBezTo>
                        <a:pt x="40" y="0"/>
                        <a:pt x="71" y="5"/>
                        <a:pt x="76" y="15"/>
                      </a:cubicBezTo>
                      <a:cubicBezTo>
                        <a:pt x="81" y="25"/>
                        <a:pt x="65" y="52"/>
                        <a:pt x="61" y="63"/>
                      </a:cubicBezTo>
                      <a:cubicBezTo>
                        <a:pt x="57" y="74"/>
                        <a:pt x="58" y="84"/>
                        <a:pt x="52" y="81"/>
                      </a:cubicBezTo>
                      <a:cubicBezTo>
                        <a:pt x="46" y="78"/>
                        <a:pt x="31" y="57"/>
                        <a:pt x="22" y="4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37" name="Freeform 604"/>
                <p:cNvSpPr>
                  <a:spLocks/>
                </p:cNvSpPr>
                <p:nvPr/>
              </p:nvSpPr>
              <p:spPr bwMode="auto">
                <a:xfrm>
                  <a:off x="4552" y="1975"/>
                  <a:ext cx="73" cy="75"/>
                </a:xfrm>
                <a:custGeom>
                  <a:avLst/>
                  <a:gdLst>
                    <a:gd name="T0" fmla="*/ 26 w 73"/>
                    <a:gd name="T1" fmla="*/ 65 h 75"/>
                    <a:gd name="T2" fmla="*/ 2 w 73"/>
                    <a:gd name="T3" fmla="*/ 50 h 75"/>
                    <a:gd name="T4" fmla="*/ 14 w 73"/>
                    <a:gd name="T5" fmla="*/ 17 h 75"/>
                    <a:gd name="T6" fmla="*/ 62 w 73"/>
                    <a:gd name="T7" fmla="*/ 5 h 75"/>
                    <a:gd name="T8" fmla="*/ 71 w 73"/>
                    <a:gd name="T9" fmla="*/ 47 h 75"/>
                    <a:gd name="T10" fmla="*/ 47 w 73"/>
                    <a:gd name="T11" fmla="*/ 74 h 75"/>
                    <a:gd name="T12" fmla="*/ 11 w 73"/>
                    <a:gd name="T13" fmla="*/ 53 h 75"/>
                  </a:gdLst>
                  <a:ahLst/>
                  <a:cxnLst>
                    <a:cxn ang="0">
                      <a:pos x="T0" y="T1"/>
                    </a:cxn>
                    <a:cxn ang="0">
                      <a:pos x="T2" y="T3"/>
                    </a:cxn>
                    <a:cxn ang="0">
                      <a:pos x="T4" y="T5"/>
                    </a:cxn>
                    <a:cxn ang="0">
                      <a:pos x="T6" y="T7"/>
                    </a:cxn>
                    <a:cxn ang="0">
                      <a:pos x="T8" y="T9"/>
                    </a:cxn>
                    <a:cxn ang="0">
                      <a:pos x="T10" y="T11"/>
                    </a:cxn>
                    <a:cxn ang="0">
                      <a:pos x="T12" y="T13"/>
                    </a:cxn>
                  </a:cxnLst>
                  <a:rect l="0" t="0" r="r" b="b"/>
                  <a:pathLst>
                    <a:path w="73" h="75">
                      <a:moveTo>
                        <a:pt x="26" y="65"/>
                      </a:moveTo>
                      <a:cubicBezTo>
                        <a:pt x="15" y="61"/>
                        <a:pt x="4" y="58"/>
                        <a:pt x="2" y="50"/>
                      </a:cubicBezTo>
                      <a:cubicBezTo>
                        <a:pt x="0" y="42"/>
                        <a:pt x="4" y="24"/>
                        <a:pt x="14" y="17"/>
                      </a:cubicBezTo>
                      <a:cubicBezTo>
                        <a:pt x="24" y="10"/>
                        <a:pt x="53" y="0"/>
                        <a:pt x="62" y="5"/>
                      </a:cubicBezTo>
                      <a:cubicBezTo>
                        <a:pt x="71" y="10"/>
                        <a:pt x="73" y="36"/>
                        <a:pt x="71" y="47"/>
                      </a:cubicBezTo>
                      <a:cubicBezTo>
                        <a:pt x="69" y="58"/>
                        <a:pt x="57" y="73"/>
                        <a:pt x="47" y="74"/>
                      </a:cubicBezTo>
                      <a:cubicBezTo>
                        <a:pt x="37" y="75"/>
                        <a:pt x="24" y="64"/>
                        <a:pt x="11" y="53"/>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35" name="Group 610"/>
              <p:cNvGrpSpPr>
                <a:grpSpLocks/>
              </p:cNvGrpSpPr>
              <p:nvPr/>
            </p:nvGrpSpPr>
            <p:grpSpPr bwMode="auto">
              <a:xfrm rot="6643221">
                <a:off x="6448426" y="3832225"/>
                <a:ext cx="488950" cy="200025"/>
                <a:chOff x="2039" y="1887"/>
                <a:chExt cx="2586" cy="991"/>
              </a:xfrm>
            </p:grpSpPr>
            <p:sp>
              <p:nvSpPr>
                <p:cNvPr id="1866" name="Freeform 611"/>
                <p:cNvSpPr>
                  <a:spLocks/>
                </p:cNvSpPr>
                <p:nvPr/>
              </p:nvSpPr>
              <p:spPr bwMode="auto">
                <a:xfrm>
                  <a:off x="2116" y="1905"/>
                  <a:ext cx="114" cy="226"/>
                </a:xfrm>
                <a:custGeom>
                  <a:avLst/>
                  <a:gdLst>
                    <a:gd name="T0" fmla="*/ 24 w 114"/>
                    <a:gd name="T1" fmla="*/ 43 h 226"/>
                    <a:gd name="T2" fmla="*/ 48 w 114"/>
                    <a:gd name="T3" fmla="*/ 3 h 226"/>
                    <a:gd name="T4" fmla="*/ 88 w 114"/>
                    <a:gd name="T5" fmla="*/ 23 h 226"/>
                    <a:gd name="T6" fmla="*/ 112 w 114"/>
                    <a:gd name="T7" fmla="*/ 103 h 226"/>
                    <a:gd name="T8" fmla="*/ 76 w 114"/>
                    <a:gd name="T9" fmla="*/ 203 h 226"/>
                    <a:gd name="T10" fmla="*/ 28 w 114"/>
                    <a:gd name="T11" fmla="*/ 219 h 226"/>
                    <a:gd name="T12" fmla="*/ 0 w 114"/>
                    <a:gd name="T13" fmla="*/ 163 h 226"/>
                    <a:gd name="T14" fmla="*/ 24 w 114"/>
                    <a:gd name="T15" fmla="*/ 43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26">
                      <a:moveTo>
                        <a:pt x="24" y="43"/>
                      </a:moveTo>
                      <a:cubicBezTo>
                        <a:pt x="32" y="16"/>
                        <a:pt x="37" y="6"/>
                        <a:pt x="48" y="3"/>
                      </a:cubicBezTo>
                      <a:cubicBezTo>
                        <a:pt x="59" y="0"/>
                        <a:pt x="77" y="6"/>
                        <a:pt x="88" y="23"/>
                      </a:cubicBezTo>
                      <a:cubicBezTo>
                        <a:pt x="99" y="40"/>
                        <a:pt x="114" y="73"/>
                        <a:pt x="112" y="103"/>
                      </a:cubicBezTo>
                      <a:cubicBezTo>
                        <a:pt x="110" y="133"/>
                        <a:pt x="90" y="184"/>
                        <a:pt x="76" y="203"/>
                      </a:cubicBezTo>
                      <a:cubicBezTo>
                        <a:pt x="62" y="222"/>
                        <a:pt x="41" y="226"/>
                        <a:pt x="28" y="219"/>
                      </a:cubicBezTo>
                      <a:cubicBezTo>
                        <a:pt x="15" y="212"/>
                        <a:pt x="0" y="194"/>
                        <a:pt x="0" y="163"/>
                      </a:cubicBezTo>
                      <a:cubicBezTo>
                        <a:pt x="0" y="132"/>
                        <a:pt x="16" y="70"/>
                        <a:pt x="24" y="43"/>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7" name="Freeform 612"/>
                <p:cNvSpPr>
                  <a:spLocks/>
                </p:cNvSpPr>
                <p:nvPr/>
              </p:nvSpPr>
              <p:spPr bwMode="auto">
                <a:xfrm>
                  <a:off x="2039" y="1944"/>
                  <a:ext cx="108" cy="119"/>
                </a:xfrm>
                <a:custGeom>
                  <a:avLst/>
                  <a:gdLst>
                    <a:gd name="T0" fmla="*/ 53 w 108"/>
                    <a:gd name="T1" fmla="*/ 0 h 119"/>
                    <a:gd name="T2" fmla="*/ 97 w 108"/>
                    <a:gd name="T3" fmla="*/ 12 h 119"/>
                    <a:gd name="T4" fmla="*/ 105 w 108"/>
                    <a:gd name="T5" fmla="*/ 72 h 119"/>
                    <a:gd name="T6" fmla="*/ 77 w 108"/>
                    <a:gd name="T7" fmla="*/ 116 h 119"/>
                    <a:gd name="T8" fmla="*/ 9 w 108"/>
                    <a:gd name="T9" fmla="*/ 92 h 119"/>
                    <a:gd name="T10" fmla="*/ 21 w 108"/>
                    <a:gd name="T11" fmla="*/ 20 h 119"/>
                    <a:gd name="T12" fmla="*/ 77 w 10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08" h="119">
                      <a:moveTo>
                        <a:pt x="53" y="0"/>
                      </a:moveTo>
                      <a:cubicBezTo>
                        <a:pt x="70" y="0"/>
                        <a:pt x="88" y="0"/>
                        <a:pt x="97" y="12"/>
                      </a:cubicBezTo>
                      <a:cubicBezTo>
                        <a:pt x="106" y="24"/>
                        <a:pt x="108" y="55"/>
                        <a:pt x="105" y="72"/>
                      </a:cubicBezTo>
                      <a:cubicBezTo>
                        <a:pt x="102" y="89"/>
                        <a:pt x="93" y="113"/>
                        <a:pt x="77" y="116"/>
                      </a:cubicBezTo>
                      <a:cubicBezTo>
                        <a:pt x="61" y="119"/>
                        <a:pt x="18" y="108"/>
                        <a:pt x="9" y="92"/>
                      </a:cubicBezTo>
                      <a:cubicBezTo>
                        <a:pt x="0" y="76"/>
                        <a:pt x="10" y="35"/>
                        <a:pt x="21" y="20"/>
                      </a:cubicBezTo>
                      <a:cubicBezTo>
                        <a:pt x="32" y="5"/>
                        <a:pt x="54" y="2"/>
                        <a:pt x="77" y="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8" name="Freeform 613"/>
                <p:cNvSpPr>
                  <a:spLocks/>
                </p:cNvSpPr>
                <p:nvPr/>
              </p:nvSpPr>
              <p:spPr bwMode="auto">
                <a:xfrm>
                  <a:off x="2186" y="1887"/>
                  <a:ext cx="133" cy="269"/>
                </a:xfrm>
                <a:custGeom>
                  <a:avLst/>
                  <a:gdLst>
                    <a:gd name="T0" fmla="*/ 34 w 133"/>
                    <a:gd name="T1" fmla="*/ 37 h 269"/>
                    <a:gd name="T2" fmla="*/ 74 w 133"/>
                    <a:gd name="T3" fmla="*/ 9 h 269"/>
                    <a:gd name="T4" fmla="*/ 126 w 133"/>
                    <a:gd name="T5" fmla="*/ 37 h 269"/>
                    <a:gd name="T6" fmla="*/ 118 w 133"/>
                    <a:gd name="T7" fmla="*/ 133 h 269"/>
                    <a:gd name="T8" fmla="*/ 58 w 133"/>
                    <a:gd name="T9" fmla="*/ 253 h 269"/>
                    <a:gd name="T10" fmla="*/ 2 w 133"/>
                    <a:gd name="T11" fmla="*/ 229 h 269"/>
                    <a:gd name="T12" fmla="*/ 34 w 133"/>
                    <a:gd name="T13" fmla="*/ 37 h 269"/>
                  </a:gdLst>
                  <a:ahLst/>
                  <a:cxnLst>
                    <a:cxn ang="0">
                      <a:pos x="T0" y="T1"/>
                    </a:cxn>
                    <a:cxn ang="0">
                      <a:pos x="T2" y="T3"/>
                    </a:cxn>
                    <a:cxn ang="0">
                      <a:pos x="T4" y="T5"/>
                    </a:cxn>
                    <a:cxn ang="0">
                      <a:pos x="T6" y="T7"/>
                    </a:cxn>
                    <a:cxn ang="0">
                      <a:pos x="T8" y="T9"/>
                    </a:cxn>
                    <a:cxn ang="0">
                      <a:pos x="T10" y="T11"/>
                    </a:cxn>
                    <a:cxn ang="0">
                      <a:pos x="T12" y="T13"/>
                    </a:cxn>
                  </a:cxnLst>
                  <a:rect l="0" t="0" r="r" b="b"/>
                  <a:pathLst>
                    <a:path w="133" h="269">
                      <a:moveTo>
                        <a:pt x="34" y="37"/>
                      </a:moveTo>
                      <a:cubicBezTo>
                        <a:pt x="46" y="0"/>
                        <a:pt x="59" y="9"/>
                        <a:pt x="74" y="9"/>
                      </a:cubicBezTo>
                      <a:cubicBezTo>
                        <a:pt x="89" y="9"/>
                        <a:pt x="119" y="16"/>
                        <a:pt x="126" y="37"/>
                      </a:cubicBezTo>
                      <a:cubicBezTo>
                        <a:pt x="133" y="58"/>
                        <a:pt x="129" y="97"/>
                        <a:pt x="118" y="133"/>
                      </a:cubicBezTo>
                      <a:cubicBezTo>
                        <a:pt x="107" y="169"/>
                        <a:pt x="77" y="237"/>
                        <a:pt x="58" y="253"/>
                      </a:cubicBezTo>
                      <a:cubicBezTo>
                        <a:pt x="39" y="269"/>
                        <a:pt x="4" y="268"/>
                        <a:pt x="2" y="229"/>
                      </a:cubicBezTo>
                      <a:cubicBezTo>
                        <a:pt x="0" y="190"/>
                        <a:pt x="22" y="74"/>
                        <a:pt x="34" y="37"/>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9" name="Freeform 614"/>
                <p:cNvSpPr>
                  <a:spLocks/>
                </p:cNvSpPr>
                <p:nvPr/>
              </p:nvSpPr>
              <p:spPr bwMode="auto">
                <a:xfrm>
                  <a:off x="2253" y="1925"/>
                  <a:ext cx="174" cy="262"/>
                </a:xfrm>
                <a:custGeom>
                  <a:avLst/>
                  <a:gdLst>
                    <a:gd name="T0" fmla="*/ 63 w 174"/>
                    <a:gd name="T1" fmla="*/ 31 h 262"/>
                    <a:gd name="T2" fmla="*/ 107 w 174"/>
                    <a:gd name="T3" fmla="*/ 3 h 262"/>
                    <a:gd name="T4" fmla="*/ 151 w 174"/>
                    <a:gd name="T5" fmla="*/ 27 h 262"/>
                    <a:gd name="T6" fmla="*/ 163 w 174"/>
                    <a:gd name="T7" fmla="*/ 59 h 262"/>
                    <a:gd name="T8" fmla="*/ 83 w 174"/>
                    <a:gd name="T9" fmla="*/ 231 h 262"/>
                    <a:gd name="T10" fmla="*/ 39 w 174"/>
                    <a:gd name="T11" fmla="*/ 243 h 262"/>
                    <a:gd name="T12" fmla="*/ 11 w 174"/>
                    <a:gd name="T13" fmla="*/ 231 h 262"/>
                    <a:gd name="T14" fmla="*/ 11 w 174"/>
                    <a:gd name="T15" fmla="*/ 187 h 262"/>
                    <a:gd name="T16" fmla="*/ 63 w 174"/>
                    <a:gd name="T17" fmla="*/ 3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2">
                      <a:moveTo>
                        <a:pt x="63" y="31"/>
                      </a:moveTo>
                      <a:cubicBezTo>
                        <a:pt x="79" y="0"/>
                        <a:pt x="92" y="4"/>
                        <a:pt x="107" y="3"/>
                      </a:cubicBezTo>
                      <a:cubicBezTo>
                        <a:pt x="122" y="2"/>
                        <a:pt x="142" y="18"/>
                        <a:pt x="151" y="27"/>
                      </a:cubicBezTo>
                      <a:cubicBezTo>
                        <a:pt x="160" y="36"/>
                        <a:pt x="174" y="25"/>
                        <a:pt x="163" y="59"/>
                      </a:cubicBezTo>
                      <a:cubicBezTo>
                        <a:pt x="152" y="93"/>
                        <a:pt x="104" y="200"/>
                        <a:pt x="83" y="231"/>
                      </a:cubicBezTo>
                      <a:cubicBezTo>
                        <a:pt x="62" y="262"/>
                        <a:pt x="51" y="243"/>
                        <a:pt x="39" y="243"/>
                      </a:cubicBezTo>
                      <a:cubicBezTo>
                        <a:pt x="27" y="243"/>
                        <a:pt x="16" y="240"/>
                        <a:pt x="11" y="231"/>
                      </a:cubicBezTo>
                      <a:cubicBezTo>
                        <a:pt x="6" y="222"/>
                        <a:pt x="0" y="221"/>
                        <a:pt x="11" y="187"/>
                      </a:cubicBezTo>
                      <a:cubicBezTo>
                        <a:pt x="22" y="153"/>
                        <a:pt x="47" y="62"/>
                        <a:pt x="63"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0" name="Freeform 615"/>
                <p:cNvSpPr>
                  <a:spLocks/>
                </p:cNvSpPr>
                <p:nvPr/>
              </p:nvSpPr>
              <p:spPr bwMode="auto">
                <a:xfrm>
                  <a:off x="2326" y="1969"/>
                  <a:ext cx="169" cy="231"/>
                </a:xfrm>
                <a:custGeom>
                  <a:avLst/>
                  <a:gdLst>
                    <a:gd name="T0" fmla="*/ 82 w 169"/>
                    <a:gd name="T1" fmla="*/ 31 h 231"/>
                    <a:gd name="T2" fmla="*/ 110 w 169"/>
                    <a:gd name="T3" fmla="*/ 3 h 231"/>
                    <a:gd name="T4" fmla="*/ 150 w 169"/>
                    <a:gd name="T5" fmla="*/ 19 h 231"/>
                    <a:gd name="T6" fmla="*/ 158 w 169"/>
                    <a:gd name="T7" fmla="*/ 47 h 231"/>
                    <a:gd name="T8" fmla="*/ 86 w 169"/>
                    <a:gd name="T9" fmla="*/ 199 h 231"/>
                    <a:gd name="T10" fmla="*/ 78 w 169"/>
                    <a:gd name="T11" fmla="*/ 227 h 231"/>
                    <a:gd name="T12" fmla="*/ 30 w 169"/>
                    <a:gd name="T13" fmla="*/ 223 h 231"/>
                    <a:gd name="T14" fmla="*/ 10 w 169"/>
                    <a:gd name="T15" fmla="*/ 191 h 231"/>
                    <a:gd name="T16" fmla="*/ 82 w 169"/>
                    <a:gd name="T17" fmla="*/ 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31">
                      <a:moveTo>
                        <a:pt x="82" y="31"/>
                      </a:moveTo>
                      <a:cubicBezTo>
                        <a:pt x="99" y="0"/>
                        <a:pt x="99" y="5"/>
                        <a:pt x="110" y="3"/>
                      </a:cubicBezTo>
                      <a:cubicBezTo>
                        <a:pt x="121" y="1"/>
                        <a:pt x="142" y="12"/>
                        <a:pt x="150" y="19"/>
                      </a:cubicBezTo>
                      <a:cubicBezTo>
                        <a:pt x="158" y="26"/>
                        <a:pt x="169" y="17"/>
                        <a:pt x="158" y="47"/>
                      </a:cubicBezTo>
                      <a:cubicBezTo>
                        <a:pt x="147" y="77"/>
                        <a:pt x="99" y="169"/>
                        <a:pt x="86" y="199"/>
                      </a:cubicBezTo>
                      <a:cubicBezTo>
                        <a:pt x="73" y="229"/>
                        <a:pt x="87" y="223"/>
                        <a:pt x="78" y="227"/>
                      </a:cubicBezTo>
                      <a:cubicBezTo>
                        <a:pt x="69" y="231"/>
                        <a:pt x="41" y="229"/>
                        <a:pt x="30" y="223"/>
                      </a:cubicBezTo>
                      <a:cubicBezTo>
                        <a:pt x="19" y="217"/>
                        <a:pt x="0" y="226"/>
                        <a:pt x="10" y="191"/>
                      </a:cubicBezTo>
                      <a:cubicBezTo>
                        <a:pt x="20" y="156"/>
                        <a:pt x="65" y="62"/>
                        <a:pt x="82"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1" name="Freeform 616"/>
                <p:cNvSpPr>
                  <a:spLocks/>
                </p:cNvSpPr>
                <p:nvPr/>
              </p:nvSpPr>
              <p:spPr bwMode="auto">
                <a:xfrm>
                  <a:off x="2396" y="1992"/>
                  <a:ext cx="186" cy="269"/>
                </a:xfrm>
                <a:custGeom>
                  <a:avLst/>
                  <a:gdLst>
                    <a:gd name="T0" fmla="*/ 80 w 186"/>
                    <a:gd name="T1" fmla="*/ 36 h 269"/>
                    <a:gd name="T2" fmla="*/ 108 w 186"/>
                    <a:gd name="T3" fmla="*/ 0 h 269"/>
                    <a:gd name="T4" fmla="*/ 176 w 186"/>
                    <a:gd name="T5" fmla="*/ 36 h 269"/>
                    <a:gd name="T6" fmla="*/ 168 w 186"/>
                    <a:gd name="T7" fmla="*/ 80 h 269"/>
                    <a:gd name="T8" fmla="*/ 84 w 186"/>
                    <a:gd name="T9" fmla="*/ 244 h 269"/>
                    <a:gd name="T10" fmla="*/ 32 w 186"/>
                    <a:gd name="T11" fmla="*/ 232 h 269"/>
                    <a:gd name="T12" fmla="*/ 8 w 186"/>
                    <a:gd name="T13" fmla="*/ 196 h 269"/>
                    <a:gd name="T14" fmla="*/ 80 w 186"/>
                    <a:gd name="T15" fmla="*/ 3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9">
                      <a:moveTo>
                        <a:pt x="80" y="36"/>
                      </a:moveTo>
                      <a:cubicBezTo>
                        <a:pt x="97" y="3"/>
                        <a:pt x="92" y="0"/>
                        <a:pt x="108" y="0"/>
                      </a:cubicBezTo>
                      <a:cubicBezTo>
                        <a:pt x="124" y="0"/>
                        <a:pt x="166" y="23"/>
                        <a:pt x="176" y="36"/>
                      </a:cubicBezTo>
                      <a:cubicBezTo>
                        <a:pt x="186" y="49"/>
                        <a:pt x="183" y="45"/>
                        <a:pt x="168" y="80"/>
                      </a:cubicBezTo>
                      <a:cubicBezTo>
                        <a:pt x="153" y="115"/>
                        <a:pt x="107" y="219"/>
                        <a:pt x="84" y="244"/>
                      </a:cubicBezTo>
                      <a:cubicBezTo>
                        <a:pt x="61" y="269"/>
                        <a:pt x="44" y="240"/>
                        <a:pt x="32" y="232"/>
                      </a:cubicBezTo>
                      <a:cubicBezTo>
                        <a:pt x="20" y="224"/>
                        <a:pt x="0" y="232"/>
                        <a:pt x="8" y="196"/>
                      </a:cubicBezTo>
                      <a:cubicBezTo>
                        <a:pt x="16" y="160"/>
                        <a:pt x="63" y="69"/>
                        <a:pt x="80" y="3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2" name="Freeform 617"/>
                <p:cNvSpPr>
                  <a:spLocks/>
                </p:cNvSpPr>
                <p:nvPr/>
              </p:nvSpPr>
              <p:spPr bwMode="auto">
                <a:xfrm>
                  <a:off x="2476" y="2028"/>
                  <a:ext cx="165" cy="250"/>
                </a:xfrm>
                <a:custGeom>
                  <a:avLst/>
                  <a:gdLst>
                    <a:gd name="T0" fmla="*/ 76 w 165"/>
                    <a:gd name="T1" fmla="*/ 28 h 250"/>
                    <a:gd name="T2" fmla="*/ 108 w 165"/>
                    <a:gd name="T3" fmla="*/ 8 h 250"/>
                    <a:gd name="T4" fmla="*/ 156 w 165"/>
                    <a:gd name="T5" fmla="*/ 32 h 250"/>
                    <a:gd name="T6" fmla="*/ 152 w 165"/>
                    <a:gd name="T7" fmla="*/ 96 h 250"/>
                    <a:gd name="T8" fmla="*/ 80 w 165"/>
                    <a:gd name="T9" fmla="*/ 208 h 250"/>
                    <a:gd name="T10" fmla="*/ 40 w 165"/>
                    <a:gd name="T11" fmla="*/ 228 h 250"/>
                    <a:gd name="T12" fmla="*/ 8 w 165"/>
                    <a:gd name="T13" fmla="*/ 212 h 250"/>
                    <a:gd name="T14" fmla="*/ 88 w 165"/>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250">
                      <a:moveTo>
                        <a:pt x="76" y="28"/>
                      </a:moveTo>
                      <a:cubicBezTo>
                        <a:pt x="85" y="17"/>
                        <a:pt x="95" y="7"/>
                        <a:pt x="108" y="8"/>
                      </a:cubicBezTo>
                      <a:cubicBezTo>
                        <a:pt x="121" y="9"/>
                        <a:pt x="149" y="17"/>
                        <a:pt x="156" y="32"/>
                      </a:cubicBezTo>
                      <a:cubicBezTo>
                        <a:pt x="163" y="47"/>
                        <a:pt x="165" y="67"/>
                        <a:pt x="152" y="96"/>
                      </a:cubicBezTo>
                      <a:cubicBezTo>
                        <a:pt x="139" y="125"/>
                        <a:pt x="99" y="186"/>
                        <a:pt x="80" y="208"/>
                      </a:cubicBezTo>
                      <a:cubicBezTo>
                        <a:pt x="61" y="230"/>
                        <a:pt x="52" y="227"/>
                        <a:pt x="40" y="228"/>
                      </a:cubicBezTo>
                      <a:cubicBezTo>
                        <a:pt x="28" y="229"/>
                        <a:pt x="0" y="250"/>
                        <a:pt x="8" y="212"/>
                      </a:cubicBezTo>
                      <a:cubicBezTo>
                        <a:pt x="16" y="174"/>
                        <a:pt x="52" y="87"/>
                        <a:pt x="88" y="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3" name="Freeform 618"/>
                <p:cNvSpPr>
                  <a:spLocks/>
                </p:cNvSpPr>
                <p:nvPr/>
              </p:nvSpPr>
              <p:spPr bwMode="auto">
                <a:xfrm>
                  <a:off x="2534" y="2064"/>
                  <a:ext cx="187" cy="245"/>
                </a:xfrm>
                <a:custGeom>
                  <a:avLst/>
                  <a:gdLst>
                    <a:gd name="T0" fmla="*/ 98 w 191"/>
                    <a:gd name="T1" fmla="*/ 48 h 265"/>
                    <a:gd name="T2" fmla="*/ 130 w 191"/>
                    <a:gd name="T3" fmla="*/ 16 h 265"/>
                    <a:gd name="T4" fmla="*/ 190 w 191"/>
                    <a:gd name="T5" fmla="*/ 32 h 265"/>
                    <a:gd name="T6" fmla="*/ 126 w 191"/>
                    <a:gd name="T7" fmla="*/ 208 h 265"/>
                    <a:gd name="T8" fmla="*/ 118 w 191"/>
                    <a:gd name="T9" fmla="*/ 240 h 265"/>
                    <a:gd name="T10" fmla="*/ 82 w 191"/>
                    <a:gd name="T11" fmla="*/ 264 h 265"/>
                    <a:gd name="T12" fmla="*/ 26 w 191"/>
                    <a:gd name="T13" fmla="*/ 232 h 265"/>
                    <a:gd name="T14" fmla="*/ 14 w 191"/>
                    <a:gd name="T15" fmla="*/ 208 h 265"/>
                    <a:gd name="T16" fmla="*/ 98 w 191"/>
                    <a:gd name="T17"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65">
                      <a:moveTo>
                        <a:pt x="98" y="48"/>
                      </a:moveTo>
                      <a:cubicBezTo>
                        <a:pt x="117" y="16"/>
                        <a:pt x="115" y="19"/>
                        <a:pt x="130" y="16"/>
                      </a:cubicBezTo>
                      <a:cubicBezTo>
                        <a:pt x="145" y="13"/>
                        <a:pt x="191" y="0"/>
                        <a:pt x="190" y="32"/>
                      </a:cubicBezTo>
                      <a:cubicBezTo>
                        <a:pt x="189" y="64"/>
                        <a:pt x="138" y="173"/>
                        <a:pt x="126" y="208"/>
                      </a:cubicBezTo>
                      <a:cubicBezTo>
                        <a:pt x="114" y="243"/>
                        <a:pt x="125" y="231"/>
                        <a:pt x="118" y="240"/>
                      </a:cubicBezTo>
                      <a:cubicBezTo>
                        <a:pt x="111" y="249"/>
                        <a:pt x="97" y="265"/>
                        <a:pt x="82" y="264"/>
                      </a:cubicBezTo>
                      <a:cubicBezTo>
                        <a:pt x="67" y="263"/>
                        <a:pt x="37" y="241"/>
                        <a:pt x="26" y="232"/>
                      </a:cubicBezTo>
                      <a:cubicBezTo>
                        <a:pt x="15" y="223"/>
                        <a:pt x="0" y="241"/>
                        <a:pt x="14" y="208"/>
                      </a:cubicBezTo>
                      <a:cubicBezTo>
                        <a:pt x="28" y="175"/>
                        <a:pt x="79" y="80"/>
                        <a:pt x="98" y="48"/>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4" name="Freeform 619"/>
                <p:cNvSpPr>
                  <a:spLocks/>
                </p:cNvSpPr>
                <p:nvPr/>
              </p:nvSpPr>
              <p:spPr bwMode="auto">
                <a:xfrm>
                  <a:off x="2619" y="2079"/>
                  <a:ext cx="182" cy="264"/>
                </a:xfrm>
                <a:custGeom>
                  <a:avLst/>
                  <a:gdLst>
                    <a:gd name="T0" fmla="*/ 93 w 182"/>
                    <a:gd name="T1" fmla="*/ 37 h 264"/>
                    <a:gd name="T2" fmla="*/ 137 w 182"/>
                    <a:gd name="T3" fmla="*/ 9 h 264"/>
                    <a:gd name="T4" fmla="*/ 181 w 182"/>
                    <a:gd name="T5" fmla="*/ 49 h 264"/>
                    <a:gd name="T6" fmla="*/ 141 w 182"/>
                    <a:gd name="T7" fmla="*/ 149 h 264"/>
                    <a:gd name="T8" fmla="*/ 105 w 182"/>
                    <a:gd name="T9" fmla="*/ 221 h 264"/>
                    <a:gd name="T10" fmla="*/ 53 w 182"/>
                    <a:gd name="T11" fmla="*/ 249 h 264"/>
                    <a:gd name="T12" fmla="*/ 9 w 182"/>
                    <a:gd name="T13" fmla="*/ 229 h 264"/>
                    <a:gd name="T14" fmla="*/ 93 w 182"/>
                    <a:gd name="T15" fmla="*/ 37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64">
                      <a:moveTo>
                        <a:pt x="93" y="37"/>
                      </a:moveTo>
                      <a:cubicBezTo>
                        <a:pt x="114" y="0"/>
                        <a:pt x="122" y="7"/>
                        <a:pt x="137" y="9"/>
                      </a:cubicBezTo>
                      <a:cubicBezTo>
                        <a:pt x="152" y="11"/>
                        <a:pt x="180" y="26"/>
                        <a:pt x="181" y="49"/>
                      </a:cubicBezTo>
                      <a:cubicBezTo>
                        <a:pt x="182" y="72"/>
                        <a:pt x="154" y="120"/>
                        <a:pt x="141" y="149"/>
                      </a:cubicBezTo>
                      <a:cubicBezTo>
                        <a:pt x="128" y="178"/>
                        <a:pt x="120" y="204"/>
                        <a:pt x="105" y="221"/>
                      </a:cubicBezTo>
                      <a:cubicBezTo>
                        <a:pt x="90" y="238"/>
                        <a:pt x="69" y="248"/>
                        <a:pt x="53" y="249"/>
                      </a:cubicBezTo>
                      <a:cubicBezTo>
                        <a:pt x="37" y="250"/>
                        <a:pt x="0" y="264"/>
                        <a:pt x="9" y="229"/>
                      </a:cubicBezTo>
                      <a:cubicBezTo>
                        <a:pt x="18" y="194"/>
                        <a:pt x="72" y="74"/>
                        <a:pt x="93" y="37"/>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5" name="Freeform 620"/>
                <p:cNvSpPr>
                  <a:spLocks/>
                </p:cNvSpPr>
                <p:nvPr/>
              </p:nvSpPr>
              <p:spPr bwMode="auto">
                <a:xfrm>
                  <a:off x="2755" y="2194"/>
                  <a:ext cx="218" cy="267"/>
                </a:xfrm>
                <a:custGeom>
                  <a:avLst/>
                  <a:gdLst>
                    <a:gd name="T0" fmla="*/ 129 w 218"/>
                    <a:gd name="T1" fmla="*/ 50 h 267"/>
                    <a:gd name="T2" fmla="*/ 133 w 218"/>
                    <a:gd name="T3" fmla="*/ 2 h 267"/>
                    <a:gd name="T4" fmla="*/ 185 w 218"/>
                    <a:gd name="T5" fmla="*/ 38 h 267"/>
                    <a:gd name="T6" fmla="*/ 209 w 218"/>
                    <a:gd name="T7" fmla="*/ 106 h 267"/>
                    <a:gd name="T8" fmla="*/ 193 w 218"/>
                    <a:gd name="T9" fmla="*/ 186 h 267"/>
                    <a:gd name="T10" fmla="*/ 61 w 218"/>
                    <a:gd name="T11" fmla="*/ 258 h 267"/>
                    <a:gd name="T12" fmla="*/ 33 w 218"/>
                    <a:gd name="T13" fmla="*/ 238 h 267"/>
                    <a:gd name="T14" fmla="*/ 13 w 218"/>
                    <a:gd name="T15" fmla="*/ 214 h 267"/>
                    <a:gd name="T16" fmla="*/ 9 w 218"/>
                    <a:gd name="T17" fmla="*/ 178 h 267"/>
                    <a:gd name="T18" fmla="*/ 69 w 218"/>
                    <a:gd name="T19" fmla="*/ 158 h 267"/>
                    <a:gd name="T20" fmla="*/ 137 w 218"/>
                    <a:gd name="T21" fmla="*/ 1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67">
                      <a:moveTo>
                        <a:pt x="129" y="50"/>
                      </a:moveTo>
                      <a:cubicBezTo>
                        <a:pt x="126" y="27"/>
                        <a:pt x="124" y="4"/>
                        <a:pt x="133" y="2"/>
                      </a:cubicBezTo>
                      <a:cubicBezTo>
                        <a:pt x="142" y="0"/>
                        <a:pt x="172" y="21"/>
                        <a:pt x="185" y="38"/>
                      </a:cubicBezTo>
                      <a:cubicBezTo>
                        <a:pt x="198" y="55"/>
                        <a:pt x="208" y="81"/>
                        <a:pt x="209" y="106"/>
                      </a:cubicBezTo>
                      <a:cubicBezTo>
                        <a:pt x="210" y="131"/>
                        <a:pt x="218" y="161"/>
                        <a:pt x="193" y="186"/>
                      </a:cubicBezTo>
                      <a:cubicBezTo>
                        <a:pt x="168" y="211"/>
                        <a:pt x="88" y="249"/>
                        <a:pt x="61" y="258"/>
                      </a:cubicBezTo>
                      <a:cubicBezTo>
                        <a:pt x="34" y="267"/>
                        <a:pt x="41" y="245"/>
                        <a:pt x="33" y="238"/>
                      </a:cubicBezTo>
                      <a:cubicBezTo>
                        <a:pt x="25" y="231"/>
                        <a:pt x="17" y="224"/>
                        <a:pt x="13" y="214"/>
                      </a:cubicBezTo>
                      <a:cubicBezTo>
                        <a:pt x="9" y="204"/>
                        <a:pt x="0" y="187"/>
                        <a:pt x="9" y="178"/>
                      </a:cubicBezTo>
                      <a:cubicBezTo>
                        <a:pt x="18" y="169"/>
                        <a:pt x="48" y="185"/>
                        <a:pt x="69" y="158"/>
                      </a:cubicBezTo>
                      <a:cubicBezTo>
                        <a:pt x="90" y="131"/>
                        <a:pt x="113" y="74"/>
                        <a:pt x="137" y="18"/>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6" name="Freeform 621"/>
                <p:cNvSpPr>
                  <a:spLocks/>
                </p:cNvSpPr>
                <p:nvPr/>
              </p:nvSpPr>
              <p:spPr bwMode="auto">
                <a:xfrm>
                  <a:off x="2699" y="2130"/>
                  <a:ext cx="194" cy="253"/>
                </a:xfrm>
                <a:custGeom>
                  <a:avLst/>
                  <a:gdLst>
                    <a:gd name="T0" fmla="*/ 81 w 194"/>
                    <a:gd name="T1" fmla="*/ 30 h 253"/>
                    <a:gd name="T2" fmla="*/ 105 w 194"/>
                    <a:gd name="T3" fmla="*/ 10 h 253"/>
                    <a:gd name="T4" fmla="*/ 185 w 194"/>
                    <a:gd name="T5" fmla="*/ 70 h 253"/>
                    <a:gd name="T6" fmla="*/ 157 w 194"/>
                    <a:gd name="T7" fmla="*/ 166 h 253"/>
                    <a:gd name="T8" fmla="*/ 93 w 194"/>
                    <a:gd name="T9" fmla="*/ 242 h 253"/>
                    <a:gd name="T10" fmla="*/ 37 w 194"/>
                    <a:gd name="T11" fmla="*/ 230 h 253"/>
                    <a:gd name="T12" fmla="*/ 9 w 194"/>
                    <a:gd name="T13" fmla="*/ 190 h 253"/>
                    <a:gd name="T14" fmla="*/ 81 w 194"/>
                    <a:gd name="T15" fmla="*/ 3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3">
                      <a:moveTo>
                        <a:pt x="81" y="30"/>
                      </a:moveTo>
                      <a:cubicBezTo>
                        <a:pt x="97" y="0"/>
                        <a:pt x="88" y="3"/>
                        <a:pt x="105" y="10"/>
                      </a:cubicBezTo>
                      <a:cubicBezTo>
                        <a:pt x="122" y="17"/>
                        <a:pt x="176" y="44"/>
                        <a:pt x="185" y="70"/>
                      </a:cubicBezTo>
                      <a:cubicBezTo>
                        <a:pt x="194" y="96"/>
                        <a:pt x="172" y="137"/>
                        <a:pt x="157" y="166"/>
                      </a:cubicBezTo>
                      <a:cubicBezTo>
                        <a:pt x="142" y="195"/>
                        <a:pt x="113" y="231"/>
                        <a:pt x="93" y="242"/>
                      </a:cubicBezTo>
                      <a:cubicBezTo>
                        <a:pt x="73" y="253"/>
                        <a:pt x="51" y="239"/>
                        <a:pt x="37" y="230"/>
                      </a:cubicBezTo>
                      <a:cubicBezTo>
                        <a:pt x="23" y="221"/>
                        <a:pt x="0" y="225"/>
                        <a:pt x="9" y="190"/>
                      </a:cubicBezTo>
                      <a:cubicBezTo>
                        <a:pt x="18" y="155"/>
                        <a:pt x="65" y="60"/>
                        <a:pt x="81" y="30"/>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7" name="Freeform 622"/>
                <p:cNvSpPr>
                  <a:spLocks/>
                </p:cNvSpPr>
                <p:nvPr/>
              </p:nvSpPr>
              <p:spPr bwMode="auto">
                <a:xfrm>
                  <a:off x="2797" y="2421"/>
                  <a:ext cx="254" cy="172"/>
                </a:xfrm>
                <a:custGeom>
                  <a:avLst/>
                  <a:gdLst>
                    <a:gd name="T0" fmla="*/ 11 w 254"/>
                    <a:gd name="T1" fmla="*/ 79 h 172"/>
                    <a:gd name="T2" fmla="*/ 79 w 254"/>
                    <a:gd name="T3" fmla="*/ 95 h 172"/>
                    <a:gd name="T4" fmla="*/ 183 w 254"/>
                    <a:gd name="T5" fmla="*/ 55 h 172"/>
                    <a:gd name="T6" fmla="*/ 211 w 254"/>
                    <a:gd name="T7" fmla="*/ 31 h 172"/>
                    <a:gd name="T8" fmla="*/ 223 w 254"/>
                    <a:gd name="T9" fmla="*/ 3 h 172"/>
                    <a:gd name="T10" fmla="*/ 251 w 254"/>
                    <a:gd name="T11" fmla="*/ 47 h 172"/>
                    <a:gd name="T12" fmla="*/ 239 w 254"/>
                    <a:gd name="T13" fmla="*/ 135 h 172"/>
                    <a:gd name="T14" fmla="*/ 203 w 254"/>
                    <a:gd name="T15" fmla="*/ 151 h 172"/>
                    <a:gd name="T16" fmla="*/ 99 w 254"/>
                    <a:gd name="T17" fmla="*/ 171 h 172"/>
                    <a:gd name="T18" fmla="*/ 35 w 254"/>
                    <a:gd name="T19" fmla="*/ 159 h 172"/>
                    <a:gd name="T20" fmla="*/ 15 w 254"/>
                    <a:gd name="T21" fmla="*/ 143 h 172"/>
                    <a:gd name="T22" fmla="*/ 11 w 254"/>
                    <a:gd name="T23"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172">
                      <a:moveTo>
                        <a:pt x="11" y="79"/>
                      </a:moveTo>
                      <a:cubicBezTo>
                        <a:pt x="22" y="71"/>
                        <a:pt x="50" y="99"/>
                        <a:pt x="79" y="95"/>
                      </a:cubicBezTo>
                      <a:cubicBezTo>
                        <a:pt x="108" y="91"/>
                        <a:pt x="161" y="66"/>
                        <a:pt x="183" y="55"/>
                      </a:cubicBezTo>
                      <a:cubicBezTo>
                        <a:pt x="205" y="44"/>
                        <a:pt x="204" y="40"/>
                        <a:pt x="211" y="31"/>
                      </a:cubicBezTo>
                      <a:cubicBezTo>
                        <a:pt x="218" y="22"/>
                        <a:pt x="216" y="0"/>
                        <a:pt x="223" y="3"/>
                      </a:cubicBezTo>
                      <a:cubicBezTo>
                        <a:pt x="230" y="6"/>
                        <a:pt x="248" y="25"/>
                        <a:pt x="251" y="47"/>
                      </a:cubicBezTo>
                      <a:cubicBezTo>
                        <a:pt x="254" y="69"/>
                        <a:pt x="247" y="118"/>
                        <a:pt x="239" y="135"/>
                      </a:cubicBezTo>
                      <a:cubicBezTo>
                        <a:pt x="231" y="152"/>
                        <a:pt x="226" y="145"/>
                        <a:pt x="203" y="151"/>
                      </a:cubicBezTo>
                      <a:cubicBezTo>
                        <a:pt x="180" y="157"/>
                        <a:pt x="127" y="170"/>
                        <a:pt x="99" y="171"/>
                      </a:cubicBezTo>
                      <a:cubicBezTo>
                        <a:pt x="71" y="172"/>
                        <a:pt x="49" y="164"/>
                        <a:pt x="35" y="159"/>
                      </a:cubicBezTo>
                      <a:cubicBezTo>
                        <a:pt x="21" y="154"/>
                        <a:pt x="20" y="156"/>
                        <a:pt x="15" y="143"/>
                      </a:cubicBezTo>
                      <a:cubicBezTo>
                        <a:pt x="10" y="130"/>
                        <a:pt x="0" y="87"/>
                        <a:pt x="11" y="7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8" name="Freeform 623"/>
                <p:cNvSpPr>
                  <a:spLocks/>
                </p:cNvSpPr>
                <p:nvPr/>
              </p:nvSpPr>
              <p:spPr bwMode="auto">
                <a:xfrm>
                  <a:off x="2779" y="2335"/>
                  <a:ext cx="255" cy="180"/>
                </a:xfrm>
                <a:custGeom>
                  <a:avLst/>
                  <a:gdLst>
                    <a:gd name="T0" fmla="*/ 173 w 255"/>
                    <a:gd name="T1" fmla="*/ 45 h 180"/>
                    <a:gd name="T2" fmla="*/ 201 w 255"/>
                    <a:gd name="T3" fmla="*/ 1 h 180"/>
                    <a:gd name="T4" fmla="*/ 249 w 255"/>
                    <a:gd name="T5" fmla="*/ 41 h 180"/>
                    <a:gd name="T6" fmla="*/ 237 w 255"/>
                    <a:gd name="T7" fmla="*/ 109 h 180"/>
                    <a:gd name="T8" fmla="*/ 177 w 255"/>
                    <a:gd name="T9" fmla="*/ 153 h 180"/>
                    <a:gd name="T10" fmla="*/ 101 w 255"/>
                    <a:gd name="T11" fmla="*/ 177 h 180"/>
                    <a:gd name="T12" fmla="*/ 37 w 255"/>
                    <a:gd name="T13" fmla="*/ 169 h 180"/>
                    <a:gd name="T14" fmla="*/ 17 w 255"/>
                    <a:gd name="T15" fmla="*/ 145 h 180"/>
                    <a:gd name="T16" fmla="*/ 13 w 255"/>
                    <a:gd name="T17" fmla="*/ 117 h 180"/>
                    <a:gd name="T18" fmla="*/ 97 w 255"/>
                    <a:gd name="T19" fmla="*/ 89 h 180"/>
                    <a:gd name="T20" fmla="*/ 173 w 255"/>
                    <a:gd name="T21"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80">
                      <a:moveTo>
                        <a:pt x="173" y="45"/>
                      </a:moveTo>
                      <a:cubicBezTo>
                        <a:pt x="190" y="30"/>
                        <a:pt x="188" y="2"/>
                        <a:pt x="201" y="1"/>
                      </a:cubicBezTo>
                      <a:cubicBezTo>
                        <a:pt x="214" y="0"/>
                        <a:pt x="243" y="23"/>
                        <a:pt x="249" y="41"/>
                      </a:cubicBezTo>
                      <a:cubicBezTo>
                        <a:pt x="255" y="59"/>
                        <a:pt x="249" y="90"/>
                        <a:pt x="237" y="109"/>
                      </a:cubicBezTo>
                      <a:cubicBezTo>
                        <a:pt x="225" y="128"/>
                        <a:pt x="200" y="142"/>
                        <a:pt x="177" y="153"/>
                      </a:cubicBezTo>
                      <a:cubicBezTo>
                        <a:pt x="154" y="164"/>
                        <a:pt x="124" y="174"/>
                        <a:pt x="101" y="177"/>
                      </a:cubicBezTo>
                      <a:cubicBezTo>
                        <a:pt x="78" y="180"/>
                        <a:pt x="51" y="174"/>
                        <a:pt x="37" y="169"/>
                      </a:cubicBezTo>
                      <a:cubicBezTo>
                        <a:pt x="23" y="164"/>
                        <a:pt x="21" y="154"/>
                        <a:pt x="17" y="145"/>
                      </a:cubicBezTo>
                      <a:cubicBezTo>
                        <a:pt x="13" y="136"/>
                        <a:pt x="0" y="126"/>
                        <a:pt x="13" y="117"/>
                      </a:cubicBezTo>
                      <a:cubicBezTo>
                        <a:pt x="26" y="108"/>
                        <a:pt x="69" y="98"/>
                        <a:pt x="97" y="89"/>
                      </a:cubicBezTo>
                      <a:cubicBezTo>
                        <a:pt x="125" y="80"/>
                        <a:pt x="156" y="60"/>
                        <a:pt x="173" y="4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79" name="Freeform 624"/>
                <p:cNvSpPr>
                  <a:spLocks/>
                </p:cNvSpPr>
                <p:nvPr/>
              </p:nvSpPr>
              <p:spPr bwMode="auto">
                <a:xfrm>
                  <a:off x="2804" y="2559"/>
                  <a:ext cx="237" cy="113"/>
                </a:xfrm>
                <a:custGeom>
                  <a:avLst/>
                  <a:gdLst>
                    <a:gd name="T0" fmla="*/ 12 w 237"/>
                    <a:gd name="T1" fmla="*/ 29 h 113"/>
                    <a:gd name="T2" fmla="*/ 20 w 237"/>
                    <a:gd name="T3" fmla="*/ 81 h 113"/>
                    <a:gd name="T4" fmla="*/ 56 w 237"/>
                    <a:gd name="T5" fmla="*/ 109 h 113"/>
                    <a:gd name="T6" fmla="*/ 116 w 237"/>
                    <a:gd name="T7" fmla="*/ 105 h 113"/>
                    <a:gd name="T8" fmla="*/ 192 w 237"/>
                    <a:gd name="T9" fmla="*/ 97 h 113"/>
                    <a:gd name="T10" fmla="*/ 224 w 237"/>
                    <a:gd name="T11" fmla="*/ 65 h 113"/>
                    <a:gd name="T12" fmla="*/ 228 w 237"/>
                    <a:gd name="T13" fmla="*/ 25 h 113"/>
                    <a:gd name="T14" fmla="*/ 228 w 237"/>
                    <a:gd name="T15" fmla="*/ 1 h 113"/>
                    <a:gd name="T16" fmla="*/ 172 w 237"/>
                    <a:gd name="T17" fmla="*/ 17 h 113"/>
                    <a:gd name="T18" fmla="*/ 92 w 237"/>
                    <a:gd name="T19" fmla="*/ 37 h 113"/>
                    <a:gd name="T20" fmla="*/ 12 w 237"/>
                    <a:gd name="T21"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13">
                      <a:moveTo>
                        <a:pt x="12" y="29"/>
                      </a:moveTo>
                      <a:cubicBezTo>
                        <a:pt x="0" y="36"/>
                        <a:pt x="13" y="68"/>
                        <a:pt x="20" y="81"/>
                      </a:cubicBezTo>
                      <a:cubicBezTo>
                        <a:pt x="27" y="94"/>
                        <a:pt x="40" y="105"/>
                        <a:pt x="56" y="109"/>
                      </a:cubicBezTo>
                      <a:cubicBezTo>
                        <a:pt x="72" y="113"/>
                        <a:pt x="93" y="107"/>
                        <a:pt x="116" y="105"/>
                      </a:cubicBezTo>
                      <a:cubicBezTo>
                        <a:pt x="139" y="103"/>
                        <a:pt x="174" y="104"/>
                        <a:pt x="192" y="97"/>
                      </a:cubicBezTo>
                      <a:cubicBezTo>
                        <a:pt x="210" y="90"/>
                        <a:pt x="218" y="77"/>
                        <a:pt x="224" y="65"/>
                      </a:cubicBezTo>
                      <a:cubicBezTo>
                        <a:pt x="230" y="53"/>
                        <a:pt x="227" y="36"/>
                        <a:pt x="228" y="25"/>
                      </a:cubicBezTo>
                      <a:cubicBezTo>
                        <a:pt x="229" y="14"/>
                        <a:pt x="237" y="2"/>
                        <a:pt x="228" y="1"/>
                      </a:cubicBezTo>
                      <a:cubicBezTo>
                        <a:pt x="219" y="0"/>
                        <a:pt x="195" y="11"/>
                        <a:pt x="172" y="17"/>
                      </a:cubicBezTo>
                      <a:cubicBezTo>
                        <a:pt x="149" y="23"/>
                        <a:pt x="117" y="36"/>
                        <a:pt x="92" y="37"/>
                      </a:cubicBezTo>
                      <a:cubicBezTo>
                        <a:pt x="67" y="38"/>
                        <a:pt x="24" y="22"/>
                        <a:pt x="12" y="2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0" name="Freeform 625"/>
                <p:cNvSpPr>
                  <a:spLocks/>
                </p:cNvSpPr>
                <p:nvPr/>
              </p:nvSpPr>
              <p:spPr bwMode="auto">
                <a:xfrm>
                  <a:off x="2826" y="2622"/>
                  <a:ext cx="238" cy="148"/>
                </a:xfrm>
                <a:custGeom>
                  <a:avLst/>
                  <a:gdLst>
                    <a:gd name="T0" fmla="*/ 9 w 238"/>
                    <a:gd name="T1" fmla="*/ 42 h 148"/>
                    <a:gd name="T2" fmla="*/ 66 w 238"/>
                    <a:gd name="T3" fmla="*/ 45 h 148"/>
                    <a:gd name="T4" fmla="*/ 156 w 238"/>
                    <a:gd name="T5" fmla="*/ 33 h 148"/>
                    <a:gd name="T6" fmla="*/ 207 w 238"/>
                    <a:gd name="T7" fmla="*/ 0 h 148"/>
                    <a:gd name="T8" fmla="*/ 234 w 238"/>
                    <a:gd name="T9" fmla="*/ 36 h 148"/>
                    <a:gd name="T10" fmla="*/ 180 w 238"/>
                    <a:gd name="T11" fmla="*/ 117 h 148"/>
                    <a:gd name="T12" fmla="*/ 96 w 238"/>
                    <a:gd name="T13" fmla="*/ 147 h 148"/>
                    <a:gd name="T14" fmla="*/ 45 w 238"/>
                    <a:gd name="T15" fmla="*/ 123 h 148"/>
                    <a:gd name="T16" fmla="*/ 9 w 238"/>
                    <a:gd name="T17" fmla="*/ 66 h 148"/>
                    <a:gd name="T18" fmla="*/ 9 w 238"/>
                    <a:gd name="T19"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8">
                      <a:moveTo>
                        <a:pt x="9" y="42"/>
                      </a:moveTo>
                      <a:cubicBezTo>
                        <a:pt x="18" y="38"/>
                        <a:pt x="42" y="46"/>
                        <a:pt x="66" y="45"/>
                      </a:cubicBezTo>
                      <a:cubicBezTo>
                        <a:pt x="90" y="44"/>
                        <a:pt x="133" y="40"/>
                        <a:pt x="156" y="33"/>
                      </a:cubicBezTo>
                      <a:cubicBezTo>
                        <a:pt x="179" y="26"/>
                        <a:pt x="194" y="0"/>
                        <a:pt x="207" y="0"/>
                      </a:cubicBezTo>
                      <a:cubicBezTo>
                        <a:pt x="220" y="0"/>
                        <a:pt x="238" y="17"/>
                        <a:pt x="234" y="36"/>
                      </a:cubicBezTo>
                      <a:cubicBezTo>
                        <a:pt x="230" y="55"/>
                        <a:pt x="203" y="98"/>
                        <a:pt x="180" y="117"/>
                      </a:cubicBezTo>
                      <a:cubicBezTo>
                        <a:pt x="157" y="136"/>
                        <a:pt x="118" y="146"/>
                        <a:pt x="96" y="147"/>
                      </a:cubicBezTo>
                      <a:cubicBezTo>
                        <a:pt x="74" y="148"/>
                        <a:pt x="59" y="136"/>
                        <a:pt x="45" y="123"/>
                      </a:cubicBezTo>
                      <a:cubicBezTo>
                        <a:pt x="31" y="110"/>
                        <a:pt x="15" y="80"/>
                        <a:pt x="9" y="66"/>
                      </a:cubicBezTo>
                      <a:cubicBezTo>
                        <a:pt x="3" y="52"/>
                        <a:pt x="0" y="46"/>
                        <a:pt x="9" y="42"/>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1" name="Freeform 626"/>
                <p:cNvSpPr>
                  <a:spLocks/>
                </p:cNvSpPr>
                <p:nvPr/>
              </p:nvSpPr>
              <p:spPr bwMode="auto">
                <a:xfrm flipH="1" flipV="1">
                  <a:off x="2910" y="2663"/>
                  <a:ext cx="187" cy="201"/>
                </a:xfrm>
                <a:custGeom>
                  <a:avLst/>
                  <a:gdLst>
                    <a:gd name="T0" fmla="*/ 129 w 187"/>
                    <a:gd name="T1" fmla="*/ 31 h 201"/>
                    <a:gd name="T2" fmla="*/ 150 w 187"/>
                    <a:gd name="T3" fmla="*/ 1 h 201"/>
                    <a:gd name="T4" fmla="*/ 183 w 187"/>
                    <a:gd name="T5" fmla="*/ 37 h 201"/>
                    <a:gd name="T6" fmla="*/ 126 w 187"/>
                    <a:gd name="T7" fmla="*/ 178 h 201"/>
                    <a:gd name="T8" fmla="*/ 75 w 187"/>
                    <a:gd name="T9" fmla="*/ 175 h 201"/>
                    <a:gd name="T10" fmla="*/ 12 w 187"/>
                    <a:gd name="T11" fmla="*/ 130 h 201"/>
                    <a:gd name="T12" fmla="*/ 21 w 187"/>
                    <a:gd name="T13" fmla="*/ 103 h 201"/>
                    <a:gd name="T14" fmla="*/ 129 w 187"/>
                    <a:gd name="T15" fmla="*/ 3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01">
                      <a:moveTo>
                        <a:pt x="129" y="31"/>
                      </a:moveTo>
                      <a:cubicBezTo>
                        <a:pt x="150" y="14"/>
                        <a:pt x="141" y="0"/>
                        <a:pt x="150" y="1"/>
                      </a:cubicBezTo>
                      <a:cubicBezTo>
                        <a:pt x="159" y="2"/>
                        <a:pt x="187" y="8"/>
                        <a:pt x="183" y="37"/>
                      </a:cubicBezTo>
                      <a:cubicBezTo>
                        <a:pt x="179" y="66"/>
                        <a:pt x="144" y="155"/>
                        <a:pt x="126" y="178"/>
                      </a:cubicBezTo>
                      <a:cubicBezTo>
                        <a:pt x="108" y="201"/>
                        <a:pt x="94" y="183"/>
                        <a:pt x="75" y="175"/>
                      </a:cubicBezTo>
                      <a:cubicBezTo>
                        <a:pt x="56" y="167"/>
                        <a:pt x="21" y="142"/>
                        <a:pt x="12" y="130"/>
                      </a:cubicBezTo>
                      <a:cubicBezTo>
                        <a:pt x="3" y="118"/>
                        <a:pt x="0" y="121"/>
                        <a:pt x="21" y="103"/>
                      </a:cubicBezTo>
                      <a:cubicBezTo>
                        <a:pt x="42" y="85"/>
                        <a:pt x="108" y="48"/>
                        <a:pt x="129"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2" name="Freeform 627"/>
                <p:cNvSpPr>
                  <a:spLocks/>
                </p:cNvSpPr>
                <p:nvPr/>
              </p:nvSpPr>
              <p:spPr bwMode="auto">
                <a:xfrm>
                  <a:off x="3015" y="2683"/>
                  <a:ext cx="141" cy="191"/>
                </a:xfrm>
                <a:custGeom>
                  <a:avLst/>
                  <a:gdLst>
                    <a:gd name="T0" fmla="*/ 78 w 141"/>
                    <a:gd name="T1" fmla="*/ 26 h 191"/>
                    <a:gd name="T2" fmla="*/ 93 w 141"/>
                    <a:gd name="T3" fmla="*/ 8 h 191"/>
                    <a:gd name="T4" fmla="*/ 132 w 141"/>
                    <a:gd name="T5" fmla="*/ 26 h 191"/>
                    <a:gd name="T6" fmla="*/ 138 w 141"/>
                    <a:gd name="T7" fmla="*/ 89 h 191"/>
                    <a:gd name="T8" fmla="*/ 114 w 141"/>
                    <a:gd name="T9" fmla="*/ 149 h 191"/>
                    <a:gd name="T10" fmla="*/ 81 w 141"/>
                    <a:gd name="T11" fmla="*/ 173 h 191"/>
                    <a:gd name="T12" fmla="*/ 30 w 141"/>
                    <a:gd name="T13" fmla="*/ 170 h 191"/>
                    <a:gd name="T14" fmla="*/ 9 w 141"/>
                    <a:gd name="T15" fmla="*/ 167 h 191"/>
                    <a:gd name="T16" fmla="*/ 78 w 141"/>
                    <a:gd name="T17" fmla="*/ 2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91">
                      <a:moveTo>
                        <a:pt x="78" y="26"/>
                      </a:moveTo>
                      <a:cubicBezTo>
                        <a:pt x="92" y="0"/>
                        <a:pt x="84" y="8"/>
                        <a:pt x="93" y="8"/>
                      </a:cubicBezTo>
                      <a:cubicBezTo>
                        <a:pt x="102" y="8"/>
                        <a:pt x="125" y="13"/>
                        <a:pt x="132" y="26"/>
                      </a:cubicBezTo>
                      <a:cubicBezTo>
                        <a:pt x="139" y="39"/>
                        <a:pt x="141" y="69"/>
                        <a:pt x="138" y="89"/>
                      </a:cubicBezTo>
                      <a:cubicBezTo>
                        <a:pt x="135" y="109"/>
                        <a:pt x="123" y="135"/>
                        <a:pt x="114" y="149"/>
                      </a:cubicBezTo>
                      <a:cubicBezTo>
                        <a:pt x="105" y="163"/>
                        <a:pt x="95" y="169"/>
                        <a:pt x="81" y="173"/>
                      </a:cubicBezTo>
                      <a:cubicBezTo>
                        <a:pt x="67" y="177"/>
                        <a:pt x="42" y="171"/>
                        <a:pt x="30" y="170"/>
                      </a:cubicBezTo>
                      <a:cubicBezTo>
                        <a:pt x="18" y="169"/>
                        <a:pt x="0" y="191"/>
                        <a:pt x="9" y="167"/>
                      </a:cubicBezTo>
                      <a:cubicBezTo>
                        <a:pt x="18" y="143"/>
                        <a:pt x="64" y="52"/>
                        <a:pt x="78" y="2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3" name="Freeform 628"/>
                <p:cNvSpPr>
                  <a:spLocks/>
                </p:cNvSpPr>
                <p:nvPr/>
              </p:nvSpPr>
              <p:spPr bwMode="auto">
                <a:xfrm>
                  <a:off x="3124" y="2658"/>
                  <a:ext cx="128" cy="212"/>
                </a:xfrm>
                <a:custGeom>
                  <a:avLst/>
                  <a:gdLst>
                    <a:gd name="T0" fmla="*/ 26 w 128"/>
                    <a:gd name="T1" fmla="*/ 66 h 212"/>
                    <a:gd name="T2" fmla="*/ 35 w 128"/>
                    <a:gd name="T3" fmla="*/ 30 h 212"/>
                    <a:gd name="T4" fmla="*/ 92 w 128"/>
                    <a:gd name="T5" fmla="*/ 6 h 212"/>
                    <a:gd name="T6" fmla="*/ 125 w 128"/>
                    <a:gd name="T7" fmla="*/ 21 h 212"/>
                    <a:gd name="T8" fmla="*/ 113 w 128"/>
                    <a:gd name="T9" fmla="*/ 132 h 212"/>
                    <a:gd name="T10" fmla="*/ 86 w 128"/>
                    <a:gd name="T11" fmla="*/ 189 h 212"/>
                    <a:gd name="T12" fmla="*/ 71 w 128"/>
                    <a:gd name="T13" fmla="*/ 204 h 212"/>
                    <a:gd name="T14" fmla="*/ 8 w 128"/>
                    <a:gd name="T15" fmla="*/ 186 h 212"/>
                    <a:gd name="T16" fmla="*/ 26 w 128"/>
                    <a:gd name="T17" fmla="*/ 4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2">
                      <a:moveTo>
                        <a:pt x="26" y="66"/>
                      </a:moveTo>
                      <a:cubicBezTo>
                        <a:pt x="25" y="53"/>
                        <a:pt x="24" y="40"/>
                        <a:pt x="35" y="30"/>
                      </a:cubicBezTo>
                      <a:cubicBezTo>
                        <a:pt x="46" y="20"/>
                        <a:pt x="77" y="8"/>
                        <a:pt x="92" y="6"/>
                      </a:cubicBezTo>
                      <a:cubicBezTo>
                        <a:pt x="107" y="4"/>
                        <a:pt x="122" y="0"/>
                        <a:pt x="125" y="21"/>
                      </a:cubicBezTo>
                      <a:cubicBezTo>
                        <a:pt x="128" y="42"/>
                        <a:pt x="120" y="104"/>
                        <a:pt x="113" y="132"/>
                      </a:cubicBezTo>
                      <a:cubicBezTo>
                        <a:pt x="106" y="160"/>
                        <a:pt x="93" y="177"/>
                        <a:pt x="86" y="189"/>
                      </a:cubicBezTo>
                      <a:cubicBezTo>
                        <a:pt x="79" y="201"/>
                        <a:pt x="84" y="204"/>
                        <a:pt x="71" y="204"/>
                      </a:cubicBezTo>
                      <a:cubicBezTo>
                        <a:pt x="58" y="204"/>
                        <a:pt x="16" y="212"/>
                        <a:pt x="8" y="186"/>
                      </a:cubicBezTo>
                      <a:cubicBezTo>
                        <a:pt x="0" y="160"/>
                        <a:pt x="23" y="70"/>
                        <a:pt x="26" y="48"/>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4" name="Freeform 629"/>
                <p:cNvSpPr>
                  <a:spLocks/>
                </p:cNvSpPr>
                <p:nvPr/>
              </p:nvSpPr>
              <p:spPr bwMode="auto">
                <a:xfrm>
                  <a:off x="3215" y="2631"/>
                  <a:ext cx="127" cy="237"/>
                </a:xfrm>
                <a:custGeom>
                  <a:avLst/>
                  <a:gdLst>
                    <a:gd name="T0" fmla="*/ 28 w 127"/>
                    <a:gd name="T1" fmla="*/ 36 h 237"/>
                    <a:gd name="T2" fmla="*/ 52 w 127"/>
                    <a:gd name="T3" fmla="*/ 12 h 237"/>
                    <a:gd name="T4" fmla="*/ 91 w 127"/>
                    <a:gd name="T5" fmla="*/ 3 h 237"/>
                    <a:gd name="T6" fmla="*/ 115 w 127"/>
                    <a:gd name="T7" fmla="*/ 33 h 237"/>
                    <a:gd name="T8" fmla="*/ 124 w 127"/>
                    <a:gd name="T9" fmla="*/ 165 h 237"/>
                    <a:gd name="T10" fmla="*/ 94 w 127"/>
                    <a:gd name="T11" fmla="*/ 219 h 237"/>
                    <a:gd name="T12" fmla="*/ 22 w 127"/>
                    <a:gd name="T13" fmla="*/ 231 h 237"/>
                    <a:gd name="T14" fmla="*/ 1 w 127"/>
                    <a:gd name="T15" fmla="*/ 183 h 237"/>
                    <a:gd name="T16" fmla="*/ 28 w 127"/>
                    <a:gd name="T17" fmla="*/ 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37">
                      <a:moveTo>
                        <a:pt x="28" y="36"/>
                      </a:moveTo>
                      <a:cubicBezTo>
                        <a:pt x="36" y="8"/>
                        <a:pt x="42" y="17"/>
                        <a:pt x="52" y="12"/>
                      </a:cubicBezTo>
                      <a:cubicBezTo>
                        <a:pt x="62" y="7"/>
                        <a:pt x="81" y="0"/>
                        <a:pt x="91" y="3"/>
                      </a:cubicBezTo>
                      <a:cubicBezTo>
                        <a:pt x="101" y="6"/>
                        <a:pt x="110" y="6"/>
                        <a:pt x="115" y="33"/>
                      </a:cubicBezTo>
                      <a:cubicBezTo>
                        <a:pt x="120" y="60"/>
                        <a:pt x="127" y="134"/>
                        <a:pt x="124" y="165"/>
                      </a:cubicBezTo>
                      <a:cubicBezTo>
                        <a:pt x="121" y="196"/>
                        <a:pt x="111" y="208"/>
                        <a:pt x="94" y="219"/>
                      </a:cubicBezTo>
                      <a:cubicBezTo>
                        <a:pt x="77" y="230"/>
                        <a:pt x="37" y="237"/>
                        <a:pt x="22" y="231"/>
                      </a:cubicBezTo>
                      <a:cubicBezTo>
                        <a:pt x="7" y="225"/>
                        <a:pt x="0" y="216"/>
                        <a:pt x="1" y="183"/>
                      </a:cubicBezTo>
                      <a:cubicBezTo>
                        <a:pt x="2" y="150"/>
                        <a:pt x="20" y="64"/>
                        <a:pt x="28" y="3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5" name="Freeform 630"/>
                <p:cNvSpPr>
                  <a:spLocks/>
                </p:cNvSpPr>
                <p:nvPr/>
              </p:nvSpPr>
              <p:spPr bwMode="auto">
                <a:xfrm>
                  <a:off x="3306" y="2596"/>
                  <a:ext cx="97" cy="282"/>
                </a:xfrm>
                <a:custGeom>
                  <a:avLst/>
                  <a:gdLst>
                    <a:gd name="T0" fmla="*/ 6 w 97"/>
                    <a:gd name="T1" fmla="*/ 38 h 282"/>
                    <a:gd name="T2" fmla="*/ 27 w 97"/>
                    <a:gd name="T3" fmla="*/ 17 h 282"/>
                    <a:gd name="T4" fmla="*/ 51 w 97"/>
                    <a:gd name="T5" fmla="*/ 17 h 282"/>
                    <a:gd name="T6" fmla="*/ 87 w 97"/>
                    <a:gd name="T7" fmla="*/ 74 h 282"/>
                    <a:gd name="T8" fmla="*/ 93 w 97"/>
                    <a:gd name="T9" fmla="*/ 164 h 282"/>
                    <a:gd name="T10" fmla="*/ 93 w 97"/>
                    <a:gd name="T11" fmla="*/ 206 h 282"/>
                    <a:gd name="T12" fmla="*/ 69 w 97"/>
                    <a:gd name="T13" fmla="*/ 239 h 282"/>
                    <a:gd name="T14" fmla="*/ 27 w 97"/>
                    <a:gd name="T15" fmla="*/ 254 h 282"/>
                    <a:gd name="T16" fmla="*/ 3 w 97"/>
                    <a:gd name="T17" fmla="*/ 245 h 282"/>
                    <a:gd name="T18" fmla="*/ 6 w 97"/>
                    <a:gd name="T19" fmla="*/ 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2">
                      <a:moveTo>
                        <a:pt x="6" y="38"/>
                      </a:moveTo>
                      <a:cubicBezTo>
                        <a:pt x="10" y="0"/>
                        <a:pt x="20" y="20"/>
                        <a:pt x="27" y="17"/>
                      </a:cubicBezTo>
                      <a:cubicBezTo>
                        <a:pt x="34" y="14"/>
                        <a:pt x="41" y="8"/>
                        <a:pt x="51" y="17"/>
                      </a:cubicBezTo>
                      <a:cubicBezTo>
                        <a:pt x="61" y="26"/>
                        <a:pt x="80" y="50"/>
                        <a:pt x="87" y="74"/>
                      </a:cubicBezTo>
                      <a:cubicBezTo>
                        <a:pt x="94" y="98"/>
                        <a:pt x="92" y="142"/>
                        <a:pt x="93" y="164"/>
                      </a:cubicBezTo>
                      <a:cubicBezTo>
                        <a:pt x="94" y="186"/>
                        <a:pt x="97" y="194"/>
                        <a:pt x="93" y="206"/>
                      </a:cubicBezTo>
                      <a:cubicBezTo>
                        <a:pt x="89" y="218"/>
                        <a:pt x="80" y="231"/>
                        <a:pt x="69" y="239"/>
                      </a:cubicBezTo>
                      <a:cubicBezTo>
                        <a:pt x="58" y="247"/>
                        <a:pt x="38" y="253"/>
                        <a:pt x="27" y="254"/>
                      </a:cubicBezTo>
                      <a:cubicBezTo>
                        <a:pt x="16" y="255"/>
                        <a:pt x="6" y="282"/>
                        <a:pt x="3" y="245"/>
                      </a:cubicBezTo>
                      <a:cubicBezTo>
                        <a:pt x="0" y="208"/>
                        <a:pt x="2" y="76"/>
                        <a:pt x="6" y="38"/>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6" name="Freeform 631"/>
                <p:cNvSpPr>
                  <a:spLocks/>
                </p:cNvSpPr>
                <p:nvPr/>
              </p:nvSpPr>
              <p:spPr bwMode="auto">
                <a:xfrm>
                  <a:off x="3347" y="2496"/>
                  <a:ext cx="258" cy="308"/>
                </a:xfrm>
                <a:custGeom>
                  <a:avLst/>
                  <a:gdLst>
                    <a:gd name="T0" fmla="*/ 31 w 258"/>
                    <a:gd name="T1" fmla="*/ 132 h 308"/>
                    <a:gd name="T2" fmla="*/ 10 w 258"/>
                    <a:gd name="T3" fmla="*/ 105 h 308"/>
                    <a:gd name="T4" fmla="*/ 91 w 258"/>
                    <a:gd name="T5" fmla="*/ 57 h 308"/>
                    <a:gd name="T6" fmla="*/ 163 w 258"/>
                    <a:gd name="T7" fmla="*/ 18 h 308"/>
                    <a:gd name="T8" fmla="*/ 214 w 258"/>
                    <a:gd name="T9" fmla="*/ 6 h 308"/>
                    <a:gd name="T10" fmla="*/ 253 w 258"/>
                    <a:gd name="T11" fmla="*/ 54 h 308"/>
                    <a:gd name="T12" fmla="*/ 247 w 258"/>
                    <a:gd name="T13" fmla="*/ 195 h 308"/>
                    <a:gd name="T14" fmla="*/ 247 w 258"/>
                    <a:gd name="T15" fmla="*/ 234 h 308"/>
                    <a:gd name="T16" fmla="*/ 190 w 258"/>
                    <a:gd name="T17" fmla="*/ 261 h 308"/>
                    <a:gd name="T18" fmla="*/ 127 w 258"/>
                    <a:gd name="T19" fmla="*/ 282 h 308"/>
                    <a:gd name="T20" fmla="*/ 100 w 258"/>
                    <a:gd name="T21" fmla="*/ 294 h 308"/>
                    <a:gd name="T22" fmla="*/ 55 w 258"/>
                    <a:gd name="T23" fmla="*/ 297 h 308"/>
                    <a:gd name="T24" fmla="*/ 58 w 258"/>
                    <a:gd name="T25" fmla="*/ 225 h 308"/>
                    <a:gd name="T26" fmla="*/ 46 w 258"/>
                    <a:gd name="T27" fmla="*/ 165 h 308"/>
                    <a:gd name="T28" fmla="*/ 31 w 258"/>
                    <a:gd name="T29" fmla="*/ 1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08">
                      <a:moveTo>
                        <a:pt x="31" y="132"/>
                      </a:moveTo>
                      <a:cubicBezTo>
                        <a:pt x="25" y="122"/>
                        <a:pt x="0" y="117"/>
                        <a:pt x="10" y="105"/>
                      </a:cubicBezTo>
                      <a:cubicBezTo>
                        <a:pt x="20" y="93"/>
                        <a:pt x="66" y="71"/>
                        <a:pt x="91" y="57"/>
                      </a:cubicBezTo>
                      <a:cubicBezTo>
                        <a:pt x="116" y="43"/>
                        <a:pt x="142" y="27"/>
                        <a:pt x="163" y="18"/>
                      </a:cubicBezTo>
                      <a:cubicBezTo>
                        <a:pt x="184" y="9"/>
                        <a:pt x="199" y="0"/>
                        <a:pt x="214" y="6"/>
                      </a:cubicBezTo>
                      <a:cubicBezTo>
                        <a:pt x="229" y="12"/>
                        <a:pt x="248" y="23"/>
                        <a:pt x="253" y="54"/>
                      </a:cubicBezTo>
                      <a:cubicBezTo>
                        <a:pt x="258" y="85"/>
                        <a:pt x="248" y="165"/>
                        <a:pt x="247" y="195"/>
                      </a:cubicBezTo>
                      <a:cubicBezTo>
                        <a:pt x="246" y="225"/>
                        <a:pt x="257" y="223"/>
                        <a:pt x="247" y="234"/>
                      </a:cubicBezTo>
                      <a:cubicBezTo>
                        <a:pt x="237" y="245"/>
                        <a:pt x="210" y="253"/>
                        <a:pt x="190" y="261"/>
                      </a:cubicBezTo>
                      <a:cubicBezTo>
                        <a:pt x="170" y="269"/>
                        <a:pt x="142" y="277"/>
                        <a:pt x="127" y="282"/>
                      </a:cubicBezTo>
                      <a:cubicBezTo>
                        <a:pt x="112" y="287"/>
                        <a:pt x="112" y="292"/>
                        <a:pt x="100" y="294"/>
                      </a:cubicBezTo>
                      <a:cubicBezTo>
                        <a:pt x="88" y="296"/>
                        <a:pt x="62" y="308"/>
                        <a:pt x="55" y="297"/>
                      </a:cubicBezTo>
                      <a:cubicBezTo>
                        <a:pt x="48" y="286"/>
                        <a:pt x="59" y="247"/>
                        <a:pt x="58" y="225"/>
                      </a:cubicBezTo>
                      <a:cubicBezTo>
                        <a:pt x="57" y="203"/>
                        <a:pt x="48" y="181"/>
                        <a:pt x="46" y="165"/>
                      </a:cubicBezTo>
                      <a:cubicBezTo>
                        <a:pt x="44" y="149"/>
                        <a:pt x="37" y="142"/>
                        <a:pt x="31" y="132"/>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7" name="Freeform 632"/>
                <p:cNvSpPr>
                  <a:spLocks/>
                </p:cNvSpPr>
                <p:nvPr/>
              </p:nvSpPr>
              <p:spPr bwMode="auto">
                <a:xfrm>
                  <a:off x="3590" y="2459"/>
                  <a:ext cx="68" cy="286"/>
                </a:xfrm>
                <a:custGeom>
                  <a:avLst/>
                  <a:gdLst>
                    <a:gd name="T0" fmla="*/ 1 w 68"/>
                    <a:gd name="T1" fmla="*/ 64 h 286"/>
                    <a:gd name="T2" fmla="*/ 13 w 68"/>
                    <a:gd name="T3" fmla="*/ 13 h 286"/>
                    <a:gd name="T4" fmla="*/ 61 w 68"/>
                    <a:gd name="T5" fmla="*/ 16 h 286"/>
                    <a:gd name="T6" fmla="*/ 58 w 68"/>
                    <a:gd name="T7" fmla="*/ 109 h 286"/>
                    <a:gd name="T8" fmla="*/ 52 w 68"/>
                    <a:gd name="T9" fmla="*/ 217 h 286"/>
                    <a:gd name="T10" fmla="*/ 43 w 68"/>
                    <a:gd name="T11" fmla="*/ 253 h 286"/>
                    <a:gd name="T12" fmla="*/ 43 w 68"/>
                    <a:gd name="T13" fmla="*/ 271 h 286"/>
                    <a:gd name="T14" fmla="*/ 16 w 68"/>
                    <a:gd name="T15" fmla="*/ 274 h 286"/>
                    <a:gd name="T16" fmla="*/ 1 w 68"/>
                    <a:gd name="T17" fmla="*/ 262 h 286"/>
                    <a:gd name="T18" fmla="*/ 13 w 68"/>
                    <a:gd name="T19" fmla="*/ 130 h 286"/>
                    <a:gd name="T20" fmla="*/ 1 w 68"/>
                    <a:gd name="T21" fmla="*/ 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86">
                      <a:moveTo>
                        <a:pt x="1" y="64"/>
                      </a:moveTo>
                      <a:cubicBezTo>
                        <a:pt x="1" y="45"/>
                        <a:pt x="3" y="21"/>
                        <a:pt x="13" y="13"/>
                      </a:cubicBezTo>
                      <a:cubicBezTo>
                        <a:pt x="23" y="5"/>
                        <a:pt x="54" y="0"/>
                        <a:pt x="61" y="16"/>
                      </a:cubicBezTo>
                      <a:cubicBezTo>
                        <a:pt x="68" y="32"/>
                        <a:pt x="59" y="76"/>
                        <a:pt x="58" y="109"/>
                      </a:cubicBezTo>
                      <a:cubicBezTo>
                        <a:pt x="57" y="142"/>
                        <a:pt x="54" y="193"/>
                        <a:pt x="52" y="217"/>
                      </a:cubicBezTo>
                      <a:cubicBezTo>
                        <a:pt x="50" y="241"/>
                        <a:pt x="44" y="244"/>
                        <a:pt x="43" y="253"/>
                      </a:cubicBezTo>
                      <a:cubicBezTo>
                        <a:pt x="42" y="262"/>
                        <a:pt x="47" y="268"/>
                        <a:pt x="43" y="271"/>
                      </a:cubicBezTo>
                      <a:cubicBezTo>
                        <a:pt x="39" y="274"/>
                        <a:pt x="23" y="275"/>
                        <a:pt x="16" y="274"/>
                      </a:cubicBezTo>
                      <a:cubicBezTo>
                        <a:pt x="9" y="273"/>
                        <a:pt x="2" y="286"/>
                        <a:pt x="1" y="262"/>
                      </a:cubicBezTo>
                      <a:cubicBezTo>
                        <a:pt x="0" y="238"/>
                        <a:pt x="13" y="165"/>
                        <a:pt x="13" y="130"/>
                      </a:cubicBezTo>
                      <a:cubicBezTo>
                        <a:pt x="13" y="95"/>
                        <a:pt x="1" y="83"/>
                        <a:pt x="1" y="64"/>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8" name="Freeform 633"/>
                <p:cNvSpPr>
                  <a:spLocks/>
                </p:cNvSpPr>
                <p:nvPr/>
              </p:nvSpPr>
              <p:spPr bwMode="auto">
                <a:xfrm>
                  <a:off x="3636" y="2433"/>
                  <a:ext cx="106" cy="281"/>
                </a:xfrm>
                <a:custGeom>
                  <a:avLst/>
                  <a:gdLst>
                    <a:gd name="T0" fmla="*/ 15 w 106"/>
                    <a:gd name="T1" fmla="*/ 57 h 281"/>
                    <a:gd name="T2" fmla="*/ 24 w 106"/>
                    <a:gd name="T3" fmla="*/ 24 h 281"/>
                    <a:gd name="T4" fmla="*/ 72 w 106"/>
                    <a:gd name="T5" fmla="*/ 0 h 281"/>
                    <a:gd name="T6" fmla="*/ 90 w 106"/>
                    <a:gd name="T7" fmla="*/ 24 h 281"/>
                    <a:gd name="T8" fmla="*/ 105 w 106"/>
                    <a:gd name="T9" fmla="*/ 66 h 281"/>
                    <a:gd name="T10" fmla="*/ 84 w 106"/>
                    <a:gd name="T11" fmla="*/ 183 h 281"/>
                    <a:gd name="T12" fmla="*/ 60 w 106"/>
                    <a:gd name="T13" fmla="*/ 252 h 281"/>
                    <a:gd name="T14" fmla="*/ 39 w 106"/>
                    <a:gd name="T15" fmla="*/ 267 h 281"/>
                    <a:gd name="T16" fmla="*/ 3 w 106"/>
                    <a:gd name="T17" fmla="*/ 243 h 281"/>
                    <a:gd name="T18" fmla="*/ 18 w 106"/>
                    <a:gd name="T19"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81">
                      <a:moveTo>
                        <a:pt x="15" y="57"/>
                      </a:moveTo>
                      <a:cubicBezTo>
                        <a:pt x="15" y="45"/>
                        <a:pt x="15" y="33"/>
                        <a:pt x="24" y="24"/>
                      </a:cubicBezTo>
                      <a:cubicBezTo>
                        <a:pt x="33" y="15"/>
                        <a:pt x="61" y="0"/>
                        <a:pt x="72" y="0"/>
                      </a:cubicBezTo>
                      <a:cubicBezTo>
                        <a:pt x="83" y="0"/>
                        <a:pt x="85" y="13"/>
                        <a:pt x="90" y="24"/>
                      </a:cubicBezTo>
                      <a:cubicBezTo>
                        <a:pt x="95" y="35"/>
                        <a:pt x="106" y="40"/>
                        <a:pt x="105" y="66"/>
                      </a:cubicBezTo>
                      <a:cubicBezTo>
                        <a:pt x="104" y="92"/>
                        <a:pt x="91" y="152"/>
                        <a:pt x="84" y="183"/>
                      </a:cubicBezTo>
                      <a:cubicBezTo>
                        <a:pt x="77" y="214"/>
                        <a:pt x="68" y="238"/>
                        <a:pt x="60" y="252"/>
                      </a:cubicBezTo>
                      <a:cubicBezTo>
                        <a:pt x="52" y="266"/>
                        <a:pt x="48" y="268"/>
                        <a:pt x="39" y="267"/>
                      </a:cubicBezTo>
                      <a:cubicBezTo>
                        <a:pt x="30" y="266"/>
                        <a:pt x="6" y="281"/>
                        <a:pt x="3" y="243"/>
                      </a:cubicBezTo>
                      <a:cubicBezTo>
                        <a:pt x="0" y="205"/>
                        <a:pt x="9" y="120"/>
                        <a:pt x="18" y="36"/>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89" name="Freeform 634"/>
                <p:cNvSpPr>
                  <a:spLocks/>
                </p:cNvSpPr>
                <p:nvPr/>
              </p:nvSpPr>
              <p:spPr bwMode="auto">
                <a:xfrm>
                  <a:off x="3702" y="2385"/>
                  <a:ext cx="118" cy="305"/>
                </a:xfrm>
                <a:custGeom>
                  <a:avLst/>
                  <a:gdLst>
                    <a:gd name="T0" fmla="*/ 15 w 118"/>
                    <a:gd name="T1" fmla="*/ 54 h 305"/>
                    <a:gd name="T2" fmla="*/ 36 w 118"/>
                    <a:gd name="T3" fmla="*/ 30 h 305"/>
                    <a:gd name="T4" fmla="*/ 69 w 118"/>
                    <a:gd name="T5" fmla="*/ 15 h 305"/>
                    <a:gd name="T6" fmla="*/ 105 w 118"/>
                    <a:gd name="T7" fmla="*/ 6 h 305"/>
                    <a:gd name="T8" fmla="*/ 114 w 118"/>
                    <a:gd name="T9" fmla="*/ 54 h 305"/>
                    <a:gd name="T10" fmla="*/ 78 w 118"/>
                    <a:gd name="T11" fmla="*/ 225 h 305"/>
                    <a:gd name="T12" fmla="*/ 69 w 118"/>
                    <a:gd name="T13" fmla="*/ 267 h 305"/>
                    <a:gd name="T14" fmla="*/ 42 w 118"/>
                    <a:gd name="T15" fmla="*/ 288 h 305"/>
                    <a:gd name="T16" fmla="*/ 3 w 118"/>
                    <a:gd name="T17" fmla="*/ 264 h 305"/>
                    <a:gd name="T18" fmla="*/ 15 w 118"/>
                    <a:gd name="T19" fmla="*/ 5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05">
                      <a:moveTo>
                        <a:pt x="15" y="54"/>
                      </a:moveTo>
                      <a:cubicBezTo>
                        <a:pt x="20" y="15"/>
                        <a:pt x="27" y="36"/>
                        <a:pt x="36" y="30"/>
                      </a:cubicBezTo>
                      <a:cubicBezTo>
                        <a:pt x="45" y="24"/>
                        <a:pt x="58" y="19"/>
                        <a:pt x="69" y="15"/>
                      </a:cubicBezTo>
                      <a:cubicBezTo>
                        <a:pt x="80" y="11"/>
                        <a:pt x="98" y="0"/>
                        <a:pt x="105" y="6"/>
                      </a:cubicBezTo>
                      <a:cubicBezTo>
                        <a:pt x="112" y="12"/>
                        <a:pt x="118" y="18"/>
                        <a:pt x="114" y="54"/>
                      </a:cubicBezTo>
                      <a:cubicBezTo>
                        <a:pt x="110" y="90"/>
                        <a:pt x="85" y="190"/>
                        <a:pt x="78" y="225"/>
                      </a:cubicBezTo>
                      <a:cubicBezTo>
                        <a:pt x="71" y="260"/>
                        <a:pt x="75" y="257"/>
                        <a:pt x="69" y="267"/>
                      </a:cubicBezTo>
                      <a:cubicBezTo>
                        <a:pt x="63" y="277"/>
                        <a:pt x="53" y="289"/>
                        <a:pt x="42" y="288"/>
                      </a:cubicBezTo>
                      <a:cubicBezTo>
                        <a:pt x="31" y="287"/>
                        <a:pt x="6" y="305"/>
                        <a:pt x="3" y="264"/>
                      </a:cubicBezTo>
                      <a:cubicBezTo>
                        <a:pt x="0" y="223"/>
                        <a:pt x="10" y="93"/>
                        <a:pt x="15" y="54"/>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0" name="Freeform 635"/>
                <p:cNvSpPr>
                  <a:spLocks/>
                </p:cNvSpPr>
                <p:nvPr/>
              </p:nvSpPr>
              <p:spPr bwMode="auto">
                <a:xfrm>
                  <a:off x="3766" y="2347"/>
                  <a:ext cx="132" cy="343"/>
                </a:xfrm>
                <a:custGeom>
                  <a:avLst/>
                  <a:gdLst>
                    <a:gd name="T0" fmla="*/ 47 w 132"/>
                    <a:gd name="T1" fmla="*/ 50 h 343"/>
                    <a:gd name="T2" fmla="*/ 53 w 132"/>
                    <a:gd name="T3" fmla="*/ 20 h 343"/>
                    <a:gd name="T4" fmla="*/ 104 w 132"/>
                    <a:gd name="T5" fmla="*/ 8 h 343"/>
                    <a:gd name="T6" fmla="*/ 131 w 132"/>
                    <a:gd name="T7" fmla="*/ 32 h 343"/>
                    <a:gd name="T8" fmla="*/ 113 w 132"/>
                    <a:gd name="T9" fmla="*/ 203 h 343"/>
                    <a:gd name="T10" fmla="*/ 110 w 132"/>
                    <a:gd name="T11" fmla="*/ 251 h 343"/>
                    <a:gd name="T12" fmla="*/ 77 w 132"/>
                    <a:gd name="T13" fmla="*/ 290 h 343"/>
                    <a:gd name="T14" fmla="*/ 35 w 132"/>
                    <a:gd name="T15" fmla="*/ 296 h 343"/>
                    <a:gd name="T16" fmla="*/ 2 w 132"/>
                    <a:gd name="T17" fmla="*/ 299 h 343"/>
                    <a:gd name="T18" fmla="*/ 50 w 132"/>
                    <a:gd name="T19" fmla="*/ 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43">
                      <a:moveTo>
                        <a:pt x="47" y="50"/>
                      </a:moveTo>
                      <a:cubicBezTo>
                        <a:pt x="45" y="38"/>
                        <a:pt x="44" y="27"/>
                        <a:pt x="53" y="20"/>
                      </a:cubicBezTo>
                      <a:cubicBezTo>
                        <a:pt x="62" y="13"/>
                        <a:pt x="91" y="6"/>
                        <a:pt x="104" y="8"/>
                      </a:cubicBezTo>
                      <a:cubicBezTo>
                        <a:pt x="117" y="10"/>
                        <a:pt x="130" y="0"/>
                        <a:pt x="131" y="32"/>
                      </a:cubicBezTo>
                      <a:cubicBezTo>
                        <a:pt x="132" y="64"/>
                        <a:pt x="116" y="167"/>
                        <a:pt x="113" y="203"/>
                      </a:cubicBezTo>
                      <a:cubicBezTo>
                        <a:pt x="110" y="239"/>
                        <a:pt x="116" y="237"/>
                        <a:pt x="110" y="251"/>
                      </a:cubicBezTo>
                      <a:cubicBezTo>
                        <a:pt x="104" y="265"/>
                        <a:pt x="89" y="283"/>
                        <a:pt x="77" y="290"/>
                      </a:cubicBezTo>
                      <a:cubicBezTo>
                        <a:pt x="65" y="297"/>
                        <a:pt x="47" y="295"/>
                        <a:pt x="35" y="296"/>
                      </a:cubicBezTo>
                      <a:cubicBezTo>
                        <a:pt x="23" y="297"/>
                        <a:pt x="0" y="343"/>
                        <a:pt x="2" y="299"/>
                      </a:cubicBezTo>
                      <a:cubicBezTo>
                        <a:pt x="4" y="255"/>
                        <a:pt x="27" y="143"/>
                        <a:pt x="50" y="32"/>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1" name="Freeform 636"/>
                <p:cNvSpPr>
                  <a:spLocks/>
                </p:cNvSpPr>
                <p:nvPr/>
              </p:nvSpPr>
              <p:spPr bwMode="auto">
                <a:xfrm>
                  <a:off x="3862" y="2317"/>
                  <a:ext cx="139" cy="327"/>
                </a:xfrm>
                <a:custGeom>
                  <a:avLst/>
                  <a:gdLst>
                    <a:gd name="T0" fmla="*/ 29 w 139"/>
                    <a:gd name="T1" fmla="*/ 71 h 327"/>
                    <a:gd name="T2" fmla="*/ 44 w 139"/>
                    <a:gd name="T3" fmla="*/ 29 h 327"/>
                    <a:gd name="T4" fmla="*/ 98 w 139"/>
                    <a:gd name="T5" fmla="*/ 2 h 327"/>
                    <a:gd name="T6" fmla="*/ 134 w 139"/>
                    <a:gd name="T7" fmla="*/ 41 h 327"/>
                    <a:gd name="T8" fmla="*/ 128 w 139"/>
                    <a:gd name="T9" fmla="*/ 152 h 327"/>
                    <a:gd name="T10" fmla="*/ 125 w 139"/>
                    <a:gd name="T11" fmla="*/ 224 h 327"/>
                    <a:gd name="T12" fmla="*/ 77 w 139"/>
                    <a:gd name="T13" fmla="*/ 266 h 327"/>
                    <a:gd name="T14" fmla="*/ 8 w 139"/>
                    <a:gd name="T15" fmla="*/ 290 h 327"/>
                    <a:gd name="T16" fmla="*/ 32 w 139"/>
                    <a:gd name="T17" fmla="*/ 4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27">
                      <a:moveTo>
                        <a:pt x="29" y="71"/>
                      </a:moveTo>
                      <a:cubicBezTo>
                        <a:pt x="31" y="55"/>
                        <a:pt x="33" y="40"/>
                        <a:pt x="44" y="29"/>
                      </a:cubicBezTo>
                      <a:cubicBezTo>
                        <a:pt x="55" y="18"/>
                        <a:pt x="83" y="0"/>
                        <a:pt x="98" y="2"/>
                      </a:cubicBezTo>
                      <a:cubicBezTo>
                        <a:pt x="113" y="4"/>
                        <a:pt x="129" y="16"/>
                        <a:pt x="134" y="41"/>
                      </a:cubicBezTo>
                      <a:cubicBezTo>
                        <a:pt x="139" y="66"/>
                        <a:pt x="129" y="122"/>
                        <a:pt x="128" y="152"/>
                      </a:cubicBezTo>
                      <a:cubicBezTo>
                        <a:pt x="127" y="182"/>
                        <a:pt x="134" y="205"/>
                        <a:pt x="125" y="224"/>
                      </a:cubicBezTo>
                      <a:cubicBezTo>
                        <a:pt x="116" y="243"/>
                        <a:pt x="96" y="255"/>
                        <a:pt x="77" y="266"/>
                      </a:cubicBezTo>
                      <a:cubicBezTo>
                        <a:pt x="58" y="277"/>
                        <a:pt x="16" y="327"/>
                        <a:pt x="8" y="290"/>
                      </a:cubicBezTo>
                      <a:cubicBezTo>
                        <a:pt x="0" y="253"/>
                        <a:pt x="16" y="148"/>
                        <a:pt x="32" y="44"/>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2" name="Freeform 637"/>
                <p:cNvSpPr>
                  <a:spLocks/>
                </p:cNvSpPr>
                <p:nvPr/>
              </p:nvSpPr>
              <p:spPr bwMode="auto">
                <a:xfrm>
                  <a:off x="4041" y="2281"/>
                  <a:ext cx="126" cy="280"/>
                </a:xfrm>
                <a:custGeom>
                  <a:avLst/>
                  <a:gdLst>
                    <a:gd name="T0" fmla="*/ 18 w 126"/>
                    <a:gd name="T1" fmla="*/ 65 h 280"/>
                    <a:gd name="T2" fmla="*/ 6 w 126"/>
                    <a:gd name="T3" fmla="*/ 29 h 280"/>
                    <a:gd name="T4" fmla="*/ 57 w 126"/>
                    <a:gd name="T5" fmla="*/ 11 h 280"/>
                    <a:gd name="T6" fmla="*/ 114 w 126"/>
                    <a:gd name="T7" fmla="*/ 92 h 280"/>
                    <a:gd name="T8" fmla="*/ 123 w 126"/>
                    <a:gd name="T9" fmla="*/ 200 h 280"/>
                    <a:gd name="T10" fmla="*/ 96 w 126"/>
                    <a:gd name="T11" fmla="*/ 233 h 280"/>
                    <a:gd name="T12" fmla="*/ 42 w 126"/>
                    <a:gd name="T13" fmla="*/ 248 h 280"/>
                    <a:gd name="T14" fmla="*/ 9 w 126"/>
                    <a:gd name="T15" fmla="*/ 41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280">
                      <a:moveTo>
                        <a:pt x="18" y="65"/>
                      </a:moveTo>
                      <a:cubicBezTo>
                        <a:pt x="9" y="51"/>
                        <a:pt x="0" y="38"/>
                        <a:pt x="6" y="29"/>
                      </a:cubicBezTo>
                      <a:cubicBezTo>
                        <a:pt x="12" y="20"/>
                        <a:pt x="39" y="0"/>
                        <a:pt x="57" y="11"/>
                      </a:cubicBezTo>
                      <a:cubicBezTo>
                        <a:pt x="75" y="22"/>
                        <a:pt x="103" y="60"/>
                        <a:pt x="114" y="92"/>
                      </a:cubicBezTo>
                      <a:cubicBezTo>
                        <a:pt x="125" y="124"/>
                        <a:pt x="126" y="177"/>
                        <a:pt x="123" y="200"/>
                      </a:cubicBezTo>
                      <a:cubicBezTo>
                        <a:pt x="120" y="223"/>
                        <a:pt x="109" y="225"/>
                        <a:pt x="96" y="233"/>
                      </a:cubicBezTo>
                      <a:cubicBezTo>
                        <a:pt x="83" y="241"/>
                        <a:pt x="56" y="280"/>
                        <a:pt x="42" y="248"/>
                      </a:cubicBezTo>
                      <a:cubicBezTo>
                        <a:pt x="28" y="216"/>
                        <a:pt x="18" y="128"/>
                        <a:pt x="9" y="41"/>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3" name="Freeform 638"/>
                <p:cNvSpPr>
                  <a:spLocks/>
                </p:cNvSpPr>
                <p:nvPr/>
              </p:nvSpPr>
              <p:spPr bwMode="auto">
                <a:xfrm>
                  <a:off x="3980" y="2310"/>
                  <a:ext cx="132" cy="265"/>
                </a:xfrm>
                <a:custGeom>
                  <a:avLst/>
                  <a:gdLst>
                    <a:gd name="T0" fmla="*/ 13 w 132"/>
                    <a:gd name="T1" fmla="*/ 48 h 265"/>
                    <a:gd name="T2" fmla="*/ 7 w 132"/>
                    <a:gd name="T3" fmla="*/ 15 h 265"/>
                    <a:gd name="T4" fmla="*/ 46 w 132"/>
                    <a:gd name="T5" fmla="*/ 3 h 265"/>
                    <a:gd name="T6" fmla="*/ 88 w 132"/>
                    <a:gd name="T7" fmla="*/ 36 h 265"/>
                    <a:gd name="T8" fmla="*/ 130 w 132"/>
                    <a:gd name="T9" fmla="*/ 150 h 265"/>
                    <a:gd name="T10" fmla="*/ 103 w 132"/>
                    <a:gd name="T11" fmla="*/ 225 h 265"/>
                    <a:gd name="T12" fmla="*/ 73 w 132"/>
                    <a:gd name="T13" fmla="*/ 246 h 265"/>
                    <a:gd name="T14" fmla="*/ 10 w 132"/>
                    <a:gd name="T15" fmla="*/ 228 h 265"/>
                    <a:gd name="T16" fmla="*/ 10 w 132"/>
                    <a:gd name="T17" fmla="*/ 2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65">
                      <a:moveTo>
                        <a:pt x="13" y="48"/>
                      </a:moveTo>
                      <a:cubicBezTo>
                        <a:pt x="7" y="35"/>
                        <a:pt x="2" y="22"/>
                        <a:pt x="7" y="15"/>
                      </a:cubicBezTo>
                      <a:cubicBezTo>
                        <a:pt x="12" y="8"/>
                        <a:pt x="33" y="0"/>
                        <a:pt x="46" y="3"/>
                      </a:cubicBezTo>
                      <a:cubicBezTo>
                        <a:pt x="59" y="6"/>
                        <a:pt x="74" y="12"/>
                        <a:pt x="88" y="36"/>
                      </a:cubicBezTo>
                      <a:cubicBezTo>
                        <a:pt x="102" y="60"/>
                        <a:pt x="128" y="119"/>
                        <a:pt x="130" y="150"/>
                      </a:cubicBezTo>
                      <a:cubicBezTo>
                        <a:pt x="132" y="181"/>
                        <a:pt x="112" y="209"/>
                        <a:pt x="103" y="225"/>
                      </a:cubicBezTo>
                      <a:cubicBezTo>
                        <a:pt x="94" y="241"/>
                        <a:pt x="88" y="246"/>
                        <a:pt x="73" y="246"/>
                      </a:cubicBezTo>
                      <a:cubicBezTo>
                        <a:pt x="58" y="246"/>
                        <a:pt x="20" y="265"/>
                        <a:pt x="10" y="228"/>
                      </a:cubicBezTo>
                      <a:cubicBezTo>
                        <a:pt x="0" y="191"/>
                        <a:pt x="5" y="107"/>
                        <a:pt x="10" y="24"/>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4" name="Freeform 639"/>
                <p:cNvSpPr>
                  <a:spLocks/>
                </p:cNvSpPr>
                <p:nvPr/>
              </p:nvSpPr>
              <p:spPr bwMode="auto">
                <a:xfrm>
                  <a:off x="4110" y="2251"/>
                  <a:ext cx="120" cy="244"/>
                </a:xfrm>
                <a:custGeom>
                  <a:avLst/>
                  <a:gdLst>
                    <a:gd name="T0" fmla="*/ 24 w 120"/>
                    <a:gd name="T1" fmla="*/ 83 h 244"/>
                    <a:gd name="T2" fmla="*/ 0 w 120"/>
                    <a:gd name="T3" fmla="*/ 50 h 244"/>
                    <a:gd name="T4" fmla="*/ 24 w 120"/>
                    <a:gd name="T5" fmla="*/ 14 h 244"/>
                    <a:gd name="T6" fmla="*/ 66 w 120"/>
                    <a:gd name="T7" fmla="*/ 14 h 244"/>
                    <a:gd name="T8" fmla="*/ 105 w 120"/>
                    <a:gd name="T9" fmla="*/ 101 h 244"/>
                    <a:gd name="T10" fmla="*/ 117 w 120"/>
                    <a:gd name="T11" fmla="*/ 188 h 244"/>
                    <a:gd name="T12" fmla="*/ 90 w 120"/>
                    <a:gd name="T13" fmla="*/ 233 h 244"/>
                    <a:gd name="T14" fmla="*/ 51 w 120"/>
                    <a:gd name="T15" fmla="*/ 227 h 244"/>
                    <a:gd name="T16" fmla="*/ 51 w 120"/>
                    <a:gd name="T17" fmla="*/ 131 h 244"/>
                    <a:gd name="T18" fmla="*/ 3 w 120"/>
                    <a:gd name="T19" fmla="*/ 5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44">
                      <a:moveTo>
                        <a:pt x="24" y="83"/>
                      </a:moveTo>
                      <a:cubicBezTo>
                        <a:pt x="12" y="72"/>
                        <a:pt x="0" y="61"/>
                        <a:pt x="0" y="50"/>
                      </a:cubicBezTo>
                      <a:cubicBezTo>
                        <a:pt x="0" y="39"/>
                        <a:pt x="13" y="20"/>
                        <a:pt x="24" y="14"/>
                      </a:cubicBezTo>
                      <a:cubicBezTo>
                        <a:pt x="35" y="8"/>
                        <a:pt x="53" y="0"/>
                        <a:pt x="66" y="14"/>
                      </a:cubicBezTo>
                      <a:cubicBezTo>
                        <a:pt x="79" y="28"/>
                        <a:pt x="97" y="72"/>
                        <a:pt x="105" y="101"/>
                      </a:cubicBezTo>
                      <a:cubicBezTo>
                        <a:pt x="113" y="130"/>
                        <a:pt x="120" y="166"/>
                        <a:pt x="117" y="188"/>
                      </a:cubicBezTo>
                      <a:cubicBezTo>
                        <a:pt x="114" y="210"/>
                        <a:pt x="101" y="227"/>
                        <a:pt x="90" y="233"/>
                      </a:cubicBezTo>
                      <a:cubicBezTo>
                        <a:pt x="79" y="239"/>
                        <a:pt x="57" y="244"/>
                        <a:pt x="51" y="227"/>
                      </a:cubicBezTo>
                      <a:cubicBezTo>
                        <a:pt x="45" y="210"/>
                        <a:pt x="59" y="159"/>
                        <a:pt x="51" y="131"/>
                      </a:cubicBezTo>
                      <a:cubicBezTo>
                        <a:pt x="43" y="103"/>
                        <a:pt x="23" y="79"/>
                        <a:pt x="3" y="56"/>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5" name="Freeform 640"/>
                <p:cNvSpPr>
                  <a:spLocks/>
                </p:cNvSpPr>
                <p:nvPr/>
              </p:nvSpPr>
              <p:spPr bwMode="auto">
                <a:xfrm>
                  <a:off x="4168" y="2217"/>
                  <a:ext cx="134" cy="244"/>
                </a:xfrm>
                <a:custGeom>
                  <a:avLst/>
                  <a:gdLst>
                    <a:gd name="T0" fmla="*/ 20 w 134"/>
                    <a:gd name="T1" fmla="*/ 69 h 244"/>
                    <a:gd name="T2" fmla="*/ 5 w 134"/>
                    <a:gd name="T3" fmla="*/ 36 h 244"/>
                    <a:gd name="T4" fmla="*/ 47 w 134"/>
                    <a:gd name="T5" fmla="*/ 6 h 244"/>
                    <a:gd name="T6" fmla="*/ 77 w 134"/>
                    <a:gd name="T7" fmla="*/ 6 h 244"/>
                    <a:gd name="T8" fmla="*/ 119 w 134"/>
                    <a:gd name="T9" fmla="*/ 39 h 244"/>
                    <a:gd name="T10" fmla="*/ 134 w 134"/>
                    <a:gd name="T11" fmla="*/ 117 h 244"/>
                    <a:gd name="T12" fmla="*/ 116 w 134"/>
                    <a:gd name="T13" fmla="*/ 195 h 244"/>
                    <a:gd name="T14" fmla="*/ 101 w 134"/>
                    <a:gd name="T15" fmla="*/ 222 h 244"/>
                    <a:gd name="T16" fmla="*/ 56 w 134"/>
                    <a:gd name="T17" fmla="*/ 234 h 244"/>
                    <a:gd name="T18" fmla="*/ 56 w 134"/>
                    <a:gd name="T19" fmla="*/ 162 h 244"/>
                    <a:gd name="T20" fmla="*/ 35 w 134"/>
                    <a:gd name="T21" fmla="*/ 87 h 244"/>
                    <a:gd name="T22" fmla="*/ 20 w 134"/>
                    <a:gd name="T23" fmla="*/ 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244">
                      <a:moveTo>
                        <a:pt x="20" y="69"/>
                      </a:moveTo>
                      <a:cubicBezTo>
                        <a:pt x="15" y="61"/>
                        <a:pt x="0" y="47"/>
                        <a:pt x="5" y="36"/>
                      </a:cubicBezTo>
                      <a:cubicBezTo>
                        <a:pt x="10" y="25"/>
                        <a:pt x="35" y="11"/>
                        <a:pt x="47" y="6"/>
                      </a:cubicBezTo>
                      <a:cubicBezTo>
                        <a:pt x="59" y="1"/>
                        <a:pt x="65" y="0"/>
                        <a:pt x="77" y="6"/>
                      </a:cubicBezTo>
                      <a:cubicBezTo>
                        <a:pt x="89" y="12"/>
                        <a:pt x="110" y="21"/>
                        <a:pt x="119" y="39"/>
                      </a:cubicBezTo>
                      <a:cubicBezTo>
                        <a:pt x="128" y="57"/>
                        <a:pt x="134" y="91"/>
                        <a:pt x="134" y="117"/>
                      </a:cubicBezTo>
                      <a:cubicBezTo>
                        <a:pt x="134" y="143"/>
                        <a:pt x="121" y="178"/>
                        <a:pt x="116" y="195"/>
                      </a:cubicBezTo>
                      <a:cubicBezTo>
                        <a:pt x="111" y="212"/>
                        <a:pt x="111" y="215"/>
                        <a:pt x="101" y="222"/>
                      </a:cubicBezTo>
                      <a:cubicBezTo>
                        <a:pt x="91" y="229"/>
                        <a:pt x="63" y="244"/>
                        <a:pt x="56" y="234"/>
                      </a:cubicBezTo>
                      <a:cubicBezTo>
                        <a:pt x="49" y="224"/>
                        <a:pt x="59" y="186"/>
                        <a:pt x="56" y="162"/>
                      </a:cubicBezTo>
                      <a:cubicBezTo>
                        <a:pt x="53" y="138"/>
                        <a:pt x="41" y="104"/>
                        <a:pt x="35" y="87"/>
                      </a:cubicBezTo>
                      <a:cubicBezTo>
                        <a:pt x="29" y="70"/>
                        <a:pt x="25" y="77"/>
                        <a:pt x="20" y="6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6" name="Freeform 641"/>
                <p:cNvSpPr>
                  <a:spLocks/>
                </p:cNvSpPr>
                <p:nvPr/>
              </p:nvSpPr>
              <p:spPr bwMode="auto">
                <a:xfrm>
                  <a:off x="4240" y="2179"/>
                  <a:ext cx="128" cy="232"/>
                </a:xfrm>
                <a:custGeom>
                  <a:avLst/>
                  <a:gdLst>
                    <a:gd name="T0" fmla="*/ 26 w 128"/>
                    <a:gd name="T1" fmla="*/ 65 h 232"/>
                    <a:gd name="T2" fmla="*/ 2 w 128"/>
                    <a:gd name="T3" fmla="*/ 44 h 232"/>
                    <a:gd name="T4" fmla="*/ 38 w 128"/>
                    <a:gd name="T5" fmla="*/ 14 h 232"/>
                    <a:gd name="T6" fmla="*/ 80 w 128"/>
                    <a:gd name="T7" fmla="*/ 8 h 232"/>
                    <a:gd name="T8" fmla="*/ 101 w 128"/>
                    <a:gd name="T9" fmla="*/ 62 h 232"/>
                    <a:gd name="T10" fmla="*/ 116 w 128"/>
                    <a:gd name="T11" fmla="*/ 140 h 232"/>
                    <a:gd name="T12" fmla="*/ 122 w 128"/>
                    <a:gd name="T13" fmla="*/ 179 h 232"/>
                    <a:gd name="T14" fmla="*/ 80 w 128"/>
                    <a:gd name="T15" fmla="*/ 224 h 232"/>
                    <a:gd name="T16" fmla="*/ 53 w 128"/>
                    <a:gd name="T17" fmla="*/ 227 h 232"/>
                    <a:gd name="T18" fmla="*/ 38 w 128"/>
                    <a:gd name="T19" fmla="*/ 206 h 232"/>
                    <a:gd name="T20" fmla="*/ 50 w 128"/>
                    <a:gd name="T21" fmla="*/ 89 h 232"/>
                    <a:gd name="T22" fmla="*/ 26 w 128"/>
                    <a:gd name="T23"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32">
                      <a:moveTo>
                        <a:pt x="26" y="65"/>
                      </a:moveTo>
                      <a:cubicBezTo>
                        <a:pt x="18" y="58"/>
                        <a:pt x="0" y="52"/>
                        <a:pt x="2" y="44"/>
                      </a:cubicBezTo>
                      <a:cubicBezTo>
                        <a:pt x="4" y="36"/>
                        <a:pt x="25" y="20"/>
                        <a:pt x="38" y="14"/>
                      </a:cubicBezTo>
                      <a:cubicBezTo>
                        <a:pt x="51" y="8"/>
                        <a:pt x="70" y="0"/>
                        <a:pt x="80" y="8"/>
                      </a:cubicBezTo>
                      <a:cubicBezTo>
                        <a:pt x="90" y="16"/>
                        <a:pt x="95" y="40"/>
                        <a:pt x="101" y="62"/>
                      </a:cubicBezTo>
                      <a:cubicBezTo>
                        <a:pt x="107" y="84"/>
                        <a:pt x="113" y="121"/>
                        <a:pt x="116" y="140"/>
                      </a:cubicBezTo>
                      <a:cubicBezTo>
                        <a:pt x="119" y="159"/>
                        <a:pt x="128" y="165"/>
                        <a:pt x="122" y="179"/>
                      </a:cubicBezTo>
                      <a:cubicBezTo>
                        <a:pt x="116" y="193"/>
                        <a:pt x="91" y="216"/>
                        <a:pt x="80" y="224"/>
                      </a:cubicBezTo>
                      <a:cubicBezTo>
                        <a:pt x="69" y="232"/>
                        <a:pt x="60" y="230"/>
                        <a:pt x="53" y="227"/>
                      </a:cubicBezTo>
                      <a:cubicBezTo>
                        <a:pt x="46" y="224"/>
                        <a:pt x="38" y="229"/>
                        <a:pt x="38" y="206"/>
                      </a:cubicBezTo>
                      <a:cubicBezTo>
                        <a:pt x="38" y="183"/>
                        <a:pt x="54" y="114"/>
                        <a:pt x="50" y="89"/>
                      </a:cubicBezTo>
                      <a:cubicBezTo>
                        <a:pt x="46" y="64"/>
                        <a:pt x="34" y="72"/>
                        <a:pt x="26" y="6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7" name="Freeform 642"/>
                <p:cNvSpPr>
                  <a:spLocks/>
                </p:cNvSpPr>
                <p:nvPr/>
              </p:nvSpPr>
              <p:spPr bwMode="auto">
                <a:xfrm>
                  <a:off x="4308" y="2136"/>
                  <a:ext cx="115" cy="234"/>
                </a:xfrm>
                <a:custGeom>
                  <a:avLst/>
                  <a:gdLst>
                    <a:gd name="T0" fmla="*/ 9 w 115"/>
                    <a:gd name="T1" fmla="*/ 84 h 234"/>
                    <a:gd name="T2" fmla="*/ 6 w 115"/>
                    <a:gd name="T3" fmla="*/ 30 h 234"/>
                    <a:gd name="T4" fmla="*/ 48 w 115"/>
                    <a:gd name="T5" fmla="*/ 0 h 234"/>
                    <a:gd name="T6" fmla="*/ 99 w 115"/>
                    <a:gd name="T7" fmla="*/ 27 h 234"/>
                    <a:gd name="T8" fmla="*/ 114 w 115"/>
                    <a:gd name="T9" fmla="*/ 111 h 234"/>
                    <a:gd name="T10" fmla="*/ 108 w 115"/>
                    <a:gd name="T11" fmla="*/ 177 h 234"/>
                    <a:gd name="T12" fmla="*/ 72 w 115"/>
                    <a:gd name="T13" fmla="*/ 204 h 234"/>
                    <a:gd name="T14" fmla="*/ 45 w 115"/>
                    <a:gd name="T15" fmla="*/ 219 h 234"/>
                    <a:gd name="T16" fmla="*/ 36 w 115"/>
                    <a:gd name="T17" fmla="*/ 114 h 234"/>
                    <a:gd name="T18" fmla="*/ 6 w 115"/>
                    <a:gd name="T19" fmla="*/ 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34">
                      <a:moveTo>
                        <a:pt x="9" y="84"/>
                      </a:moveTo>
                      <a:cubicBezTo>
                        <a:pt x="4" y="64"/>
                        <a:pt x="0" y="44"/>
                        <a:pt x="6" y="30"/>
                      </a:cubicBezTo>
                      <a:cubicBezTo>
                        <a:pt x="12" y="16"/>
                        <a:pt x="33" y="0"/>
                        <a:pt x="48" y="0"/>
                      </a:cubicBezTo>
                      <a:cubicBezTo>
                        <a:pt x="63" y="0"/>
                        <a:pt x="88" y="8"/>
                        <a:pt x="99" y="27"/>
                      </a:cubicBezTo>
                      <a:cubicBezTo>
                        <a:pt x="110" y="46"/>
                        <a:pt x="113" y="86"/>
                        <a:pt x="114" y="111"/>
                      </a:cubicBezTo>
                      <a:cubicBezTo>
                        <a:pt x="115" y="136"/>
                        <a:pt x="115" y="162"/>
                        <a:pt x="108" y="177"/>
                      </a:cubicBezTo>
                      <a:cubicBezTo>
                        <a:pt x="101" y="192"/>
                        <a:pt x="82" y="197"/>
                        <a:pt x="72" y="204"/>
                      </a:cubicBezTo>
                      <a:cubicBezTo>
                        <a:pt x="62" y="211"/>
                        <a:pt x="51" y="234"/>
                        <a:pt x="45" y="219"/>
                      </a:cubicBezTo>
                      <a:cubicBezTo>
                        <a:pt x="39" y="204"/>
                        <a:pt x="42" y="140"/>
                        <a:pt x="36" y="114"/>
                      </a:cubicBezTo>
                      <a:cubicBezTo>
                        <a:pt x="30" y="88"/>
                        <a:pt x="12" y="69"/>
                        <a:pt x="6" y="6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8" name="Freeform 643"/>
                <p:cNvSpPr>
                  <a:spLocks/>
                </p:cNvSpPr>
                <p:nvPr/>
              </p:nvSpPr>
              <p:spPr bwMode="auto">
                <a:xfrm>
                  <a:off x="4384" y="2102"/>
                  <a:ext cx="128" cy="213"/>
                </a:xfrm>
                <a:custGeom>
                  <a:avLst/>
                  <a:gdLst>
                    <a:gd name="T0" fmla="*/ 11 w 128"/>
                    <a:gd name="T1" fmla="*/ 73 h 213"/>
                    <a:gd name="T2" fmla="*/ 8 w 128"/>
                    <a:gd name="T3" fmla="*/ 31 h 213"/>
                    <a:gd name="T4" fmla="*/ 56 w 128"/>
                    <a:gd name="T5" fmla="*/ 4 h 213"/>
                    <a:gd name="T6" fmla="*/ 80 w 128"/>
                    <a:gd name="T7" fmla="*/ 13 h 213"/>
                    <a:gd name="T8" fmla="*/ 116 w 128"/>
                    <a:gd name="T9" fmla="*/ 85 h 213"/>
                    <a:gd name="T10" fmla="*/ 125 w 128"/>
                    <a:gd name="T11" fmla="*/ 112 h 213"/>
                    <a:gd name="T12" fmla="*/ 98 w 128"/>
                    <a:gd name="T13" fmla="*/ 166 h 213"/>
                    <a:gd name="T14" fmla="*/ 62 w 128"/>
                    <a:gd name="T15" fmla="*/ 181 h 213"/>
                    <a:gd name="T16" fmla="*/ 26 w 128"/>
                    <a:gd name="T17" fmla="*/ 208 h 213"/>
                    <a:gd name="T18" fmla="*/ 35 w 128"/>
                    <a:gd name="T19" fmla="*/ 148 h 213"/>
                    <a:gd name="T20" fmla="*/ 11 w 128"/>
                    <a:gd name="T21" fmla="*/ 7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13">
                      <a:moveTo>
                        <a:pt x="11" y="73"/>
                      </a:moveTo>
                      <a:cubicBezTo>
                        <a:pt x="7" y="54"/>
                        <a:pt x="0" y="42"/>
                        <a:pt x="8" y="31"/>
                      </a:cubicBezTo>
                      <a:cubicBezTo>
                        <a:pt x="16" y="20"/>
                        <a:pt x="44" y="7"/>
                        <a:pt x="56" y="4"/>
                      </a:cubicBezTo>
                      <a:cubicBezTo>
                        <a:pt x="68" y="1"/>
                        <a:pt x="70" y="0"/>
                        <a:pt x="80" y="13"/>
                      </a:cubicBezTo>
                      <a:cubicBezTo>
                        <a:pt x="90" y="26"/>
                        <a:pt x="109" y="69"/>
                        <a:pt x="116" y="85"/>
                      </a:cubicBezTo>
                      <a:cubicBezTo>
                        <a:pt x="123" y="101"/>
                        <a:pt x="128" y="99"/>
                        <a:pt x="125" y="112"/>
                      </a:cubicBezTo>
                      <a:cubicBezTo>
                        <a:pt x="122" y="125"/>
                        <a:pt x="108" y="155"/>
                        <a:pt x="98" y="166"/>
                      </a:cubicBezTo>
                      <a:cubicBezTo>
                        <a:pt x="88" y="177"/>
                        <a:pt x="74" y="174"/>
                        <a:pt x="62" y="181"/>
                      </a:cubicBezTo>
                      <a:cubicBezTo>
                        <a:pt x="50" y="188"/>
                        <a:pt x="30" y="213"/>
                        <a:pt x="26" y="208"/>
                      </a:cubicBezTo>
                      <a:cubicBezTo>
                        <a:pt x="22" y="203"/>
                        <a:pt x="36" y="169"/>
                        <a:pt x="35" y="148"/>
                      </a:cubicBezTo>
                      <a:cubicBezTo>
                        <a:pt x="34" y="127"/>
                        <a:pt x="15" y="92"/>
                        <a:pt x="11" y="73"/>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99" name="Freeform 644"/>
                <p:cNvSpPr>
                  <a:spLocks/>
                </p:cNvSpPr>
                <p:nvPr/>
              </p:nvSpPr>
              <p:spPr bwMode="auto">
                <a:xfrm>
                  <a:off x="4459" y="2053"/>
                  <a:ext cx="111" cy="169"/>
                </a:xfrm>
                <a:custGeom>
                  <a:avLst/>
                  <a:gdLst>
                    <a:gd name="T0" fmla="*/ 5 w 111"/>
                    <a:gd name="T1" fmla="*/ 71 h 169"/>
                    <a:gd name="T2" fmla="*/ 5 w 111"/>
                    <a:gd name="T3" fmla="*/ 32 h 169"/>
                    <a:gd name="T4" fmla="*/ 38 w 111"/>
                    <a:gd name="T5" fmla="*/ 2 h 169"/>
                    <a:gd name="T6" fmla="*/ 77 w 111"/>
                    <a:gd name="T7" fmla="*/ 20 h 169"/>
                    <a:gd name="T8" fmla="*/ 110 w 111"/>
                    <a:gd name="T9" fmla="*/ 65 h 169"/>
                    <a:gd name="T10" fmla="*/ 83 w 111"/>
                    <a:gd name="T11" fmla="*/ 119 h 169"/>
                    <a:gd name="T12" fmla="*/ 56 w 111"/>
                    <a:gd name="T13" fmla="*/ 158 h 169"/>
                    <a:gd name="T14" fmla="*/ 2 w 111"/>
                    <a:gd name="T15" fmla="*/ 5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9">
                      <a:moveTo>
                        <a:pt x="5" y="71"/>
                      </a:moveTo>
                      <a:cubicBezTo>
                        <a:pt x="2" y="57"/>
                        <a:pt x="0" y="43"/>
                        <a:pt x="5" y="32"/>
                      </a:cubicBezTo>
                      <a:cubicBezTo>
                        <a:pt x="10" y="21"/>
                        <a:pt x="26" y="4"/>
                        <a:pt x="38" y="2"/>
                      </a:cubicBezTo>
                      <a:cubicBezTo>
                        <a:pt x="50" y="0"/>
                        <a:pt x="65" y="10"/>
                        <a:pt x="77" y="20"/>
                      </a:cubicBezTo>
                      <a:cubicBezTo>
                        <a:pt x="89" y="30"/>
                        <a:pt x="109" y="49"/>
                        <a:pt x="110" y="65"/>
                      </a:cubicBezTo>
                      <a:cubicBezTo>
                        <a:pt x="111" y="81"/>
                        <a:pt x="92" y="104"/>
                        <a:pt x="83" y="119"/>
                      </a:cubicBezTo>
                      <a:cubicBezTo>
                        <a:pt x="74" y="134"/>
                        <a:pt x="69" y="169"/>
                        <a:pt x="56" y="158"/>
                      </a:cubicBezTo>
                      <a:cubicBezTo>
                        <a:pt x="43" y="147"/>
                        <a:pt x="22" y="98"/>
                        <a:pt x="2" y="5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0" name="Freeform 645"/>
                <p:cNvSpPr>
                  <a:spLocks/>
                </p:cNvSpPr>
                <p:nvPr/>
              </p:nvSpPr>
              <p:spPr bwMode="auto">
                <a:xfrm>
                  <a:off x="4517" y="2031"/>
                  <a:ext cx="81" cy="84"/>
                </a:xfrm>
                <a:custGeom>
                  <a:avLst/>
                  <a:gdLst>
                    <a:gd name="T0" fmla="*/ 22 w 81"/>
                    <a:gd name="T1" fmla="*/ 45 h 84"/>
                    <a:gd name="T2" fmla="*/ 1 w 81"/>
                    <a:gd name="T3" fmla="*/ 12 h 84"/>
                    <a:gd name="T4" fmla="*/ 28 w 81"/>
                    <a:gd name="T5" fmla="*/ 0 h 84"/>
                    <a:gd name="T6" fmla="*/ 76 w 81"/>
                    <a:gd name="T7" fmla="*/ 15 h 84"/>
                    <a:gd name="T8" fmla="*/ 61 w 81"/>
                    <a:gd name="T9" fmla="*/ 63 h 84"/>
                    <a:gd name="T10" fmla="*/ 52 w 81"/>
                    <a:gd name="T11" fmla="*/ 81 h 84"/>
                    <a:gd name="T12" fmla="*/ 22 w 81"/>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81" h="84">
                      <a:moveTo>
                        <a:pt x="22" y="45"/>
                      </a:moveTo>
                      <a:cubicBezTo>
                        <a:pt x="13" y="33"/>
                        <a:pt x="0" y="19"/>
                        <a:pt x="1" y="12"/>
                      </a:cubicBezTo>
                      <a:cubicBezTo>
                        <a:pt x="2" y="5"/>
                        <a:pt x="16" y="0"/>
                        <a:pt x="28" y="0"/>
                      </a:cubicBezTo>
                      <a:cubicBezTo>
                        <a:pt x="40" y="0"/>
                        <a:pt x="71" y="5"/>
                        <a:pt x="76" y="15"/>
                      </a:cubicBezTo>
                      <a:cubicBezTo>
                        <a:pt x="81" y="25"/>
                        <a:pt x="65" y="52"/>
                        <a:pt x="61" y="63"/>
                      </a:cubicBezTo>
                      <a:cubicBezTo>
                        <a:pt x="57" y="74"/>
                        <a:pt x="58" y="84"/>
                        <a:pt x="52" y="81"/>
                      </a:cubicBezTo>
                      <a:cubicBezTo>
                        <a:pt x="46" y="78"/>
                        <a:pt x="31" y="57"/>
                        <a:pt x="22" y="4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901" name="Freeform 646"/>
                <p:cNvSpPr>
                  <a:spLocks/>
                </p:cNvSpPr>
                <p:nvPr/>
              </p:nvSpPr>
              <p:spPr bwMode="auto">
                <a:xfrm>
                  <a:off x="4552" y="1975"/>
                  <a:ext cx="73" cy="75"/>
                </a:xfrm>
                <a:custGeom>
                  <a:avLst/>
                  <a:gdLst>
                    <a:gd name="T0" fmla="*/ 26 w 73"/>
                    <a:gd name="T1" fmla="*/ 65 h 75"/>
                    <a:gd name="T2" fmla="*/ 2 w 73"/>
                    <a:gd name="T3" fmla="*/ 50 h 75"/>
                    <a:gd name="T4" fmla="*/ 14 w 73"/>
                    <a:gd name="T5" fmla="*/ 17 h 75"/>
                    <a:gd name="T6" fmla="*/ 62 w 73"/>
                    <a:gd name="T7" fmla="*/ 5 h 75"/>
                    <a:gd name="T8" fmla="*/ 71 w 73"/>
                    <a:gd name="T9" fmla="*/ 47 h 75"/>
                    <a:gd name="T10" fmla="*/ 47 w 73"/>
                    <a:gd name="T11" fmla="*/ 74 h 75"/>
                    <a:gd name="T12" fmla="*/ 11 w 73"/>
                    <a:gd name="T13" fmla="*/ 53 h 75"/>
                  </a:gdLst>
                  <a:ahLst/>
                  <a:cxnLst>
                    <a:cxn ang="0">
                      <a:pos x="T0" y="T1"/>
                    </a:cxn>
                    <a:cxn ang="0">
                      <a:pos x="T2" y="T3"/>
                    </a:cxn>
                    <a:cxn ang="0">
                      <a:pos x="T4" y="T5"/>
                    </a:cxn>
                    <a:cxn ang="0">
                      <a:pos x="T6" y="T7"/>
                    </a:cxn>
                    <a:cxn ang="0">
                      <a:pos x="T8" y="T9"/>
                    </a:cxn>
                    <a:cxn ang="0">
                      <a:pos x="T10" y="T11"/>
                    </a:cxn>
                    <a:cxn ang="0">
                      <a:pos x="T12" y="T13"/>
                    </a:cxn>
                  </a:cxnLst>
                  <a:rect l="0" t="0" r="r" b="b"/>
                  <a:pathLst>
                    <a:path w="73" h="75">
                      <a:moveTo>
                        <a:pt x="26" y="65"/>
                      </a:moveTo>
                      <a:cubicBezTo>
                        <a:pt x="15" y="61"/>
                        <a:pt x="4" y="58"/>
                        <a:pt x="2" y="50"/>
                      </a:cubicBezTo>
                      <a:cubicBezTo>
                        <a:pt x="0" y="42"/>
                        <a:pt x="4" y="24"/>
                        <a:pt x="14" y="17"/>
                      </a:cubicBezTo>
                      <a:cubicBezTo>
                        <a:pt x="24" y="10"/>
                        <a:pt x="53" y="0"/>
                        <a:pt x="62" y="5"/>
                      </a:cubicBezTo>
                      <a:cubicBezTo>
                        <a:pt x="71" y="10"/>
                        <a:pt x="73" y="36"/>
                        <a:pt x="71" y="47"/>
                      </a:cubicBezTo>
                      <a:cubicBezTo>
                        <a:pt x="69" y="58"/>
                        <a:pt x="57" y="73"/>
                        <a:pt x="47" y="74"/>
                      </a:cubicBezTo>
                      <a:cubicBezTo>
                        <a:pt x="37" y="75"/>
                        <a:pt x="24" y="64"/>
                        <a:pt x="11" y="53"/>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36" name="Group 648"/>
              <p:cNvGrpSpPr>
                <a:grpSpLocks/>
              </p:cNvGrpSpPr>
              <p:nvPr/>
            </p:nvGrpSpPr>
            <p:grpSpPr bwMode="auto">
              <a:xfrm>
                <a:off x="7164388" y="1371600"/>
                <a:ext cx="1516062" cy="4859338"/>
                <a:chOff x="1849" y="1746"/>
                <a:chExt cx="553" cy="1681"/>
              </a:xfrm>
            </p:grpSpPr>
            <p:grpSp>
              <p:nvGrpSpPr>
                <p:cNvPr id="1398" name="Group 649"/>
                <p:cNvGrpSpPr>
                  <a:grpSpLocks/>
                </p:cNvGrpSpPr>
                <p:nvPr/>
              </p:nvGrpSpPr>
              <p:grpSpPr bwMode="auto">
                <a:xfrm>
                  <a:off x="1849" y="1746"/>
                  <a:ext cx="552" cy="732"/>
                  <a:chOff x="2686" y="3357"/>
                  <a:chExt cx="357" cy="480"/>
                </a:xfrm>
              </p:grpSpPr>
              <p:sp>
                <p:nvSpPr>
                  <p:cNvPr id="1741" name="Freeform 650"/>
                  <p:cNvSpPr>
                    <a:spLocks/>
                  </p:cNvSpPr>
                  <p:nvPr/>
                </p:nvSpPr>
                <p:spPr bwMode="auto">
                  <a:xfrm>
                    <a:off x="2766" y="3815"/>
                    <a:ext cx="167" cy="18"/>
                  </a:xfrm>
                  <a:custGeom>
                    <a:avLst/>
                    <a:gdLst>
                      <a:gd name="T0" fmla="*/ 52 w 115"/>
                      <a:gd name="T1" fmla="*/ 0 h 20"/>
                      <a:gd name="T2" fmla="*/ 49 w 115"/>
                      <a:gd name="T3" fmla="*/ 0 h 20"/>
                      <a:gd name="T4" fmla="*/ 45 w 115"/>
                      <a:gd name="T5" fmla="*/ 3 h 20"/>
                      <a:gd name="T6" fmla="*/ 42 w 115"/>
                      <a:gd name="T7" fmla="*/ 3 h 20"/>
                      <a:gd name="T8" fmla="*/ 38 w 115"/>
                      <a:gd name="T9" fmla="*/ 3 h 20"/>
                      <a:gd name="T10" fmla="*/ 32 w 115"/>
                      <a:gd name="T11" fmla="*/ 3 h 20"/>
                      <a:gd name="T12" fmla="*/ 21 w 115"/>
                      <a:gd name="T13" fmla="*/ 3 h 20"/>
                      <a:gd name="T14" fmla="*/ 18 w 115"/>
                      <a:gd name="T15" fmla="*/ 3 h 20"/>
                      <a:gd name="T16" fmla="*/ 11 w 115"/>
                      <a:gd name="T17" fmla="*/ 3 h 20"/>
                      <a:gd name="T18" fmla="*/ 7 w 115"/>
                      <a:gd name="T19" fmla="*/ 3 h 20"/>
                      <a:gd name="T20" fmla="*/ 0 w 115"/>
                      <a:gd name="T21" fmla="*/ 6 h 20"/>
                      <a:gd name="T22" fmla="*/ 0 w 115"/>
                      <a:gd name="T23" fmla="*/ 10 h 20"/>
                      <a:gd name="T24" fmla="*/ 7 w 115"/>
                      <a:gd name="T25" fmla="*/ 13 h 20"/>
                      <a:gd name="T26" fmla="*/ 21 w 115"/>
                      <a:gd name="T27" fmla="*/ 13 h 20"/>
                      <a:gd name="T28" fmla="*/ 35 w 115"/>
                      <a:gd name="T29" fmla="*/ 17 h 20"/>
                      <a:gd name="T30" fmla="*/ 42 w 115"/>
                      <a:gd name="T31" fmla="*/ 17 h 20"/>
                      <a:gd name="T32" fmla="*/ 45 w 115"/>
                      <a:gd name="T33" fmla="*/ 20 h 20"/>
                      <a:gd name="T34" fmla="*/ 49 w 115"/>
                      <a:gd name="T35" fmla="*/ 20 h 20"/>
                      <a:gd name="T36" fmla="*/ 56 w 115"/>
                      <a:gd name="T37" fmla="*/ 20 h 20"/>
                      <a:gd name="T38" fmla="*/ 59 w 115"/>
                      <a:gd name="T39" fmla="*/ 20 h 20"/>
                      <a:gd name="T40" fmla="*/ 66 w 115"/>
                      <a:gd name="T41" fmla="*/ 20 h 20"/>
                      <a:gd name="T42" fmla="*/ 70 w 115"/>
                      <a:gd name="T43" fmla="*/ 20 h 20"/>
                      <a:gd name="T44" fmla="*/ 73 w 115"/>
                      <a:gd name="T45" fmla="*/ 20 h 20"/>
                      <a:gd name="T46" fmla="*/ 80 w 115"/>
                      <a:gd name="T47" fmla="*/ 17 h 20"/>
                      <a:gd name="T48" fmla="*/ 94 w 115"/>
                      <a:gd name="T49" fmla="*/ 17 h 20"/>
                      <a:gd name="T50" fmla="*/ 104 w 115"/>
                      <a:gd name="T51" fmla="*/ 17 h 20"/>
                      <a:gd name="T52" fmla="*/ 111 w 115"/>
                      <a:gd name="T53" fmla="*/ 13 h 20"/>
                      <a:gd name="T54" fmla="*/ 115 w 115"/>
                      <a:gd name="T55" fmla="*/ 13 h 20"/>
                      <a:gd name="T56" fmla="*/ 115 w 115"/>
                      <a:gd name="T57" fmla="*/ 10 h 20"/>
                      <a:gd name="T58" fmla="*/ 111 w 115"/>
                      <a:gd name="T59" fmla="*/ 10 h 20"/>
                      <a:gd name="T60" fmla="*/ 108 w 115"/>
                      <a:gd name="T61" fmla="*/ 6 h 20"/>
                      <a:gd name="T62" fmla="*/ 97 w 115"/>
                      <a:gd name="T63" fmla="*/ 3 h 20"/>
                      <a:gd name="T64" fmla="*/ 83 w 115"/>
                      <a:gd name="T65" fmla="*/ 3 h 20"/>
                      <a:gd name="T66" fmla="*/ 73 w 115"/>
                      <a:gd name="T67" fmla="*/ 0 h 20"/>
                      <a:gd name="T68" fmla="*/ 63 w 115"/>
                      <a:gd name="T69" fmla="*/ 0 h 20"/>
                      <a:gd name="T70" fmla="*/ 59 w 115"/>
                      <a:gd name="T71" fmla="*/ 0 h 20"/>
                      <a:gd name="T72" fmla="*/ 56 w 115"/>
                      <a:gd name="T73" fmla="*/ 0 h 20"/>
                      <a:gd name="T74" fmla="*/ 52 w 115"/>
                      <a:gd name="T7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20">
                        <a:moveTo>
                          <a:pt x="52" y="0"/>
                        </a:moveTo>
                        <a:lnTo>
                          <a:pt x="49" y="0"/>
                        </a:lnTo>
                        <a:lnTo>
                          <a:pt x="45" y="3"/>
                        </a:lnTo>
                        <a:lnTo>
                          <a:pt x="42" y="3"/>
                        </a:lnTo>
                        <a:lnTo>
                          <a:pt x="38" y="3"/>
                        </a:lnTo>
                        <a:lnTo>
                          <a:pt x="32" y="3"/>
                        </a:lnTo>
                        <a:lnTo>
                          <a:pt x="21" y="3"/>
                        </a:lnTo>
                        <a:lnTo>
                          <a:pt x="18" y="3"/>
                        </a:lnTo>
                        <a:lnTo>
                          <a:pt x="11" y="3"/>
                        </a:lnTo>
                        <a:lnTo>
                          <a:pt x="7" y="3"/>
                        </a:lnTo>
                        <a:lnTo>
                          <a:pt x="0" y="6"/>
                        </a:lnTo>
                        <a:lnTo>
                          <a:pt x="0" y="10"/>
                        </a:lnTo>
                        <a:lnTo>
                          <a:pt x="7" y="13"/>
                        </a:lnTo>
                        <a:lnTo>
                          <a:pt x="21" y="13"/>
                        </a:lnTo>
                        <a:lnTo>
                          <a:pt x="35" y="17"/>
                        </a:lnTo>
                        <a:lnTo>
                          <a:pt x="42" y="17"/>
                        </a:lnTo>
                        <a:lnTo>
                          <a:pt x="45" y="20"/>
                        </a:lnTo>
                        <a:lnTo>
                          <a:pt x="49" y="20"/>
                        </a:lnTo>
                        <a:lnTo>
                          <a:pt x="56" y="20"/>
                        </a:lnTo>
                        <a:lnTo>
                          <a:pt x="59" y="20"/>
                        </a:lnTo>
                        <a:lnTo>
                          <a:pt x="66" y="20"/>
                        </a:lnTo>
                        <a:lnTo>
                          <a:pt x="70" y="20"/>
                        </a:lnTo>
                        <a:lnTo>
                          <a:pt x="73" y="20"/>
                        </a:lnTo>
                        <a:lnTo>
                          <a:pt x="80" y="17"/>
                        </a:lnTo>
                        <a:lnTo>
                          <a:pt x="94" y="17"/>
                        </a:lnTo>
                        <a:lnTo>
                          <a:pt x="104" y="17"/>
                        </a:lnTo>
                        <a:lnTo>
                          <a:pt x="111" y="13"/>
                        </a:lnTo>
                        <a:lnTo>
                          <a:pt x="115" y="13"/>
                        </a:lnTo>
                        <a:lnTo>
                          <a:pt x="115" y="10"/>
                        </a:lnTo>
                        <a:lnTo>
                          <a:pt x="111" y="10"/>
                        </a:lnTo>
                        <a:lnTo>
                          <a:pt x="108" y="6"/>
                        </a:lnTo>
                        <a:lnTo>
                          <a:pt x="97" y="3"/>
                        </a:lnTo>
                        <a:lnTo>
                          <a:pt x="83" y="3"/>
                        </a:lnTo>
                        <a:lnTo>
                          <a:pt x="73" y="0"/>
                        </a:lnTo>
                        <a:lnTo>
                          <a:pt x="63" y="0"/>
                        </a:lnTo>
                        <a:lnTo>
                          <a:pt x="59" y="0"/>
                        </a:lnTo>
                        <a:lnTo>
                          <a:pt x="56" y="0"/>
                        </a:lnTo>
                        <a:lnTo>
                          <a:pt x="5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2" name="Freeform 651"/>
                  <p:cNvSpPr>
                    <a:spLocks/>
                  </p:cNvSpPr>
                  <p:nvPr/>
                </p:nvSpPr>
                <p:spPr bwMode="auto">
                  <a:xfrm>
                    <a:off x="2806" y="3811"/>
                    <a:ext cx="96" cy="22"/>
                  </a:xfrm>
                  <a:custGeom>
                    <a:avLst/>
                    <a:gdLst>
                      <a:gd name="T0" fmla="*/ 21 w 66"/>
                      <a:gd name="T1" fmla="*/ 0 h 24"/>
                      <a:gd name="T2" fmla="*/ 17 w 66"/>
                      <a:gd name="T3" fmla="*/ 7 h 24"/>
                      <a:gd name="T4" fmla="*/ 14 w 66"/>
                      <a:gd name="T5" fmla="*/ 10 h 24"/>
                      <a:gd name="T6" fmla="*/ 7 w 66"/>
                      <a:gd name="T7" fmla="*/ 14 h 24"/>
                      <a:gd name="T8" fmla="*/ 0 w 66"/>
                      <a:gd name="T9" fmla="*/ 14 h 24"/>
                      <a:gd name="T10" fmla="*/ 4 w 66"/>
                      <a:gd name="T11" fmla="*/ 14 h 24"/>
                      <a:gd name="T12" fmla="*/ 10 w 66"/>
                      <a:gd name="T13" fmla="*/ 14 h 24"/>
                      <a:gd name="T14" fmla="*/ 17 w 66"/>
                      <a:gd name="T15" fmla="*/ 14 h 24"/>
                      <a:gd name="T16" fmla="*/ 21 w 66"/>
                      <a:gd name="T17" fmla="*/ 14 h 24"/>
                      <a:gd name="T18" fmla="*/ 24 w 66"/>
                      <a:gd name="T19" fmla="*/ 14 h 24"/>
                      <a:gd name="T20" fmla="*/ 24 w 66"/>
                      <a:gd name="T21" fmla="*/ 17 h 24"/>
                      <a:gd name="T22" fmla="*/ 24 w 66"/>
                      <a:gd name="T23" fmla="*/ 21 h 24"/>
                      <a:gd name="T24" fmla="*/ 24 w 66"/>
                      <a:gd name="T25" fmla="*/ 24 h 24"/>
                      <a:gd name="T26" fmla="*/ 24 w 66"/>
                      <a:gd name="T27" fmla="*/ 21 h 24"/>
                      <a:gd name="T28" fmla="*/ 28 w 66"/>
                      <a:gd name="T29" fmla="*/ 21 h 24"/>
                      <a:gd name="T30" fmla="*/ 35 w 66"/>
                      <a:gd name="T31" fmla="*/ 17 h 24"/>
                      <a:gd name="T32" fmla="*/ 38 w 66"/>
                      <a:gd name="T33" fmla="*/ 17 h 24"/>
                      <a:gd name="T34" fmla="*/ 42 w 66"/>
                      <a:gd name="T35" fmla="*/ 14 h 24"/>
                      <a:gd name="T36" fmla="*/ 52 w 66"/>
                      <a:gd name="T37" fmla="*/ 14 h 24"/>
                      <a:gd name="T38" fmla="*/ 62 w 66"/>
                      <a:gd name="T39" fmla="*/ 14 h 24"/>
                      <a:gd name="T40" fmla="*/ 66 w 66"/>
                      <a:gd name="T41" fmla="*/ 14 h 24"/>
                      <a:gd name="T42" fmla="*/ 62 w 66"/>
                      <a:gd name="T43" fmla="*/ 14 h 24"/>
                      <a:gd name="T44" fmla="*/ 55 w 66"/>
                      <a:gd name="T45" fmla="*/ 10 h 24"/>
                      <a:gd name="T46" fmla="*/ 48 w 66"/>
                      <a:gd name="T47" fmla="*/ 10 h 24"/>
                      <a:gd name="T48" fmla="*/ 45 w 66"/>
                      <a:gd name="T49" fmla="*/ 7 h 24"/>
                      <a:gd name="T50" fmla="*/ 42 w 66"/>
                      <a:gd name="T51" fmla="*/ 4 h 24"/>
                      <a:gd name="T52" fmla="*/ 38 w 66"/>
                      <a:gd name="T53" fmla="*/ 4 h 24"/>
                      <a:gd name="T54" fmla="*/ 38 w 66"/>
                      <a:gd name="T55" fmla="*/ 0 h 24"/>
                      <a:gd name="T56" fmla="*/ 31 w 66"/>
                      <a:gd name="T57" fmla="*/ 0 h 24"/>
                      <a:gd name="T58" fmla="*/ 28 w 66"/>
                      <a:gd name="T59" fmla="*/ 0 h 24"/>
                      <a:gd name="T60" fmla="*/ 24 w 66"/>
                      <a:gd name="T61" fmla="*/ 0 h 24"/>
                      <a:gd name="T62" fmla="*/ 21 w 66"/>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24">
                        <a:moveTo>
                          <a:pt x="21" y="0"/>
                        </a:moveTo>
                        <a:lnTo>
                          <a:pt x="17" y="7"/>
                        </a:lnTo>
                        <a:lnTo>
                          <a:pt x="14" y="10"/>
                        </a:lnTo>
                        <a:lnTo>
                          <a:pt x="7" y="14"/>
                        </a:lnTo>
                        <a:lnTo>
                          <a:pt x="0" y="14"/>
                        </a:lnTo>
                        <a:lnTo>
                          <a:pt x="4" y="14"/>
                        </a:lnTo>
                        <a:lnTo>
                          <a:pt x="10" y="14"/>
                        </a:lnTo>
                        <a:lnTo>
                          <a:pt x="17" y="14"/>
                        </a:lnTo>
                        <a:lnTo>
                          <a:pt x="21" y="14"/>
                        </a:lnTo>
                        <a:lnTo>
                          <a:pt x="24" y="14"/>
                        </a:lnTo>
                        <a:lnTo>
                          <a:pt x="24" y="17"/>
                        </a:lnTo>
                        <a:lnTo>
                          <a:pt x="24" y="21"/>
                        </a:lnTo>
                        <a:lnTo>
                          <a:pt x="24" y="24"/>
                        </a:lnTo>
                        <a:lnTo>
                          <a:pt x="24" y="21"/>
                        </a:lnTo>
                        <a:lnTo>
                          <a:pt x="28" y="21"/>
                        </a:lnTo>
                        <a:lnTo>
                          <a:pt x="35" y="17"/>
                        </a:lnTo>
                        <a:lnTo>
                          <a:pt x="38" y="17"/>
                        </a:lnTo>
                        <a:lnTo>
                          <a:pt x="42" y="14"/>
                        </a:lnTo>
                        <a:lnTo>
                          <a:pt x="52" y="14"/>
                        </a:lnTo>
                        <a:lnTo>
                          <a:pt x="62" y="14"/>
                        </a:lnTo>
                        <a:lnTo>
                          <a:pt x="66" y="14"/>
                        </a:lnTo>
                        <a:lnTo>
                          <a:pt x="62" y="14"/>
                        </a:lnTo>
                        <a:lnTo>
                          <a:pt x="55" y="10"/>
                        </a:lnTo>
                        <a:lnTo>
                          <a:pt x="48" y="10"/>
                        </a:lnTo>
                        <a:lnTo>
                          <a:pt x="45" y="7"/>
                        </a:lnTo>
                        <a:lnTo>
                          <a:pt x="42" y="4"/>
                        </a:lnTo>
                        <a:lnTo>
                          <a:pt x="38" y="4"/>
                        </a:lnTo>
                        <a:lnTo>
                          <a:pt x="38" y="0"/>
                        </a:lnTo>
                        <a:lnTo>
                          <a:pt x="31" y="0"/>
                        </a:lnTo>
                        <a:lnTo>
                          <a:pt x="28" y="0"/>
                        </a:lnTo>
                        <a:lnTo>
                          <a:pt x="24" y="0"/>
                        </a:lnTo>
                        <a:lnTo>
                          <a:pt x="2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3" name="Freeform 652"/>
                  <p:cNvSpPr>
                    <a:spLocks/>
                  </p:cNvSpPr>
                  <p:nvPr/>
                </p:nvSpPr>
                <p:spPr bwMode="auto">
                  <a:xfrm>
                    <a:off x="2834" y="3746"/>
                    <a:ext cx="41" cy="91"/>
                  </a:xfrm>
                  <a:custGeom>
                    <a:avLst/>
                    <a:gdLst>
                      <a:gd name="T0" fmla="*/ 0 w 28"/>
                      <a:gd name="T1" fmla="*/ 0 h 98"/>
                      <a:gd name="T2" fmla="*/ 0 w 28"/>
                      <a:gd name="T3" fmla="*/ 84 h 98"/>
                      <a:gd name="T4" fmla="*/ 0 w 28"/>
                      <a:gd name="T5" fmla="*/ 91 h 98"/>
                      <a:gd name="T6" fmla="*/ 0 w 28"/>
                      <a:gd name="T7" fmla="*/ 98 h 98"/>
                      <a:gd name="T8" fmla="*/ 4 w 28"/>
                      <a:gd name="T9" fmla="*/ 94 h 98"/>
                      <a:gd name="T10" fmla="*/ 7 w 28"/>
                      <a:gd name="T11" fmla="*/ 94 h 98"/>
                      <a:gd name="T12" fmla="*/ 7 w 28"/>
                      <a:gd name="T13" fmla="*/ 91 h 98"/>
                      <a:gd name="T14" fmla="*/ 11 w 28"/>
                      <a:gd name="T15" fmla="*/ 91 h 98"/>
                      <a:gd name="T16" fmla="*/ 14 w 28"/>
                      <a:gd name="T17" fmla="*/ 91 h 98"/>
                      <a:gd name="T18" fmla="*/ 18 w 28"/>
                      <a:gd name="T19" fmla="*/ 91 h 98"/>
                      <a:gd name="T20" fmla="*/ 21 w 28"/>
                      <a:gd name="T21" fmla="*/ 91 h 98"/>
                      <a:gd name="T22" fmla="*/ 24 w 28"/>
                      <a:gd name="T23" fmla="*/ 91 h 98"/>
                      <a:gd name="T24" fmla="*/ 28 w 28"/>
                      <a:gd name="T25" fmla="*/ 91 h 98"/>
                      <a:gd name="T26" fmla="*/ 24 w 28"/>
                      <a:gd name="T27" fmla="*/ 87 h 98"/>
                      <a:gd name="T28" fmla="*/ 21 w 28"/>
                      <a:gd name="T29" fmla="*/ 87 h 98"/>
                      <a:gd name="T30" fmla="*/ 18 w 28"/>
                      <a:gd name="T31" fmla="*/ 84 h 98"/>
                      <a:gd name="T32" fmla="*/ 14 w 28"/>
                      <a:gd name="T33" fmla="*/ 81 h 98"/>
                      <a:gd name="T34" fmla="*/ 14 w 28"/>
                      <a:gd name="T35" fmla="*/ 67 h 98"/>
                      <a:gd name="T36" fmla="*/ 14 w 28"/>
                      <a:gd name="T37" fmla="*/ 40 h 98"/>
                      <a:gd name="T38" fmla="*/ 14 w 28"/>
                      <a:gd name="T39" fmla="*/ 13 h 98"/>
                      <a:gd name="T40" fmla="*/ 11 w 28"/>
                      <a:gd name="T41" fmla="*/ 0 h 98"/>
                      <a:gd name="T42" fmla="*/ 0 w 28"/>
                      <a:gd name="T4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8">
                        <a:moveTo>
                          <a:pt x="0" y="0"/>
                        </a:moveTo>
                        <a:lnTo>
                          <a:pt x="0" y="84"/>
                        </a:lnTo>
                        <a:lnTo>
                          <a:pt x="0" y="91"/>
                        </a:lnTo>
                        <a:lnTo>
                          <a:pt x="0" y="98"/>
                        </a:lnTo>
                        <a:lnTo>
                          <a:pt x="4" y="94"/>
                        </a:lnTo>
                        <a:lnTo>
                          <a:pt x="7" y="94"/>
                        </a:lnTo>
                        <a:lnTo>
                          <a:pt x="7" y="91"/>
                        </a:lnTo>
                        <a:lnTo>
                          <a:pt x="11" y="91"/>
                        </a:lnTo>
                        <a:lnTo>
                          <a:pt x="14" y="91"/>
                        </a:lnTo>
                        <a:lnTo>
                          <a:pt x="18" y="91"/>
                        </a:lnTo>
                        <a:lnTo>
                          <a:pt x="21" y="91"/>
                        </a:lnTo>
                        <a:lnTo>
                          <a:pt x="24" y="91"/>
                        </a:lnTo>
                        <a:lnTo>
                          <a:pt x="28" y="91"/>
                        </a:lnTo>
                        <a:lnTo>
                          <a:pt x="24" y="87"/>
                        </a:lnTo>
                        <a:lnTo>
                          <a:pt x="21" y="87"/>
                        </a:lnTo>
                        <a:lnTo>
                          <a:pt x="18" y="84"/>
                        </a:lnTo>
                        <a:lnTo>
                          <a:pt x="14" y="81"/>
                        </a:lnTo>
                        <a:lnTo>
                          <a:pt x="14" y="67"/>
                        </a:lnTo>
                        <a:lnTo>
                          <a:pt x="14" y="40"/>
                        </a:lnTo>
                        <a:lnTo>
                          <a:pt x="14" y="13"/>
                        </a:lnTo>
                        <a:lnTo>
                          <a:pt x="11" y="0"/>
                        </a:lnTo>
                        <a:lnTo>
                          <a:pt x="0" y="0"/>
                        </a:lnTo>
                        <a:close/>
                      </a:path>
                    </a:pathLst>
                  </a:custGeom>
                  <a:solidFill>
                    <a:srgbClr val="A66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4" name="Freeform 653"/>
                  <p:cNvSpPr>
                    <a:spLocks/>
                  </p:cNvSpPr>
                  <p:nvPr/>
                </p:nvSpPr>
                <p:spPr bwMode="auto">
                  <a:xfrm>
                    <a:off x="2826" y="3725"/>
                    <a:ext cx="35" cy="105"/>
                  </a:xfrm>
                  <a:custGeom>
                    <a:avLst/>
                    <a:gdLst>
                      <a:gd name="T0" fmla="*/ 7 w 24"/>
                      <a:gd name="T1" fmla="*/ 0 h 115"/>
                      <a:gd name="T2" fmla="*/ 7 w 24"/>
                      <a:gd name="T3" fmla="*/ 13 h 115"/>
                      <a:gd name="T4" fmla="*/ 7 w 24"/>
                      <a:gd name="T5" fmla="*/ 44 h 115"/>
                      <a:gd name="T6" fmla="*/ 7 w 24"/>
                      <a:gd name="T7" fmla="*/ 77 h 115"/>
                      <a:gd name="T8" fmla="*/ 7 w 24"/>
                      <a:gd name="T9" fmla="*/ 98 h 115"/>
                      <a:gd name="T10" fmla="*/ 7 w 24"/>
                      <a:gd name="T11" fmla="*/ 101 h 115"/>
                      <a:gd name="T12" fmla="*/ 3 w 24"/>
                      <a:gd name="T13" fmla="*/ 104 h 115"/>
                      <a:gd name="T14" fmla="*/ 0 w 24"/>
                      <a:gd name="T15" fmla="*/ 108 h 115"/>
                      <a:gd name="T16" fmla="*/ 7 w 24"/>
                      <a:gd name="T17" fmla="*/ 108 h 115"/>
                      <a:gd name="T18" fmla="*/ 10 w 24"/>
                      <a:gd name="T19" fmla="*/ 108 h 115"/>
                      <a:gd name="T20" fmla="*/ 14 w 24"/>
                      <a:gd name="T21" fmla="*/ 108 h 115"/>
                      <a:gd name="T22" fmla="*/ 14 w 24"/>
                      <a:gd name="T23" fmla="*/ 111 h 115"/>
                      <a:gd name="T24" fmla="*/ 10 w 24"/>
                      <a:gd name="T25" fmla="*/ 111 h 115"/>
                      <a:gd name="T26" fmla="*/ 10 w 24"/>
                      <a:gd name="T27" fmla="*/ 115 h 115"/>
                      <a:gd name="T28" fmla="*/ 17 w 24"/>
                      <a:gd name="T29" fmla="*/ 108 h 115"/>
                      <a:gd name="T30" fmla="*/ 21 w 24"/>
                      <a:gd name="T31" fmla="*/ 108 h 115"/>
                      <a:gd name="T32" fmla="*/ 24 w 24"/>
                      <a:gd name="T33" fmla="*/ 108 h 115"/>
                      <a:gd name="T34" fmla="*/ 24 w 24"/>
                      <a:gd name="T35" fmla="*/ 104 h 115"/>
                      <a:gd name="T36" fmla="*/ 17 w 24"/>
                      <a:gd name="T37" fmla="*/ 104 h 115"/>
                      <a:gd name="T38" fmla="*/ 14 w 24"/>
                      <a:gd name="T39" fmla="*/ 104 h 115"/>
                      <a:gd name="T40" fmla="*/ 14 w 24"/>
                      <a:gd name="T41" fmla="*/ 101 h 115"/>
                      <a:gd name="T42" fmla="*/ 10 w 24"/>
                      <a:gd name="T43" fmla="*/ 98 h 115"/>
                      <a:gd name="T44" fmla="*/ 10 w 24"/>
                      <a:gd name="T45" fmla="*/ 94 h 115"/>
                      <a:gd name="T46" fmla="*/ 10 w 24"/>
                      <a:gd name="T47" fmla="*/ 84 h 115"/>
                      <a:gd name="T48" fmla="*/ 10 w 24"/>
                      <a:gd name="T49" fmla="*/ 64 h 115"/>
                      <a:gd name="T50" fmla="*/ 10 w 24"/>
                      <a:gd name="T51" fmla="*/ 44 h 115"/>
                      <a:gd name="T52" fmla="*/ 10 w 24"/>
                      <a:gd name="T53" fmla="*/ 30 h 115"/>
                      <a:gd name="T54" fmla="*/ 14 w 24"/>
                      <a:gd name="T55" fmla="*/ 27 h 115"/>
                      <a:gd name="T56" fmla="*/ 17 w 24"/>
                      <a:gd name="T57" fmla="*/ 27 h 115"/>
                      <a:gd name="T58" fmla="*/ 21 w 24"/>
                      <a:gd name="T59" fmla="*/ 27 h 115"/>
                      <a:gd name="T60" fmla="*/ 21 w 24"/>
                      <a:gd name="T61" fmla="*/ 30 h 115"/>
                      <a:gd name="T62" fmla="*/ 21 w 24"/>
                      <a:gd name="T63" fmla="*/ 0 h 115"/>
                      <a:gd name="T64" fmla="*/ 7 w 24"/>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115">
                        <a:moveTo>
                          <a:pt x="7" y="0"/>
                        </a:moveTo>
                        <a:lnTo>
                          <a:pt x="7" y="13"/>
                        </a:lnTo>
                        <a:lnTo>
                          <a:pt x="7" y="44"/>
                        </a:lnTo>
                        <a:lnTo>
                          <a:pt x="7" y="77"/>
                        </a:lnTo>
                        <a:lnTo>
                          <a:pt x="7" y="98"/>
                        </a:lnTo>
                        <a:lnTo>
                          <a:pt x="7" y="101"/>
                        </a:lnTo>
                        <a:lnTo>
                          <a:pt x="3" y="104"/>
                        </a:lnTo>
                        <a:lnTo>
                          <a:pt x="0" y="108"/>
                        </a:lnTo>
                        <a:lnTo>
                          <a:pt x="7" y="108"/>
                        </a:lnTo>
                        <a:lnTo>
                          <a:pt x="10" y="108"/>
                        </a:lnTo>
                        <a:lnTo>
                          <a:pt x="14" y="108"/>
                        </a:lnTo>
                        <a:lnTo>
                          <a:pt x="14" y="111"/>
                        </a:lnTo>
                        <a:lnTo>
                          <a:pt x="10" y="111"/>
                        </a:lnTo>
                        <a:lnTo>
                          <a:pt x="10" y="115"/>
                        </a:lnTo>
                        <a:lnTo>
                          <a:pt x="17" y="108"/>
                        </a:lnTo>
                        <a:lnTo>
                          <a:pt x="21" y="108"/>
                        </a:lnTo>
                        <a:lnTo>
                          <a:pt x="24" y="108"/>
                        </a:lnTo>
                        <a:lnTo>
                          <a:pt x="24" y="104"/>
                        </a:lnTo>
                        <a:lnTo>
                          <a:pt x="17" y="104"/>
                        </a:lnTo>
                        <a:lnTo>
                          <a:pt x="14" y="104"/>
                        </a:lnTo>
                        <a:lnTo>
                          <a:pt x="14" y="101"/>
                        </a:lnTo>
                        <a:lnTo>
                          <a:pt x="10" y="98"/>
                        </a:lnTo>
                        <a:lnTo>
                          <a:pt x="10" y="94"/>
                        </a:lnTo>
                        <a:lnTo>
                          <a:pt x="10" y="84"/>
                        </a:lnTo>
                        <a:lnTo>
                          <a:pt x="10" y="64"/>
                        </a:lnTo>
                        <a:lnTo>
                          <a:pt x="10" y="44"/>
                        </a:lnTo>
                        <a:lnTo>
                          <a:pt x="10" y="30"/>
                        </a:lnTo>
                        <a:lnTo>
                          <a:pt x="14" y="27"/>
                        </a:lnTo>
                        <a:lnTo>
                          <a:pt x="17" y="27"/>
                        </a:lnTo>
                        <a:lnTo>
                          <a:pt x="21" y="27"/>
                        </a:lnTo>
                        <a:lnTo>
                          <a:pt x="21" y="30"/>
                        </a:lnTo>
                        <a:lnTo>
                          <a:pt x="21" y="0"/>
                        </a:lnTo>
                        <a:lnTo>
                          <a:pt x="7"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5" name="Freeform 654"/>
                  <p:cNvSpPr>
                    <a:spLocks/>
                  </p:cNvSpPr>
                  <p:nvPr/>
                </p:nvSpPr>
                <p:spPr bwMode="auto">
                  <a:xfrm>
                    <a:off x="2834" y="3746"/>
                    <a:ext cx="21" cy="69"/>
                  </a:xfrm>
                  <a:custGeom>
                    <a:avLst/>
                    <a:gdLst>
                      <a:gd name="T0" fmla="*/ 3 w 14"/>
                      <a:gd name="T1" fmla="*/ 0 h 74"/>
                      <a:gd name="T2" fmla="*/ 0 w 14"/>
                      <a:gd name="T3" fmla="*/ 0 h 74"/>
                      <a:gd name="T4" fmla="*/ 0 w 14"/>
                      <a:gd name="T5" fmla="*/ 4 h 74"/>
                      <a:gd name="T6" fmla="*/ 0 w 14"/>
                      <a:gd name="T7" fmla="*/ 7 h 74"/>
                      <a:gd name="T8" fmla="*/ 0 w 14"/>
                      <a:gd name="T9" fmla="*/ 14 h 74"/>
                      <a:gd name="T10" fmla="*/ 0 w 14"/>
                      <a:gd name="T11" fmla="*/ 17 h 74"/>
                      <a:gd name="T12" fmla="*/ 0 w 14"/>
                      <a:gd name="T13" fmla="*/ 20 h 74"/>
                      <a:gd name="T14" fmla="*/ 0 w 14"/>
                      <a:gd name="T15" fmla="*/ 27 h 74"/>
                      <a:gd name="T16" fmla="*/ 0 w 14"/>
                      <a:gd name="T17" fmla="*/ 34 h 74"/>
                      <a:gd name="T18" fmla="*/ 0 w 14"/>
                      <a:gd name="T19" fmla="*/ 37 h 74"/>
                      <a:gd name="T20" fmla="*/ 3 w 14"/>
                      <a:gd name="T21" fmla="*/ 24 h 74"/>
                      <a:gd name="T22" fmla="*/ 3 w 14"/>
                      <a:gd name="T23" fmla="*/ 34 h 74"/>
                      <a:gd name="T24" fmla="*/ 0 w 14"/>
                      <a:gd name="T25" fmla="*/ 44 h 74"/>
                      <a:gd name="T26" fmla="*/ 3 w 14"/>
                      <a:gd name="T27" fmla="*/ 37 h 74"/>
                      <a:gd name="T28" fmla="*/ 3 w 14"/>
                      <a:gd name="T29" fmla="*/ 47 h 74"/>
                      <a:gd name="T30" fmla="*/ 0 w 14"/>
                      <a:gd name="T31" fmla="*/ 58 h 74"/>
                      <a:gd name="T32" fmla="*/ 3 w 14"/>
                      <a:gd name="T33" fmla="*/ 54 h 74"/>
                      <a:gd name="T34" fmla="*/ 3 w 14"/>
                      <a:gd name="T35" fmla="*/ 58 h 74"/>
                      <a:gd name="T36" fmla="*/ 3 w 14"/>
                      <a:gd name="T37" fmla="*/ 64 h 74"/>
                      <a:gd name="T38" fmla="*/ 3 w 14"/>
                      <a:gd name="T39" fmla="*/ 68 h 74"/>
                      <a:gd name="T40" fmla="*/ 7 w 14"/>
                      <a:gd name="T41" fmla="*/ 71 h 74"/>
                      <a:gd name="T42" fmla="*/ 10 w 14"/>
                      <a:gd name="T43" fmla="*/ 74 h 74"/>
                      <a:gd name="T44" fmla="*/ 14 w 14"/>
                      <a:gd name="T45" fmla="*/ 74 h 74"/>
                      <a:gd name="T46" fmla="*/ 14 w 14"/>
                      <a:gd name="T47" fmla="*/ 71 h 74"/>
                      <a:gd name="T48" fmla="*/ 10 w 14"/>
                      <a:gd name="T49" fmla="*/ 68 h 74"/>
                      <a:gd name="T50" fmla="*/ 10 w 14"/>
                      <a:gd name="T51" fmla="*/ 64 h 74"/>
                      <a:gd name="T52" fmla="*/ 7 w 14"/>
                      <a:gd name="T53" fmla="*/ 54 h 74"/>
                      <a:gd name="T54" fmla="*/ 7 w 14"/>
                      <a:gd name="T55" fmla="*/ 31 h 74"/>
                      <a:gd name="T56" fmla="*/ 7 w 14"/>
                      <a:gd name="T57" fmla="*/ 10 h 74"/>
                      <a:gd name="T58" fmla="*/ 7 w 14"/>
                      <a:gd name="T59" fmla="*/ 0 h 74"/>
                      <a:gd name="T60" fmla="*/ 3 w 14"/>
                      <a:gd name="T6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74">
                        <a:moveTo>
                          <a:pt x="3" y="0"/>
                        </a:moveTo>
                        <a:lnTo>
                          <a:pt x="0" y="0"/>
                        </a:lnTo>
                        <a:lnTo>
                          <a:pt x="0" y="4"/>
                        </a:lnTo>
                        <a:lnTo>
                          <a:pt x="0" y="7"/>
                        </a:lnTo>
                        <a:lnTo>
                          <a:pt x="0" y="14"/>
                        </a:lnTo>
                        <a:lnTo>
                          <a:pt x="0" y="17"/>
                        </a:lnTo>
                        <a:lnTo>
                          <a:pt x="0" y="20"/>
                        </a:lnTo>
                        <a:lnTo>
                          <a:pt x="0" y="27"/>
                        </a:lnTo>
                        <a:lnTo>
                          <a:pt x="0" y="34"/>
                        </a:lnTo>
                        <a:lnTo>
                          <a:pt x="0" y="37"/>
                        </a:lnTo>
                        <a:lnTo>
                          <a:pt x="3" y="24"/>
                        </a:lnTo>
                        <a:lnTo>
                          <a:pt x="3" y="34"/>
                        </a:lnTo>
                        <a:lnTo>
                          <a:pt x="0" y="44"/>
                        </a:lnTo>
                        <a:lnTo>
                          <a:pt x="3" y="37"/>
                        </a:lnTo>
                        <a:lnTo>
                          <a:pt x="3" y="47"/>
                        </a:lnTo>
                        <a:lnTo>
                          <a:pt x="0" y="58"/>
                        </a:lnTo>
                        <a:lnTo>
                          <a:pt x="3" y="54"/>
                        </a:lnTo>
                        <a:lnTo>
                          <a:pt x="3" y="58"/>
                        </a:lnTo>
                        <a:lnTo>
                          <a:pt x="3" y="64"/>
                        </a:lnTo>
                        <a:lnTo>
                          <a:pt x="3" y="68"/>
                        </a:lnTo>
                        <a:lnTo>
                          <a:pt x="7" y="71"/>
                        </a:lnTo>
                        <a:lnTo>
                          <a:pt x="10" y="74"/>
                        </a:lnTo>
                        <a:lnTo>
                          <a:pt x="14" y="74"/>
                        </a:lnTo>
                        <a:lnTo>
                          <a:pt x="14" y="71"/>
                        </a:lnTo>
                        <a:lnTo>
                          <a:pt x="10" y="68"/>
                        </a:lnTo>
                        <a:lnTo>
                          <a:pt x="10" y="64"/>
                        </a:lnTo>
                        <a:lnTo>
                          <a:pt x="7" y="54"/>
                        </a:lnTo>
                        <a:lnTo>
                          <a:pt x="7" y="31"/>
                        </a:lnTo>
                        <a:lnTo>
                          <a:pt x="7" y="10"/>
                        </a:lnTo>
                        <a:lnTo>
                          <a:pt x="7" y="0"/>
                        </a:lnTo>
                        <a:lnTo>
                          <a:pt x="3" y="0"/>
                        </a:lnTo>
                        <a:close/>
                      </a:path>
                    </a:pathLst>
                  </a:custGeom>
                  <a:solidFill>
                    <a:srgbClr val="CC9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nvGrpSpPr>
                  <p:cNvPr id="1746" name="Group 655"/>
                  <p:cNvGrpSpPr>
                    <a:grpSpLocks/>
                  </p:cNvGrpSpPr>
                  <p:nvPr/>
                </p:nvGrpSpPr>
                <p:grpSpPr bwMode="auto">
                  <a:xfrm>
                    <a:off x="2686" y="3357"/>
                    <a:ext cx="357" cy="375"/>
                    <a:chOff x="3414" y="2375"/>
                    <a:chExt cx="357" cy="375"/>
                  </a:xfrm>
                </p:grpSpPr>
                <p:sp>
                  <p:nvSpPr>
                    <p:cNvPr id="1747" name="Freeform 656"/>
                    <p:cNvSpPr>
                      <a:spLocks/>
                    </p:cNvSpPr>
                    <p:nvPr/>
                  </p:nvSpPr>
                  <p:spPr bwMode="auto">
                    <a:xfrm>
                      <a:off x="3430" y="2671"/>
                      <a:ext cx="10" cy="13"/>
                    </a:xfrm>
                    <a:custGeom>
                      <a:avLst/>
                      <a:gdLst>
                        <a:gd name="T0" fmla="*/ 0 w 7"/>
                        <a:gd name="T1" fmla="*/ 0 h 14"/>
                        <a:gd name="T2" fmla="*/ 0 w 7"/>
                        <a:gd name="T3" fmla="*/ 4 h 14"/>
                        <a:gd name="T4" fmla="*/ 0 w 7"/>
                        <a:gd name="T5" fmla="*/ 7 h 14"/>
                        <a:gd name="T6" fmla="*/ 0 w 7"/>
                        <a:gd name="T7" fmla="*/ 10 h 14"/>
                        <a:gd name="T8" fmla="*/ 0 w 7"/>
                        <a:gd name="T9" fmla="*/ 14 h 14"/>
                        <a:gd name="T10" fmla="*/ 0 w 7"/>
                        <a:gd name="T11" fmla="*/ 10 h 14"/>
                        <a:gd name="T12" fmla="*/ 4 w 7"/>
                        <a:gd name="T13" fmla="*/ 10 h 14"/>
                        <a:gd name="T14" fmla="*/ 7 w 7"/>
                        <a:gd name="T15" fmla="*/ 10 h 14"/>
                        <a:gd name="T16" fmla="*/ 7 w 7"/>
                        <a:gd name="T17" fmla="*/ 7 h 14"/>
                        <a:gd name="T18" fmla="*/ 4 w 7"/>
                        <a:gd name="T19" fmla="*/ 7 h 14"/>
                        <a:gd name="T20" fmla="*/ 4 w 7"/>
                        <a:gd name="T21" fmla="*/ 4 h 14"/>
                        <a:gd name="T22" fmla="*/ 0 w 7"/>
                        <a:gd name="T23" fmla="*/ 4 h 14"/>
                        <a:gd name="T24" fmla="*/ 0 w 7"/>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0"/>
                          </a:moveTo>
                          <a:lnTo>
                            <a:pt x="0" y="4"/>
                          </a:lnTo>
                          <a:lnTo>
                            <a:pt x="0" y="7"/>
                          </a:lnTo>
                          <a:lnTo>
                            <a:pt x="0" y="10"/>
                          </a:lnTo>
                          <a:lnTo>
                            <a:pt x="0" y="14"/>
                          </a:lnTo>
                          <a:lnTo>
                            <a:pt x="0" y="10"/>
                          </a:lnTo>
                          <a:lnTo>
                            <a:pt x="4" y="10"/>
                          </a:lnTo>
                          <a:lnTo>
                            <a:pt x="7" y="10"/>
                          </a:lnTo>
                          <a:lnTo>
                            <a:pt x="7" y="7"/>
                          </a:lnTo>
                          <a:lnTo>
                            <a:pt x="4" y="7"/>
                          </a:lnTo>
                          <a:lnTo>
                            <a:pt x="4"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8" name="Freeform 657"/>
                    <p:cNvSpPr>
                      <a:spLocks/>
                    </p:cNvSpPr>
                    <p:nvPr/>
                  </p:nvSpPr>
                  <p:spPr bwMode="auto">
                    <a:xfrm>
                      <a:off x="3440" y="2660"/>
                      <a:ext cx="16" cy="11"/>
                    </a:xfrm>
                    <a:custGeom>
                      <a:avLst/>
                      <a:gdLst>
                        <a:gd name="T0" fmla="*/ 0 w 11"/>
                        <a:gd name="T1" fmla="*/ 7 h 13"/>
                        <a:gd name="T2" fmla="*/ 11 w 11"/>
                        <a:gd name="T3" fmla="*/ 13 h 13"/>
                        <a:gd name="T4" fmla="*/ 11 w 11"/>
                        <a:gd name="T5" fmla="*/ 10 h 13"/>
                        <a:gd name="T6" fmla="*/ 7 w 11"/>
                        <a:gd name="T7" fmla="*/ 7 h 13"/>
                        <a:gd name="T8" fmla="*/ 4 w 11"/>
                        <a:gd name="T9" fmla="*/ 3 h 13"/>
                        <a:gd name="T10" fmla="*/ 4 w 11"/>
                        <a:gd name="T11" fmla="*/ 0 h 13"/>
                        <a:gd name="T12" fmla="*/ 0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7"/>
                          </a:moveTo>
                          <a:lnTo>
                            <a:pt x="11" y="13"/>
                          </a:lnTo>
                          <a:lnTo>
                            <a:pt x="11" y="10"/>
                          </a:lnTo>
                          <a:lnTo>
                            <a:pt x="7" y="7"/>
                          </a:lnTo>
                          <a:lnTo>
                            <a:pt x="4" y="3"/>
                          </a:lnTo>
                          <a:lnTo>
                            <a:pt x="4"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9" name="Freeform 658"/>
                    <p:cNvSpPr>
                      <a:spLocks/>
                    </p:cNvSpPr>
                    <p:nvPr/>
                  </p:nvSpPr>
                  <p:spPr bwMode="auto">
                    <a:xfrm>
                      <a:off x="3689" y="2554"/>
                      <a:ext cx="11" cy="9"/>
                    </a:xfrm>
                    <a:custGeom>
                      <a:avLst/>
                      <a:gdLst>
                        <a:gd name="T0" fmla="*/ 0 w 7"/>
                        <a:gd name="T1" fmla="*/ 7 h 10"/>
                        <a:gd name="T2" fmla="*/ 4 w 7"/>
                        <a:gd name="T3" fmla="*/ 4 h 10"/>
                        <a:gd name="T4" fmla="*/ 4 w 7"/>
                        <a:gd name="T5" fmla="*/ 0 h 10"/>
                        <a:gd name="T6" fmla="*/ 4 w 7"/>
                        <a:gd name="T7" fmla="*/ 4 h 10"/>
                        <a:gd name="T8" fmla="*/ 7 w 7"/>
                        <a:gd name="T9" fmla="*/ 4 h 10"/>
                        <a:gd name="T10" fmla="*/ 7 w 7"/>
                        <a:gd name="T11" fmla="*/ 7 h 10"/>
                        <a:gd name="T12" fmla="*/ 7 w 7"/>
                        <a:gd name="T13" fmla="*/ 10 h 10"/>
                        <a:gd name="T14" fmla="*/ 4 w 7"/>
                        <a:gd name="T15" fmla="*/ 7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4" y="4"/>
                          </a:lnTo>
                          <a:lnTo>
                            <a:pt x="4" y="0"/>
                          </a:lnTo>
                          <a:lnTo>
                            <a:pt x="4" y="4"/>
                          </a:lnTo>
                          <a:lnTo>
                            <a:pt x="7" y="4"/>
                          </a:lnTo>
                          <a:lnTo>
                            <a:pt x="7" y="7"/>
                          </a:lnTo>
                          <a:lnTo>
                            <a:pt x="7" y="10"/>
                          </a:lnTo>
                          <a:lnTo>
                            <a:pt x="4" y="7"/>
                          </a:lnTo>
                          <a:lnTo>
                            <a:pt x="0" y="7"/>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0" name="Freeform 659"/>
                    <p:cNvSpPr>
                      <a:spLocks/>
                    </p:cNvSpPr>
                    <p:nvPr/>
                  </p:nvSpPr>
                  <p:spPr bwMode="auto">
                    <a:xfrm>
                      <a:off x="3665" y="2563"/>
                      <a:ext cx="14" cy="13"/>
                    </a:xfrm>
                    <a:custGeom>
                      <a:avLst/>
                      <a:gdLst>
                        <a:gd name="T0" fmla="*/ 7 w 10"/>
                        <a:gd name="T1" fmla="*/ 4 h 14"/>
                        <a:gd name="T2" fmla="*/ 7 w 10"/>
                        <a:gd name="T3" fmla="*/ 0 h 14"/>
                        <a:gd name="T4" fmla="*/ 3 w 10"/>
                        <a:gd name="T5" fmla="*/ 0 h 14"/>
                        <a:gd name="T6" fmla="*/ 0 w 10"/>
                        <a:gd name="T7" fmla="*/ 4 h 14"/>
                        <a:gd name="T8" fmla="*/ 3 w 10"/>
                        <a:gd name="T9" fmla="*/ 7 h 14"/>
                        <a:gd name="T10" fmla="*/ 3 w 10"/>
                        <a:gd name="T11" fmla="*/ 10 h 14"/>
                        <a:gd name="T12" fmla="*/ 7 w 10"/>
                        <a:gd name="T13" fmla="*/ 10 h 14"/>
                        <a:gd name="T14" fmla="*/ 10 w 10"/>
                        <a:gd name="T15" fmla="*/ 14 h 14"/>
                        <a:gd name="T16" fmla="*/ 10 w 10"/>
                        <a:gd name="T17" fmla="*/ 10 h 14"/>
                        <a:gd name="T18" fmla="*/ 10 w 10"/>
                        <a:gd name="T19" fmla="*/ 7 h 14"/>
                        <a:gd name="T20" fmla="*/ 7 w 10"/>
                        <a:gd name="T21" fmla="*/ 10 h 14"/>
                        <a:gd name="T22" fmla="*/ 7 w 10"/>
                        <a:gd name="T23" fmla="*/ 7 h 14"/>
                        <a:gd name="T24" fmla="*/ 7 w 10"/>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4">
                          <a:moveTo>
                            <a:pt x="7" y="4"/>
                          </a:moveTo>
                          <a:lnTo>
                            <a:pt x="7" y="0"/>
                          </a:lnTo>
                          <a:lnTo>
                            <a:pt x="3" y="0"/>
                          </a:lnTo>
                          <a:lnTo>
                            <a:pt x="0" y="4"/>
                          </a:lnTo>
                          <a:lnTo>
                            <a:pt x="3" y="7"/>
                          </a:lnTo>
                          <a:lnTo>
                            <a:pt x="3" y="10"/>
                          </a:lnTo>
                          <a:lnTo>
                            <a:pt x="7" y="10"/>
                          </a:lnTo>
                          <a:lnTo>
                            <a:pt x="10" y="14"/>
                          </a:lnTo>
                          <a:lnTo>
                            <a:pt x="10" y="10"/>
                          </a:lnTo>
                          <a:lnTo>
                            <a:pt x="10" y="7"/>
                          </a:lnTo>
                          <a:lnTo>
                            <a:pt x="7" y="10"/>
                          </a:lnTo>
                          <a:lnTo>
                            <a:pt x="7" y="7"/>
                          </a:lnTo>
                          <a:lnTo>
                            <a:pt x="7" y="4"/>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1" name="Freeform 660"/>
                    <p:cNvSpPr>
                      <a:spLocks/>
                    </p:cNvSpPr>
                    <p:nvPr/>
                  </p:nvSpPr>
                  <p:spPr bwMode="auto">
                    <a:xfrm>
                      <a:off x="3624" y="2588"/>
                      <a:ext cx="11" cy="9"/>
                    </a:xfrm>
                    <a:custGeom>
                      <a:avLst/>
                      <a:gdLst>
                        <a:gd name="T0" fmla="*/ 7 w 7"/>
                        <a:gd name="T1" fmla="*/ 4 h 10"/>
                        <a:gd name="T2" fmla="*/ 4 w 7"/>
                        <a:gd name="T3" fmla="*/ 4 h 10"/>
                        <a:gd name="T4" fmla="*/ 4 w 7"/>
                        <a:gd name="T5" fmla="*/ 0 h 10"/>
                        <a:gd name="T6" fmla="*/ 0 w 7"/>
                        <a:gd name="T7" fmla="*/ 4 h 10"/>
                        <a:gd name="T8" fmla="*/ 0 w 7"/>
                        <a:gd name="T9" fmla="*/ 7 h 10"/>
                        <a:gd name="T10" fmla="*/ 0 w 7"/>
                        <a:gd name="T11" fmla="*/ 10 h 10"/>
                        <a:gd name="T12" fmla="*/ 4 w 7"/>
                        <a:gd name="T13" fmla="*/ 4 h 10"/>
                        <a:gd name="T14" fmla="*/ 7 w 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7" y="4"/>
                          </a:moveTo>
                          <a:lnTo>
                            <a:pt x="4" y="4"/>
                          </a:lnTo>
                          <a:lnTo>
                            <a:pt x="4" y="0"/>
                          </a:lnTo>
                          <a:lnTo>
                            <a:pt x="0" y="4"/>
                          </a:lnTo>
                          <a:lnTo>
                            <a:pt x="0" y="7"/>
                          </a:lnTo>
                          <a:lnTo>
                            <a:pt x="0" y="10"/>
                          </a:lnTo>
                          <a:lnTo>
                            <a:pt x="4" y="4"/>
                          </a:lnTo>
                          <a:lnTo>
                            <a:pt x="7" y="4"/>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2" name="Freeform 661"/>
                    <p:cNvSpPr>
                      <a:spLocks/>
                    </p:cNvSpPr>
                    <p:nvPr/>
                  </p:nvSpPr>
                  <p:spPr bwMode="auto">
                    <a:xfrm>
                      <a:off x="3610" y="2585"/>
                      <a:ext cx="4" cy="12"/>
                    </a:xfrm>
                    <a:custGeom>
                      <a:avLst/>
                      <a:gdLst>
                        <a:gd name="T0" fmla="*/ 3 w 3"/>
                        <a:gd name="T1" fmla="*/ 0 h 13"/>
                        <a:gd name="T2" fmla="*/ 0 w 3"/>
                        <a:gd name="T3" fmla="*/ 0 h 13"/>
                        <a:gd name="T4" fmla="*/ 0 w 3"/>
                        <a:gd name="T5" fmla="*/ 3 h 13"/>
                        <a:gd name="T6" fmla="*/ 0 w 3"/>
                        <a:gd name="T7" fmla="*/ 7 h 13"/>
                        <a:gd name="T8" fmla="*/ 0 w 3"/>
                        <a:gd name="T9" fmla="*/ 10 h 13"/>
                        <a:gd name="T10" fmla="*/ 0 w 3"/>
                        <a:gd name="T11" fmla="*/ 13 h 13"/>
                        <a:gd name="T12" fmla="*/ 0 w 3"/>
                        <a:gd name="T13" fmla="*/ 10 h 13"/>
                        <a:gd name="T14" fmla="*/ 3 w 3"/>
                        <a:gd name="T15" fmla="*/ 10 h 13"/>
                        <a:gd name="T16" fmla="*/ 3 w 3"/>
                        <a:gd name="T17" fmla="*/ 13 h 13"/>
                        <a:gd name="T18" fmla="*/ 3 w 3"/>
                        <a:gd name="T19" fmla="*/ 10 h 13"/>
                        <a:gd name="T20" fmla="*/ 3 w 3"/>
                        <a:gd name="T21" fmla="*/ 7 h 13"/>
                        <a:gd name="T22" fmla="*/ 3 w 3"/>
                        <a:gd name="T23" fmla="*/ 3 h 13"/>
                        <a:gd name="T24" fmla="*/ 3 w 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3" y="0"/>
                          </a:moveTo>
                          <a:lnTo>
                            <a:pt x="0" y="0"/>
                          </a:lnTo>
                          <a:lnTo>
                            <a:pt x="0" y="3"/>
                          </a:lnTo>
                          <a:lnTo>
                            <a:pt x="0" y="7"/>
                          </a:lnTo>
                          <a:lnTo>
                            <a:pt x="0" y="10"/>
                          </a:lnTo>
                          <a:lnTo>
                            <a:pt x="0" y="13"/>
                          </a:lnTo>
                          <a:lnTo>
                            <a:pt x="0" y="10"/>
                          </a:lnTo>
                          <a:lnTo>
                            <a:pt x="3" y="10"/>
                          </a:lnTo>
                          <a:lnTo>
                            <a:pt x="3" y="13"/>
                          </a:lnTo>
                          <a:lnTo>
                            <a:pt x="3" y="10"/>
                          </a:lnTo>
                          <a:lnTo>
                            <a:pt x="3" y="7"/>
                          </a:lnTo>
                          <a:lnTo>
                            <a:pt x="3" y="3"/>
                          </a:lnTo>
                          <a:lnTo>
                            <a:pt x="3"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3" name="Freeform 662"/>
                    <p:cNvSpPr>
                      <a:spLocks/>
                    </p:cNvSpPr>
                    <p:nvPr/>
                  </p:nvSpPr>
                  <p:spPr bwMode="auto">
                    <a:xfrm>
                      <a:off x="3589" y="2588"/>
                      <a:ext cx="15" cy="25"/>
                    </a:xfrm>
                    <a:custGeom>
                      <a:avLst/>
                      <a:gdLst>
                        <a:gd name="T0" fmla="*/ 10 w 10"/>
                        <a:gd name="T1" fmla="*/ 4 h 27"/>
                        <a:gd name="T2" fmla="*/ 7 w 10"/>
                        <a:gd name="T3" fmla="*/ 4 h 27"/>
                        <a:gd name="T4" fmla="*/ 4 w 10"/>
                        <a:gd name="T5" fmla="*/ 4 h 27"/>
                        <a:gd name="T6" fmla="*/ 4 w 10"/>
                        <a:gd name="T7" fmla="*/ 0 h 27"/>
                        <a:gd name="T8" fmla="*/ 0 w 10"/>
                        <a:gd name="T9" fmla="*/ 4 h 27"/>
                        <a:gd name="T10" fmla="*/ 0 w 10"/>
                        <a:gd name="T11" fmla="*/ 7 h 27"/>
                        <a:gd name="T12" fmla="*/ 0 w 10"/>
                        <a:gd name="T13" fmla="*/ 10 h 27"/>
                        <a:gd name="T14" fmla="*/ 0 w 10"/>
                        <a:gd name="T15" fmla="*/ 14 h 27"/>
                        <a:gd name="T16" fmla="*/ 0 w 10"/>
                        <a:gd name="T17" fmla="*/ 17 h 27"/>
                        <a:gd name="T18" fmla="*/ 0 w 10"/>
                        <a:gd name="T19" fmla="*/ 21 h 27"/>
                        <a:gd name="T20" fmla="*/ 0 w 10"/>
                        <a:gd name="T21" fmla="*/ 24 h 27"/>
                        <a:gd name="T22" fmla="*/ 0 w 10"/>
                        <a:gd name="T23" fmla="*/ 27 h 27"/>
                        <a:gd name="T24" fmla="*/ 0 w 10"/>
                        <a:gd name="T25" fmla="*/ 24 h 27"/>
                        <a:gd name="T26" fmla="*/ 4 w 10"/>
                        <a:gd name="T27" fmla="*/ 21 h 27"/>
                        <a:gd name="T28" fmla="*/ 4 w 10"/>
                        <a:gd name="T29" fmla="*/ 17 h 27"/>
                        <a:gd name="T30" fmla="*/ 7 w 10"/>
                        <a:gd name="T31" fmla="*/ 17 h 27"/>
                        <a:gd name="T32" fmla="*/ 7 w 10"/>
                        <a:gd name="T33" fmla="*/ 14 h 27"/>
                        <a:gd name="T34" fmla="*/ 4 w 10"/>
                        <a:gd name="T35" fmla="*/ 10 h 27"/>
                        <a:gd name="T36" fmla="*/ 7 w 10"/>
                        <a:gd name="T37" fmla="*/ 10 h 27"/>
                        <a:gd name="T38" fmla="*/ 7 w 10"/>
                        <a:gd name="T39" fmla="*/ 7 h 27"/>
                        <a:gd name="T40" fmla="*/ 10 w 10"/>
                        <a:gd name="T41" fmla="*/ 7 h 27"/>
                        <a:gd name="T42" fmla="*/ 10 w 10"/>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27">
                          <a:moveTo>
                            <a:pt x="10" y="4"/>
                          </a:moveTo>
                          <a:lnTo>
                            <a:pt x="7" y="4"/>
                          </a:lnTo>
                          <a:lnTo>
                            <a:pt x="4" y="4"/>
                          </a:lnTo>
                          <a:lnTo>
                            <a:pt x="4" y="0"/>
                          </a:lnTo>
                          <a:lnTo>
                            <a:pt x="0" y="4"/>
                          </a:lnTo>
                          <a:lnTo>
                            <a:pt x="0" y="7"/>
                          </a:lnTo>
                          <a:lnTo>
                            <a:pt x="0" y="10"/>
                          </a:lnTo>
                          <a:lnTo>
                            <a:pt x="0" y="14"/>
                          </a:lnTo>
                          <a:lnTo>
                            <a:pt x="0" y="17"/>
                          </a:lnTo>
                          <a:lnTo>
                            <a:pt x="0" y="21"/>
                          </a:lnTo>
                          <a:lnTo>
                            <a:pt x="0" y="24"/>
                          </a:lnTo>
                          <a:lnTo>
                            <a:pt x="0" y="27"/>
                          </a:lnTo>
                          <a:lnTo>
                            <a:pt x="0" y="24"/>
                          </a:lnTo>
                          <a:lnTo>
                            <a:pt x="4" y="21"/>
                          </a:lnTo>
                          <a:lnTo>
                            <a:pt x="4" y="17"/>
                          </a:lnTo>
                          <a:lnTo>
                            <a:pt x="7" y="17"/>
                          </a:lnTo>
                          <a:lnTo>
                            <a:pt x="7" y="14"/>
                          </a:lnTo>
                          <a:lnTo>
                            <a:pt x="4" y="10"/>
                          </a:lnTo>
                          <a:lnTo>
                            <a:pt x="7" y="10"/>
                          </a:lnTo>
                          <a:lnTo>
                            <a:pt x="7" y="7"/>
                          </a:lnTo>
                          <a:lnTo>
                            <a:pt x="10" y="7"/>
                          </a:lnTo>
                          <a:lnTo>
                            <a:pt x="10" y="4"/>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4" name="Freeform 663"/>
                    <p:cNvSpPr>
                      <a:spLocks/>
                    </p:cNvSpPr>
                    <p:nvPr/>
                  </p:nvSpPr>
                  <p:spPr bwMode="auto">
                    <a:xfrm>
                      <a:off x="3559" y="2597"/>
                      <a:ext cx="30" cy="71"/>
                    </a:xfrm>
                    <a:custGeom>
                      <a:avLst/>
                      <a:gdLst>
                        <a:gd name="T0" fmla="*/ 18 w 21"/>
                        <a:gd name="T1" fmla="*/ 0 h 78"/>
                        <a:gd name="T2" fmla="*/ 14 w 21"/>
                        <a:gd name="T3" fmla="*/ 0 h 78"/>
                        <a:gd name="T4" fmla="*/ 14 w 21"/>
                        <a:gd name="T5" fmla="*/ 4 h 78"/>
                        <a:gd name="T6" fmla="*/ 14 w 21"/>
                        <a:gd name="T7" fmla="*/ 7 h 78"/>
                        <a:gd name="T8" fmla="*/ 11 w 21"/>
                        <a:gd name="T9" fmla="*/ 7 h 78"/>
                        <a:gd name="T10" fmla="*/ 11 w 21"/>
                        <a:gd name="T11" fmla="*/ 11 h 78"/>
                        <a:gd name="T12" fmla="*/ 11 w 21"/>
                        <a:gd name="T13" fmla="*/ 14 h 78"/>
                        <a:gd name="T14" fmla="*/ 11 w 21"/>
                        <a:gd name="T15" fmla="*/ 17 h 78"/>
                        <a:gd name="T16" fmla="*/ 14 w 21"/>
                        <a:gd name="T17" fmla="*/ 21 h 78"/>
                        <a:gd name="T18" fmla="*/ 14 w 21"/>
                        <a:gd name="T19" fmla="*/ 24 h 78"/>
                        <a:gd name="T20" fmla="*/ 14 w 21"/>
                        <a:gd name="T21" fmla="*/ 27 h 78"/>
                        <a:gd name="T22" fmla="*/ 14 w 21"/>
                        <a:gd name="T23" fmla="*/ 31 h 78"/>
                        <a:gd name="T24" fmla="*/ 14 w 21"/>
                        <a:gd name="T25" fmla="*/ 34 h 78"/>
                        <a:gd name="T26" fmla="*/ 14 w 21"/>
                        <a:gd name="T27" fmla="*/ 38 h 78"/>
                        <a:gd name="T28" fmla="*/ 11 w 21"/>
                        <a:gd name="T29" fmla="*/ 41 h 78"/>
                        <a:gd name="T30" fmla="*/ 11 w 21"/>
                        <a:gd name="T31" fmla="*/ 44 h 78"/>
                        <a:gd name="T32" fmla="*/ 11 w 21"/>
                        <a:gd name="T33" fmla="*/ 48 h 78"/>
                        <a:gd name="T34" fmla="*/ 11 w 21"/>
                        <a:gd name="T35" fmla="*/ 51 h 78"/>
                        <a:gd name="T36" fmla="*/ 11 w 21"/>
                        <a:gd name="T37" fmla="*/ 58 h 78"/>
                        <a:gd name="T38" fmla="*/ 11 w 21"/>
                        <a:gd name="T39" fmla="*/ 64 h 78"/>
                        <a:gd name="T40" fmla="*/ 7 w 21"/>
                        <a:gd name="T41" fmla="*/ 64 h 78"/>
                        <a:gd name="T42" fmla="*/ 7 w 21"/>
                        <a:gd name="T43" fmla="*/ 68 h 78"/>
                        <a:gd name="T44" fmla="*/ 4 w 21"/>
                        <a:gd name="T45" fmla="*/ 71 h 78"/>
                        <a:gd name="T46" fmla="*/ 4 w 21"/>
                        <a:gd name="T47" fmla="*/ 75 h 78"/>
                        <a:gd name="T48" fmla="*/ 0 w 21"/>
                        <a:gd name="T49" fmla="*/ 78 h 78"/>
                        <a:gd name="T50" fmla="*/ 4 w 21"/>
                        <a:gd name="T51" fmla="*/ 75 h 78"/>
                        <a:gd name="T52" fmla="*/ 7 w 21"/>
                        <a:gd name="T53" fmla="*/ 75 h 78"/>
                        <a:gd name="T54" fmla="*/ 7 w 21"/>
                        <a:gd name="T55" fmla="*/ 71 h 78"/>
                        <a:gd name="T56" fmla="*/ 11 w 21"/>
                        <a:gd name="T57" fmla="*/ 68 h 78"/>
                        <a:gd name="T58" fmla="*/ 11 w 21"/>
                        <a:gd name="T59" fmla="*/ 64 h 78"/>
                        <a:gd name="T60" fmla="*/ 11 w 21"/>
                        <a:gd name="T61" fmla="*/ 61 h 78"/>
                        <a:gd name="T62" fmla="*/ 14 w 21"/>
                        <a:gd name="T63" fmla="*/ 61 h 78"/>
                        <a:gd name="T64" fmla="*/ 14 w 21"/>
                        <a:gd name="T65" fmla="*/ 58 h 78"/>
                        <a:gd name="T66" fmla="*/ 14 w 21"/>
                        <a:gd name="T67" fmla="*/ 54 h 78"/>
                        <a:gd name="T68" fmla="*/ 14 w 21"/>
                        <a:gd name="T69" fmla="*/ 51 h 78"/>
                        <a:gd name="T70" fmla="*/ 14 w 21"/>
                        <a:gd name="T71" fmla="*/ 48 h 78"/>
                        <a:gd name="T72" fmla="*/ 14 w 21"/>
                        <a:gd name="T73" fmla="*/ 44 h 78"/>
                        <a:gd name="T74" fmla="*/ 14 w 21"/>
                        <a:gd name="T75" fmla="*/ 48 h 78"/>
                        <a:gd name="T76" fmla="*/ 18 w 21"/>
                        <a:gd name="T77" fmla="*/ 51 h 78"/>
                        <a:gd name="T78" fmla="*/ 18 w 21"/>
                        <a:gd name="T79" fmla="*/ 54 h 78"/>
                        <a:gd name="T80" fmla="*/ 18 w 21"/>
                        <a:gd name="T81" fmla="*/ 51 h 78"/>
                        <a:gd name="T82" fmla="*/ 18 w 21"/>
                        <a:gd name="T83" fmla="*/ 48 h 78"/>
                        <a:gd name="T84" fmla="*/ 18 w 21"/>
                        <a:gd name="T85" fmla="*/ 44 h 78"/>
                        <a:gd name="T86" fmla="*/ 18 w 21"/>
                        <a:gd name="T87" fmla="*/ 41 h 78"/>
                        <a:gd name="T88" fmla="*/ 18 w 21"/>
                        <a:gd name="T89" fmla="*/ 38 h 78"/>
                        <a:gd name="T90" fmla="*/ 18 w 21"/>
                        <a:gd name="T91" fmla="*/ 34 h 78"/>
                        <a:gd name="T92" fmla="*/ 18 w 21"/>
                        <a:gd name="T93" fmla="*/ 31 h 78"/>
                        <a:gd name="T94" fmla="*/ 21 w 21"/>
                        <a:gd name="T95" fmla="*/ 27 h 78"/>
                        <a:gd name="T96" fmla="*/ 18 w 21"/>
                        <a:gd name="T97" fmla="*/ 27 h 78"/>
                        <a:gd name="T98" fmla="*/ 14 w 21"/>
                        <a:gd name="T99" fmla="*/ 27 h 78"/>
                        <a:gd name="T100" fmla="*/ 18 w 21"/>
                        <a:gd name="T101" fmla="*/ 24 h 78"/>
                        <a:gd name="T102" fmla="*/ 18 w 21"/>
                        <a:gd name="T103" fmla="*/ 21 h 78"/>
                        <a:gd name="T104" fmla="*/ 14 w 21"/>
                        <a:gd name="T105" fmla="*/ 14 h 78"/>
                        <a:gd name="T106" fmla="*/ 14 w 21"/>
                        <a:gd name="T107" fmla="*/ 11 h 78"/>
                        <a:gd name="T108" fmla="*/ 14 w 21"/>
                        <a:gd name="T109" fmla="*/ 7 h 78"/>
                        <a:gd name="T110" fmla="*/ 18 w 21"/>
                        <a:gd name="T111" fmla="*/ 4 h 78"/>
                        <a:gd name="T112" fmla="*/ 18 w 21"/>
                        <a:gd name="T11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78">
                          <a:moveTo>
                            <a:pt x="18" y="0"/>
                          </a:moveTo>
                          <a:lnTo>
                            <a:pt x="14" y="0"/>
                          </a:lnTo>
                          <a:lnTo>
                            <a:pt x="14" y="4"/>
                          </a:lnTo>
                          <a:lnTo>
                            <a:pt x="14" y="7"/>
                          </a:lnTo>
                          <a:lnTo>
                            <a:pt x="11" y="7"/>
                          </a:lnTo>
                          <a:lnTo>
                            <a:pt x="11" y="11"/>
                          </a:lnTo>
                          <a:lnTo>
                            <a:pt x="11" y="14"/>
                          </a:lnTo>
                          <a:lnTo>
                            <a:pt x="11" y="17"/>
                          </a:lnTo>
                          <a:lnTo>
                            <a:pt x="14" y="21"/>
                          </a:lnTo>
                          <a:lnTo>
                            <a:pt x="14" y="24"/>
                          </a:lnTo>
                          <a:lnTo>
                            <a:pt x="14" y="27"/>
                          </a:lnTo>
                          <a:lnTo>
                            <a:pt x="14" y="31"/>
                          </a:lnTo>
                          <a:lnTo>
                            <a:pt x="14" y="34"/>
                          </a:lnTo>
                          <a:lnTo>
                            <a:pt x="14" y="38"/>
                          </a:lnTo>
                          <a:lnTo>
                            <a:pt x="11" y="41"/>
                          </a:lnTo>
                          <a:lnTo>
                            <a:pt x="11" y="44"/>
                          </a:lnTo>
                          <a:lnTo>
                            <a:pt x="11" y="48"/>
                          </a:lnTo>
                          <a:lnTo>
                            <a:pt x="11" y="51"/>
                          </a:lnTo>
                          <a:lnTo>
                            <a:pt x="11" y="58"/>
                          </a:lnTo>
                          <a:lnTo>
                            <a:pt x="11" y="64"/>
                          </a:lnTo>
                          <a:lnTo>
                            <a:pt x="7" y="64"/>
                          </a:lnTo>
                          <a:lnTo>
                            <a:pt x="7" y="68"/>
                          </a:lnTo>
                          <a:lnTo>
                            <a:pt x="4" y="71"/>
                          </a:lnTo>
                          <a:lnTo>
                            <a:pt x="4" y="75"/>
                          </a:lnTo>
                          <a:lnTo>
                            <a:pt x="0" y="78"/>
                          </a:lnTo>
                          <a:lnTo>
                            <a:pt x="4" y="75"/>
                          </a:lnTo>
                          <a:lnTo>
                            <a:pt x="7" y="75"/>
                          </a:lnTo>
                          <a:lnTo>
                            <a:pt x="7" y="71"/>
                          </a:lnTo>
                          <a:lnTo>
                            <a:pt x="11" y="68"/>
                          </a:lnTo>
                          <a:lnTo>
                            <a:pt x="11" y="64"/>
                          </a:lnTo>
                          <a:lnTo>
                            <a:pt x="11" y="61"/>
                          </a:lnTo>
                          <a:lnTo>
                            <a:pt x="14" y="61"/>
                          </a:lnTo>
                          <a:lnTo>
                            <a:pt x="14" y="58"/>
                          </a:lnTo>
                          <a:lnTo>
                            <a:pt x="14" y="54"/>
                          </a:lnTo>
                          <a:lnTo>
                            <a:pt x="14" y="51"/>
                          </a:lnTo>
                          <a:lnTo>
                            <a:pt x="14" y="48"/>
                          </a:lnTo>
                          <a:lnTo>
                            <a:pt x="14" y="44"/>
                          </a:lnTo>
                          <a:lnTo>
                            <a:pt x="14" y="48"/>
                          </a:lnTo>
                          <a:lnTo>
                            <a:pt x="18" y="51"/>
                          </a:lnTo>
                          <a:lnTo>
                            <a:pt x="18" y="54"/>
                          </a:lnTo>
                          <a:lnTo>
                            <a:pt x="18" y="51"/>
                          </a:lnTo>
                          <a:lnTo>
                            <a:pt x="18" y="48"/>
                          </a:lnTo>
                          <a:lnTo>
                            <a:pt x="18" y="44"/>
                          </a:lnTo>
                          <a:lnTo>
                            <a:pt x="18" y="41"/>
                          </a:lnTo>
                          <a:lnTo>
                            <a:pt x="18" y="38"/>
                          </a:lnTo>
                          <a:lnTo>
                            <a:pt x="18" y="34"/>
                          </a:lnTo>
                          <a:lnTo>
                            <a:pt x="18" y="31"/>
                          </a:lnTo>
                          <a:lnTo>
                            <a:pt x="21" y="27"/>
                          </a:lnTo>
                          <a:lnTo>
                            <a:pt x="18" y="27"/>
                          </a:lnTo>
                          <a:lnTo>
                            <a:pt x="14" y="27"/>
                          </a:lnTo>
                          <a:lnTo>
                            <a:pt x="18" y="24"/>
                          </a:lnTo>
                          <a:lnTo>
                            <a:pt x="18" y="21"/>
                          </a:lnTo>
                          <a:lnTo>
                            <a:pt x="14" y="14"/>
                          </a:lnTo>
                          <a:lnTo>
                            <a:pt x="14" y="11"/>
                          </a:lnTo>
                          <a:lnTo>
                            <a:pt x="14" y="7"/>
                          </a:lnTo>
                          <a:lnTo>
                            <a:pt x="18" y="4"/>
                          </a:lnTo>
                          <a:lnTo>
                            <a:pt x="18"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5" name="Freeform 664"/>
                    <p:cNvSpPr>
                      <a:spLocks/>
                    </p:cNvSpPr>
                    <p:nvPr/>
                  </p:nvSpPr>
                  <p:spPr bwMode="auto">
                    <a:xfrm>
                      <a:off x="3589" y="2610"/>
                      <a:ext cx="25" cy="31"/>
                    </a:xfrm>
                    <a:custGeom>
                      <a:avLst/>
                      <a:gdLst>
                        <a:gd name="T0" fmla="*/ 4 w 17"/>
                        <a:gd name="T1" fmla="*/ 0 h 34"/>
                        <a:gd name="T2" fmla="*/ 4 w 17"/>
                        <a:gd name="T3" fmla="*/ 3 h 34"/>
                        <a:gd name="T4" fmla="*/ 0 w 17"/>
                        <a:gd name="T5" fmla="*/ 7 h 34"/>
                        <a:gd name="T6" fmla="*/ 0 w 17"/>
                        <a:gd name="T7" fmla="*/ 10 h 34"/>
                        <a:gd name="T8" fmla="*/ 4 w 17"/>
                        <a:gd name="T9" fmla="*/ 10 h 34"/>
                        <a:gd name="T10" fmla="*/ 4 w 17"/>
                        <a:gd name="T11" fmla="*/ 13 h 34"/>
                        <a:gd name="T12" fmla="*/ 4 w 17"/>
                        <a:gd name="T13" fmla="*/ 20 h 34"/>
                        <a:gd name="T14" fmla="*/ 4 w 17"/>
                        <a:gd name="T15" fmla="*/ 24 h 34"/>
                        <a:gd name="T16" fmla="*/ 4 w 17"/>
                        <a:gd name="T17" fmla="*/ 27 h 34"/>
                        <a:gd name="T18" fmla="*/ 4 w 17"/>
                        <a:gd name="T19" fmla="*/ 30 h 34"/>
                        <a:gd name="T20" fmla="*/ 4 w 17"/>
                        <a:gd name="T21" fmla="*/ 34 h 34"/>
                        <a:gd name="T22" fmla="*/ 7 w 17"/>
                        <a:gd name="T23" fmla="*/ 27 h 34"/>
                        <a:gd name="T24" fmla="*/ 7 w 17"/>
                        <a:gd name="T25" fmla="*/ 24 h 34"/>
                        <a:gd name="T26" fmla="*/ 7 w 17"/>
                        <a:gd name="T27" fmla="*/ 20 h 34"/>
                        <a:gd name="T28" fmla="*/ 7 w 17"/>
                        <a:gd name="T29" fmla="*/ 17 h 34"/>
                        <a:gd name="T30" fmla="*/ 7 w 17"/>
                        <a:gd name="T31" fmla="*/ 13 h 34"/>
                        <a:gd name="T32" fmla="*/ 10 w 17"/>
                        <a:gd name="T33" fmla="*/ 10 h 34"/>
                        <a:gd name="T34" fmla="*/ 7 w 17"/>
                        <a:gd name="T35" fmla="*/ 13 h 34"/>
                        <a:gd name="T36" fmla="*/ 7 w 17"/>
                        <a:gd name="T37" fmla="*/ 17 h 34"/>
                        <a:gd name="T38" fmla="*/ 10 w 17"/>
                        <a:gd name="T39" fmla="*/ 20 h 34"/>
                        <a:gd name="T40" fmla="*/ 10 w 17"/>
                        <a:gd name="T41" fmla="*/ 24 h 34"/>
                        <a:gd name="T42" fmla="*/ 10 w 17"/>
                        <a:gd name="T43" fmla="*/ 27 h 34"/>
                        <a:gd name="T44" fmla="*/ 10 w 17"/>
                        <a:gd name="T45" fmla="*/ 34 h 34"/>
                        <a:gd name="T46" fmla="*/ 14 w 17"/>
                        <a:gd name="T47" fmla="*/ 30 h 34"/>
                        <a:gd name="T48" fmla="*/ 17 w 17"/>
                        <a:gd name="T49" fmla="*/ 27 h 34"/>
                        <a:gd name="T50" fmla="*/ 17 w 17"/>
                        <a:gd name="T51" fmla="*/ 24 h 34"/>
                        <a:gd name="T52" fmla="*/ 17 w 17"/>
                        <a:gd name="T53" fmla="*/ 20 h 34"/>
                        <a:gd name="T54" fmla="*/ 14 w 17"/>
                        <a:gd name="T55" fmla="*/ 17 h 34"/>
                        <a:gd name="T56" fmla="*/ 14 w 17"/>
                        <a:gd name="T57" fmla="*/ 24 h 34"/>
                        <a:gd name="T58" fmla="*/ 10 w 17"/>
                        <a:gd name="T59" fmla="*/ 20 h 34"/>
                        <a:gd name="T60" fmla="*/ 10 w 17"/>
                        <a:gd name="T61" fmla="*/ 17 h 34"/>
                        <a:gd name="T62" fmla="*/ 10 w 17"/>
                        <a:gd name="T63" fmla="*/ 13 h 34"/>
                        <a:gd name="T64" fmla="*/ 14 w 17"/>
                        <a:gd name="T65" fmla="*/ 10 h 34"/>
                        <a:gd name="T66" fmla="*/ 14 w 17"/>
                        <a:gd name="T67" fmla="*/ 7 h 34"/>
                        <a:gd name="T68" fmla="*/ 14 w 17"/>
                        <a:gd name="T69" fmla="*/ 3 h 34"/>
                        <a:gd name="T70" fmla="*/ 7 w 17"/>
                        <a:gd name="T71" fmla="*/ 10 h 34"/>
                        <a:gd name="T72" fmla="*/ 7 w 17"/>
                        <a:gd name="T73" fmla="*/ 7 h 34"/>
                        <a:gd name="T74" fmla="*/ 4 w 17"/>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34">
                          <a:moveTo>
                            <a:pt x="4" y="0"/>
                          </a:moveTo>
                          <a:lnTo>
                            <a:pt x="4" y="3"/>
                          </a:lnTo>
                          <a:lnTo>
                            <a:pt x="0" y="7"/>
                          </a:lnTo>
                          <a:lnTo>
                            <a:pt x="0" y="10"/>
                          </a:lnTo>
                          <a:lnTo>
                            <a:pt x="4" y="10"/>
                          </a:lnTo>
                          <a:lnTo>
                            <a:pt x="4" y="13"/>
                          </a:lnTo>
                          <a:lnTo>
                            <a:pt x="4" y="20"/>
                          </a:lnTo>
                          <a:lnTo>
                            <a:pt x="4" y="24"/>
                          </a:lnTo>
                          <a:lnTo>
                            <a:pt x="4" y="27"/>
                          </a:lnTo>
                          <a:lnTo>
                            <a:pt x="4" y="30"/>
                          </a:lnTo>
                          <a:lnTo>
                            <a:pt x="4" y="34"/>
                          </a:lnTo>
                          <a:lnTo>
                            <a:pt x="7" y="27"/>
                          </a:lnTo>
                          <a:lnTo>
                            <a:pt x="7" y="24"/>
                          </a:lnTo>
                          <a:lnTo>
                            <a:pt x="7" y="20"/>
                          </a:lnTo>
                          <a:lnTo>
                            <a:pt x="7" y="17"/>
                          </a:lnTo>
                          <a:lnTo>
                            <a:pt x="7" y="13"/>
                          </a:lnTo>
                          <a:lnTo>
                            <a:pt x="10" y="10"/>
                          </a:lnTo>
                          <a:lnTo>
                            <a:pt x="7" y="13"/>
                          </a:lnTo>
                          <a:lnTo>
                            <a:pt x="7" y="17"/>
                          </a:lnTo>
                          <a:lnTo>
                            <a:pt x="10" y="20"/>
                          </a:lnTo>
                          <a:lnTo>
                            <a:pt x="10" y="24"/>
                          </a:lnTo>
                          <a:lnTo>
                            <a:pt x="10" y="27"/>
                          </a:lnTo>
                          <a:lnTo>
                            <a:pt x="10" y="34"/>
                          </a:lnTo>
                          <a:lnTo>
                            <a:pt x="14" y="30"/>
                          </a:lnTo>
                          <a:lnTo>
                            <a:pt x="17" y="27"/>
                          </a:lnTo>
                          <a:lnTo>
                            <a:pt x="17" y="24"/>
                          </a:lnTo>
                          <a:lnTo>
                            <a:pt x="17" y="20"/>
                          </a:lnTo>
                          <a:lnTo>
                            <a:pt x="14" y="17"/>
                          </a:lnTo>
                          <a:lnTo>
                            <a:pt x="14" y="24"/>
                          </a:lnTo>
                          <a:lnTo>
                            <a:pt x="10" y="20"/>
                          </a:lnTo>
                          <a:lnTo>
                            <a:pt x="10" y="17"/>
                          </a:lnTo>
                          <a:lnTo>
                            <a:pt x="10" y="13"/>
                          </a:lnTo>
                          <a:lnTo>
                            <a:pt x="14" y="10"/>
                          </a:lnTo>
                          <a:lnTo>
                            <a:pt x="14" y="7"/>
                          </a:lnTo>
                          <a:lnTo>
                            <a:pt x="14" y="3"/>
                          </a:lnTo>
                          <a:lnTo>
                            <a:pt x="7" y="10"/>
                          </a:lnTo>
                          <a:lnTo>
                            <a:pt x="7" y="7"/>
                          </a:lnTo>
                          <a:lnTo>
                            <a:pt x="4"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6" name="Freeform 665"/>
                    <p:cNvSpPr>
                      <a:spLocks/>
                    </p:cNvSpPr>
                    <p:nvPr/>
                  </p:nvSpPr>
                  <p:spPr bwMode="auto">
                    <a:xfrm>
                      <a:off x="3600" y="2637"/>
                      <a:ext cx="40" cy="16"/>
                    </a:xfrm>
                    <a:custGeom>
                      <a:avLst/>
                      <a:gdLst>
                        <a:gd name="T0" fmla="*/ 0 w 28"/>
                        <a:gd name="T1" fmla="*/ 4 h 17"/>
                        <a:gd name="T2" fmla="*/ 0 w 28"/>
                        <a:gd name="T3" fmla="*/ 7 h 17"/>
                        <a:gd name="T4" fmla="*/ 0 w 28"/>
                        <a:gd name="T5" fmla="*/ 10 h 17"/>
                        <a:gd name="T6" fmla="*/ 0 w 28"/>
                        <a:gd name="T7" fmla="*/ 14 h 17"/>
                        <a:gd name="T8" fmla="*/ 0 w 28"/>
                        <a:gd name="T9" fmla="*/ 17 h 17"/>
                        <a:gd name="T10" fmla="*/ 3 w 28"/>
                        <a:gd name="T11" fmla="*/ 14 h 17"/>
                        <a:gd name="T12" fmla="*/ 3 w 28"/>
                        <a:gd name="T13" fmla="*/ 17 h 17"/>
                        <a:gd name="T14" fmla="*/ 7 w 28"/>
                        <a:gd name="T15" fmla="*/ 17 h 17"/>
                        <a:gd name="T16" fmla="*/ 7 w 28"/>
                        <a:gd name="T17" fmla="*/ 14 h 17"/>
                        <a:gd name="T18" fmla="*/ 7 w 28"/>
                        <a:gd name="T19" fmla="*/ 17 h 17"/>
                        <a:gd name="T20" fmla="*/ 10 w 28"/>
                        <a:gd name="T21" fmla="*/ 17 h 17"/>
                        <a:gd name="T22" fmla="*/ 14 w 28"/>
                        <a:gd name="T23" fmla="*/ 17 h 17"/>
                        <a:gd name="T24" fmla="*/ 17 w 28"/>
                        <a:gd name="T25" fmla="*/ 14 h 17"/>
                        <a:gd name="T26" fmla="*/ 17 w 28"/>
                        <a:gd name="T27" fmla="*/ 17 h 17"/>
                        <a:gd name="T28" fmla="*/ 21 w 28"/>
                        <a:gd name="T29" fmla="*/ 17 h 17"/>
                        <a:gd name="T30" fmla="*/ 21 w 28"/>
                        <a:gd name="T31" fmla="*/ 14 h 17"/>
                        <a:gd name="T32" fmla="*/ 24 w 28"/>
                        <a:gd name="T33" fmla="*/ 14 h 17"/>
                        <a:gd name="T34" fmla="*/ 28 w 28"/>
                        <a:gd name="T35" fmla="*/ 10 h 17"/>
                        <a:gd name="T36" fmla="*/ 28 w 28"/>
                        <a:gd name="T37" fmla="*/ 4 h 17"/>
                        <a:gd name="T38" fmla="*/ 28 w 28"/>
                        <a:gd name="T39" fmla="*/ 0 h 17"/>
                        <a:gd name="T40" fmla="*/ 28 w 28"/>
                        <a:gd name="T41" fmla="*/ 4 h 17"/>
                        <a:gd name="T42" fmla="*/ 24 w 28"/>
                        <a:gd name="T43" fmla="*/ 4 h 17"/>
                        <a:gd name="T44" fmla="*/ 24 w 28"/>
                        <a:gd name="T45" fmla="*/ 7 h 17"/>
                        <a:gd name="T46" fmla="*/ 24 w 28"/>
                        <a:gd name="T47" fmla="*/ 4 h 17"/>
                        <a:gd name="T48" fmla="*/ 21 w 28"/>
                        <a:gd name="T49" fmla="*/ 4 h 17"/>
                        <a:gd name="T50" fmla="*/ 21 w 28"/>
                        <a:gd name="T51" fmla="*/ 0 h 17"/>
                        <a:gd name="T52" fmla="*/ 21 w 28"/>
                        <a:gd name="T53" fmla="*/ 4 h 17"/>
                        <a:gd name="T54" fmla="*/ 21 w 28"/>
                        <a:gd name="T55" fmla="*/ 7 h 17"/>
                        <a:gd name="T56" fmla="*/ 17 w 28"/>
                        <a:gd name="T57" fmla="*/ 7 h 17"/>
                        <a:gd name="T58" fmla="*/ 17 w 28"/>
                        <a:gd name="T59" fmla="*/ 10 h 17"/>
                        <a:gd name="T60" fmla="*/ 17 w 28"/>
                        <a:gd name="T61" fmla="*/ 7 h 17"/>
                        <a:gd name="T62" fmla="*/ 14 w 28"/>
                        <a:gd name="T63" fmla="*/ 7 h 17"/>
                        <a:gd name="T64" fmla="*/ 14 w 28"/>
                        <a:gd name="T65" fmla="*/ 10 h 17"/>
                        <a:gd name="T66" fmla="*/ 10 w 28"/>
                        <a:gd name="T67" fmla="*/ 10 h 17"/>
                        <a:gd name="T68" fmla="*/ 10 w 28"/>
                        <a:gd name="T69" fmla="*/ 14 h 17"/>
                        <a:gd name="T70" fmla="*/ 10 w 28"/>
                        <a:gd name="T71" fmla="*/ 10 h 17"/>
                        <a:gd name="T72" fmla="*/ 7 w 28"/>
                        <a:gd name="T73" fmla="*/ 10 h 17"/>
                        <a:gd name="T74" fmla="*/ 7 w 28"/>
                        <a:gd name="T75" fmla="*/ 7 h 17"/>
                        <a:gd name="T76" fmla="*/ 3 w 28"/>
                        <a:gd name="T77" fmla="*/ 7 h 17"/>
                        <a:gd name="T78" fmla="*/ 0 w 28"/>
                        <a:gd name="T79" fmla="*/ 7 h 17"/>
                        <a:gd name="T80" fmla="*/ 0 w 28"/>
                        <a:gd name="T8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7">
                          <a:moveTo>
                            <a:pt x="0" y="4"/>
                          </a:moveTo>
                          <a:lnTo>
                            <a:pt x="0" y="7"/>
                          </a:lnTo>
                          <a:lnTo>
                            <a:pt x="0" y="10"/>
                          </a:lnTo>
                          <a:lnTo>
                            <a:pt x="0" y="14"/>
                          </a:lnTo>
                          <a:lnTo>
                            <a:pt x="0" y="17"/>
                          </a:lnTo>
                          <a:lnTo>
                            <a:pt x="3" y="14"/>
                          </a:lnTo>
                          <a:lnTo>
                            <a:pt x="3" y="17"/>
                          </a:lnTo>
                          <a:lnTo>
                            <a:pt x="7" y="17"/>
                          </a:lnTo>
                          <a:lnTo>
                            <a:pt x="7" y="14"/>
                          </a:lnTo>
                          <a:lnTo>
                            <a:pt x="7" y="17"/>
                          </a:lnTo>
                          <a:lnTo>
                            <a:pt x="10" y="17"/>
                          </a:lnTo>
                          <a:lnTo>
                            <a:pt x="14" y="17"/>
                          </a:lnTo>
                          <a:lnTo>
                            <a:pt x="17" y="14"/>
                          </a:lnTo>
                          <a:lnTo>
                            <a:pt x="17" y="17"/>
                          </a:lnTo>
                          <a:lnTo>
                            <a:pt x="21" y="17"/>
                          </a:lnTo>
                          <a:lnTo>
                            <a:pt x="21" y="14"/>
                          </a:lnTo>
                          <a:lnTo>
                            <a:pt x="24" y="14"/>
                          </a:lnTo>
                          <a:lnTo>
                            <a:pt x="28" y="10"/>
                          </a:lnTo>
                          <a:lnTo>
                            <a:pt x="28" y="4"/>
                          </a:lnTo>
                          <a:lnTo>
                            <a:pt x="28" y="0"/>
                          </a:lnTo>
                          <a:lnTo>
                            <a:pt x="28" y="4"/>
                          </a:lnTo>
                          <a:lnTo>
                            <a:pt x="24" y="4"/>
                          </a:lnTo>
                          <a:lnTo>
                            <a:pt x="24" y="7"/>
                          </a:lnTo>
                          <a:lnTo>
                            <a:pt x="24" y="4"/>
                          </a:lnTo>
                          <a:lnTo>
                            <a:pt x="21" y="4"/>
                          </a:lnTo>
                          <a:lnTo>
                            <a:pt x="21" y="0"/>
                          </a:lnTo>
                          <a:lnTo>
                            <a:pt x="21" y="4"/>
                          </a:lnTo>
                          <a:lnTo>
                            <a:pt x="21" y="7"/>
                          </a:lnTo>
                          <a:lnTo>
                            <a:pt x="17" y="7"/>
                          </a:lnTo>
                          <a:lnTo>
                            <a:pt x="17" y="10"/>
                          </a:lnTo>
                          <a:lnTo>
                            <a:pt x="17" y="7"/>
                          </a:lnTo>
                          <a:lnTo>
                            <a:pt x="14" y="7"/>
                          </a:lnTo>
                          <a:lnTo>
                            <a:pt x="14" y="10"/>
                          </a:lnTo>
                          <a:lnTo>
                            <a:pt x="10" y="10"/>
                          </a:lnTo>
                          <a:lnTo>
                            <a:pt x="10" y="14"/>
                          </a:lnTo>
                          <a:lnTo>
                            <a:pt x="10" y="10"/>
                          </a:lnTo>
                          <a:lnTo>
                            <a:pt x="7" y="10"/>
                          </a:lnTo>
                          <a:lnTo>
                            <a:pt x="7" y="7"/>
                          </a:lnTo>
                          <a:lnTo>
                            <a:pt x="3" y="7"/>
                          </a:lnTo>
                          <a:lnTo>
                            <a:pt x="0" y="7"/>
                          </a:lnTo>
                          <a:lnTo>
                            <a:pt x="0" y="4"/>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7" name="Freeform 666"/>
                    <p:cNvSpPr>
                      <a:spLocks/>
                    </p:cNvSpPr>
                    <p:nvPr/>
                  </p:nvSpPr>
                  <p:spPr bwMode="auto">
                    <a:xfrm>
                      <a:off x="3570" y="2666"/>
                      <a:ext cx="15" cy="18"/>
                    </a:xfrm>
                    <a:custGeom>
                      <a:avLst/>
                      <a:gdLst>
                        <a:gd name="T0" fmla="*/ 11 w 11"/>
                        <a:gd name="T1" fmla="*/ 0 h 20"/>
                        <a:gd name="T2" fmla="*/ 7 w 11"/>
                        <a:gd name="T3" fmla="*/ 0 h 20"/>
                        <a:gd name="T4" fmla="*/ 4 w 11"/>
                        <a:gd name="T5" fmla="*/ 0 h 20"/>
                        <a:gd name="T6" fmla="*/ 4 w 11"/>
                        <a:gd name="T7" fmla="*/ 3 h 20"/>
                        <a:gd name="T8" fmla="*/ 4 w 11"/>
                        <a:gd name="T9" fmla="*/ 6 h 20"/>
                        <a:gd name="T10" fmla="*/ 4 w 11"/>
                        <a:gd name="T11" fmla="*/ 10 h 20"/>
                        <a:gd name="T12" fmla="*/ 0 w 11"/>
                        <a:gd name="T13" fmla="*/ 13 h 20"/>
                        <a:gd name="T14" fmla="*/ 4 w 11"/>
                        <a:gd name="T15" fmla="*/ 16 h 20"/>
                        <a:gd name="T16" fmla="*/ 4 w 11"/>
                        <a:gd name="T17" fmla="*/ 20 h 20"/>
                        <a:gd name="T18" fmla="*/ 4 w 11"/>
                        <a:gd name="T19" fmla="*/ 16 h 20"/>
                        <a:gd name="T20" fmla="*/ 4 w 11"/>
                        <a:gd name="T21" fmla="*/ 13 h 20"/>
                        <a:gd name="T22" fmla="*/ 7 w 11"/>
                        <a:gd name="T23" fmla="*/ 13 h 20"/>
                        <a:gd name="T24" fmla="*/ 7 w 11"/>
                        <a:gd name="T25" fmla="*/ 10 h 20"/>
                        <a:gd name="T26" fmla="*/ 11 w 11"/>
                        <a:gd name="T27" fmla="*/ 10 h 20"/>
                        <a:gd name="T28" fmla="*/ 11 w 11"/>
                        <a:gd name="T29" fmla="*/ 6 h 20"/>
                        <a:gd name="T30" fmla="*/ 7 w 11"/>
                        <a:gd name="T31" fmla="*/ 3 h 20"/>
                        <a:gd name="T32" fmla="*/ 11 w 1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0">
                          <a:moveTo>
                            <a:pt x="11" y="0"/>
                          </a:moveTo>
                          <a:lnTo>
                            <a:pt x="7" y="0"/>
                          </a:lnTo>
                          <a:lnTo>
                            <a:pt x="4" y="0"/>
                          </a:lnTo>
                          <a:lnTo>
                            <a:pt x="4" y="3"/>
                          </a:lnTo>
                          <a:lnTo>
                            <a:pt x="4" y="6"/>
                          </a:lnTo>
                          <a:lnTo>
                            <a:pt x="4" y="10"/>
                          </a:lnTo>
                          <a:lnTo>
                            <a:pt x="0" y="13"/>
                          </a:lnTo>
                          <a:lnTo>
                            <a:pt x="4" y="16"/>
                          </a:lnTo>
                          <a:lnTo>
                            <a:pt x="4" y="20"/>
                          </a:lnTo>
                          <a:lnTo>
                            <a:pt x="4" y="16"/>
                          </a:lnTo>
                          <a:lnTo>
                            <a:pt x="4" y="13"/>
                          </a:lnTo>
                          <a:lnTo>
                            <a:pt x="7" y="13"/>
                          </a:lnTo>
                          <a:lnTo>
                            <a:pt x="7" y="10"/>
                          </a:lnTo>
                          <a:lnTo>
                            <a:pt x="11" y="10"/>
                          </a:lnTo>
                          <a:lnTo>
                            <a:pt x="11" y="6"/>
                          </a:lnTo>
                          <a:lnTo>
                            <a:pt x="7" y="3"/>
                          </a:lnTo>
                          <a:lnTo>
                            <a:pt x="11"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8" name="Freeform 667"/>
                    <p:cNvSpPr>
                      <a:spLocks/>
                    </p:cNvSpPr>
                    <p:nvPr/>
                  </p:nvSpPr>
                  <p:spPr bwMode="auto">
                    <a:xfrm>
                      <a:off x="3565" y="2675"/>
                      <a:ext cx="30" cy="30"/>
                    </a:xfrm>
                    <a:custGeom>
                      <a:avLst/>
                      <a:gdLst>
                        <a:gd name="T0" fmla="*/ 21 w 21"/>
                        <a:gd name="T1" fmla="*/ 0 h 33"/>
                        <a:gd name="T2" fmla="*/ 17 w 21"/>
                        <a:gd name="T3" fmla="*/ 3 h 33"/>
                        <a:gd name="T4" fmla="*/ 14 w 21"/>
                        <a:gd name="T5" fmla="*/ 3 h 33"/>
                        <a:gd name="T6" fmla="*/ 14 w 21"/>
                        <a:gd name="T7" fmla="*/ 6 h 33"/>
                        <a:gd name="T8" fmla="*/ 14 w 21"/>
                        <a:gd name="T9" fmla="*/ 10 h 33"/>
                        <a:gd name="T10" fmla="*/ 14 w 21"/>
                        <a:gd name="T11" fmla="*/ 13 h 33"/>
                        <a:gd name="T12" fmla="*/ 14 w 21"/>
                        <a:gd name="T13" fmla="*/ 17 h 33"/>
                        <a:gd name="T14" fmla="*/ 14 w 21"/>
                        <a:gd name="T15" fmla="*/ 13 h 33"/>
                        <a:gd name="T16" fmla="*/ 10 w 21"/>
                        <a:gd name="T17" fmla="*/ 13 h 33"/>
                        <a:gd name="T18" fmla="*/ 10 w 21"/>
                        <a:gd name="T19" fmla="*/ 17 h 33"/>
                        <a:gd name="T20" fmla="*/ 10 w 21"/>
                        <a:gd name="T21" fmla="*/ 20 h 33"/>
                        <a:gd name="T22" fmla="*/ 10 w 21"/>
                        <a:gd name="T23" fmla="*/ 17 h 33"/>
                        <a:gd name="T24" fmla="*/ 7 w 21"/>
                        <a:gd name="T25" fmla="*/ 17 h 33"/>
                        <a:gd name="T26" fmla="*/ 3 w 21"/>
                        <a:gd name="T27" fmla="*/ 17 h 33"/>
                        <a:gd name="T28" fmla="*/ 3 w 21"/>
                        <a:gd name="T29" fmla="*/ 20 h 33"/>
                        <a:gd name="T30" fmla="*/ 0 w 21"/>
                        <a:gd name="T31" fmla="*/ 23 h 33"/>
                        <a:gd name="T32" fmla="*/ 0 w 21"/>
                        <a:gd name="T33" fmla="*/ 27 h 33"/>
                        <a:gd name="T34" fmla="*/ 3 w 21"/>
                        <a:gd name="T35" fmla="*/ 27 h 33"/>
                        <a:gd name="T36" fmla="*/ 7 w 21"/>
                        <a:gd name="T37" fmla="*/ 30 h 33"/>
                        <a:gd name="T38" fmla="*/ 7 w 21"/>
                        <a:gd name="T39" fmla="*/ 33 h 33"/>
                        <a:gd name="T40" fmla="*/ 10 w 21"/>
                        <a:gd name="T41" fmla="*/ 33 h 33"/>
                        <a:gd name="T42" fmla="*/ 14 w 21"/>
                        <a:gd name="T43" fmla="*/ 30 h 33"/>
                        <a:gd name="T44" fmla="*/ 10 w 21"/>
                        <a:gd name="T45" fmla="*/ 27 h 33"/>
                        <a:gd name="T46" fmla="*/ 10 w 21"/>
                        <a:gd name="T47" fmla="*/ 23 h 33"/>
                        <a:gd name="T48" fmla="*/ 14 w 21"/>
                        <a:gd name="T49" fmla="*/ 23 h 33"/>
                        <a:gd name="T50" fmla="*/ 17 w 21"/>
                        <a:gd name="T51" fmla="*/ 23 h 33"/>
                        <a:gd name="T52" fmla="*/ 17 w 21"/>
                        <a:gd name="T53" fmla="*/ 20 h 33"/>
                        <a:gd name="T54" fmla="*/ 17 w 21"/>
                        <a:gd name="T55" fmla="*/ 13 h 33"/>
                        <a:gd name="T56" fmla="*/ 17 w 21"/>
                        <a:gd name="T57" fmla="*/ 10 h 33"/>
                        <a:gd name="T58" fmla="*/ 21 w 21"/>
                        <a:gd name="T59" fmla="*/ 10 h 33"/>
                        <a:gd name="T60" fmla="*/ 21 w 21"/>
                        <a:gd name="T61" fmla="*/ 6 h 33"/>
                        <a:gd name="T62" fmla="*/ 21 w 21"/>
                        <a:gd name="T63" fmla="*/ 3 h 33"/>
                        <a:gd name="T64" fmla="*/ 21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21" y="0"/>
                          </a:moveTo>
                          <a:lnTo>
                            <a:pt x="17" y="3"/>
                          </a:lnTo>
                          <a:lnTo>
                            <a:pt x="14" y="3"/>
                          </a:lnTo>
                          <a:lnTo>
                            <a:pt x="14" y="6"/>
                          </a:lnTo>
                          <a:lnTo>
                            <a:pt x="14" y="10"/>
                          </a:lnTo>
                          <a:lnTo>
                            <a:pt x="14" y="13"/>
                          </a:lnTo>
                          <a:lnTo>
                            <a:pt x="14" y="17"/>
                          </a:lnTo>
                          <a:lnTo>
                            <a:pt x="14" y="13"/>
                          </a:lnTo>
                          <a:lnTo>
                            <a:pt x="10" y="13"/>
                          </a:lnTo>
                          <a:lnTo>
                            <a:pt x="10" y="17"/>
                          </a:lnTo>
                          <a:lnTo>
                            <a:pt x="10" y="20"/>
                          </a:lnTo>
                          <a:lnTo>
                            <a:pt x="10" y="17"/>
                          </a:lnTo>
                          <a:lnTo>
                            <a:pt x="7" y="17"/>
                          </a:lnTo>
                          <a:lnTo>
                            <a:pt x="3" y="17"/>
                          </a:lnTo>
                          <a:lnTo>
                            <a:pt x="3" y="20"/>
                          </a:lnTo>
                          <a:lnTo>
                            <a:pt x="0" y="23"/>
                          </a:lnTo>
                          <a:lnTo>
                            <a:pt x="0" y="27"/>
                          </a:lnTo>
                          <a:lnTo>
                            <a:pt x="3" y="27"/>
                          </a:lnTo>
                          <a:lnTo>
                            <a:pt x="7" y="30"/>
                          </a:lnTo>
                          <a:lnTo>
                            <a:pt x="7" y="33"/>
                          </a:lnTo>
                          <a:lnTo>
                            <a:pt x="10" y="33"/>
                          </a:lnTo>
                          <a:lnTo>
                            <a:pt x="14" y="30"/>
                          </a:lnTo>
                          <a:lnTo>
                            <a:pt x="10" y="27"/>
                          </a:lnTo>
                          <a:lnTo>
                            <a:pt x="10" y="23"/>
                          </a:lnTo>
                          <a:lnTo>
                            <a:pt x="14" y="23"/>
                          </a:lnTo>
                          <a:lnTo>
                            <a:pt x="17" y="23"/>
                          </a:lnTo>
                          <a:lnTo>
                            <a:pt x="17" y="20"/>
                          </a:lnTo>
                          <a:lnTo>
                            <a:pt x="17" y="13"/>
                          </a:lnTo>
                          <a:lnTo>
                            <a:pt x="17" y="10"/>
                          </a:lnTo>
                          <a:lnTo>
                            <a:pt x="21" y="10"/>
                          </a:lnTo>
                          <a:lnTo>
                            <a:pt x="21" y="6"/>
                          </a:lnTo>
                          <a:lnTo>
                            <a:pt x="21" y="3"/>
                          </a:lnTo>
                          <a:lnTo>
                            <a:pt x="21"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59" name="Freeform 668"/>
                    <p:cNvSpPr>
                      <a:spLocks/>
                    </p:cNvSpPr>
                    <p:nvPr/>
                  </p:nvSpPr>
                  <p:spPr bwMode="auto">
                    <a:xfrm>
                      <a:off x="3600" y="2671"/>
                      <a:ext cx="10" cy="16"/>
                    </a:xfrm>
                    <a:custGeom>
                      <a:avLst/>
                      <a:gdLst>
                        <a:gd name="T0" fmla="*/ 3 w 7"/>
                        <a:gd name="T1" fmla="*/ 0 h 17"/>
                        <a:gd name="T2" fmla="*/ 0 w 7"/>
                        <a:gd name="T3" fmla="*/ 4 h 17"/>
                        <a:gd name="T4" fmla="*/ 0 w 7"/>
                        <a:gd name="T5" fmla="*/ 7 h 17"/>
                        <a:gd name="T6" fmla="*/ 3 w 7"/>
                        <a:gd name="T7" fmla="*/ 10 h 17"/>
                        <a:gd name="T8" fmla="*/ 3 w 7"/>
                        <a:gd name="T9" fmla="*/ 14 h 17"/>
                        <a:gd name="T10" fmla="*/ 3 w 7"/>
                        <a:gd name="T11" fmla="*/ 17 h 17"/>
                        <a:gd name="T12" fmla="*/ 3 w 7"/>
                        <a:gd name="T13" fmla="*/ 14 h 17"/>
                        <a:gd name="T14" fmla="*/ 7 w 7"/>
                        <a:gd name="T15" fmla="*/ 14 h 17"/>
                        <a:gd name="T16" fmla="*/ 7 w 7"/>
                        <a:gd name="T17" fmla="*/ 10 h 17"/>
                        <a:gd name="T18" fmla="*/ 7 w 7"/>
                        <a:gd name="T19" fmla="*/ 7 h 17"/>
                        <a:gd name="T20" fmla="*/ 3 w 7"/>
                        <a:gd name="T21" fmla="*/ 4 h 17"/>
                        <a:gd name="T22" fmla="*/ 3 w 7"/>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7">
                          <a:moveTo>
                            <a:pt x="3" y="0"/>
                          </a:moveTo>
                          <a:lnTo>
                            <a:pt x="0" y="4"/>
                          </a:lnTo>
                          <a:lnTo>
                            <a:pt x="0" y="7"/>
                          </a:lnTo>
                          <a:lnTo>
                            <a:pt x="3" y="10"/>
                          </a:lnTo>
                          <a:lnTo>
                            <a:pt x="3" y="14"/>
                          </a:lnTo>
                          <a:lnTo>
                            <a:pt x="3" y="17"/>
                          </a:lnTo>
                          <a:lnTo>
                            <a:pt x="3" y="14"/>
                          </a:lnTo>
                          <a:lnTo>
                            <a:pt x="7" y="14"/>
                          </a:lnTo>
                          <a:lnTo>
                            <a:pt x="7" y="10"/>
                          </a:lnTo>
                          <a:lnTo>
                            <a:pt x="7" y="7"/>
                          </a:lnTo>
                          <a:lnTo>
                            <a:pt x="3" y="4"/>
                          </a:lnTo>
                          <a:lnTo>
                            <a:pt x="3"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0" name="Freeform 669"/>
                    <p:cNvSpPr>
                      <a:spLocks/>
                    </p:cNvSpPr>
                    <p:nvPr/>
                  </p:nvSpPr>
                  <p:spPr bwMode="auto">
                    <a:xfrm>
                      <a:off x="3610" y="2680"/>
                      <a:ext cx="14" cy="13"/>
                    </a:xfrm>
                    <a:custGeom>
                      <a:avLst/>
                      <a:gdLst>
                        <a:gd name="T0" fmla="*/ 3 w 10"/>
                        <a:gd name="T1" fmla="*/ 0 h 14"/>
                        <a:gd name="T2" fmla="*/ 0 w 10"/>
                        <a:gd name="T3" fmla="*/ 0 h 14"/>
                        <a:gd name="T4" fmla="*/ 0 w 10"/>
                        <a:gd name="T5" fmla="*/ 4 h 14"/>
                        <a:gd name="T6" fmla="*/ 0 w 10"/>
                        <a:gd name="T7" fmla="*/ 7 h 14"/>
                        <a:gd name="T8" fmla="*/ 0 w 10"/>
                        <a:gd name="T9" fmla="*/ 11 h 14"/>
                        <a:gd name="T10" fmla="*/ 0 w 10"/>
                        <a:gd name="T11" fmla="*/ 14 h 14"/>
                        <a:gd name="T12" fmla="*/ 3 w 10"/>
                        <a:gd name="T13" fmla="*/ 7 h 14"/>
                        <a:gd name="T14" fmla="*/ 3 w 10"/>
                        <a:gd name="T15" fmla="*/ 14 h 14"/>
                        <a:gd name="T16" fmla="*/ 7 w 10"/>
                        <a:gd name="T17" fmla="*/ 11 h 14"/>
                        <a:gd name="T18" fmla="*/ 10 w 10"/>
                        <a:gd name="T19" fmla="*/ 7 h 14"/>
                        <a:gd name="T20" fmla="*/ 10 w 10"/>
                        <a:gd name="T21" fmla="*/ 4 h 14"/>
                        <a:gd name="T22" fmla="*/ 7 w 10"/>
                        <a:gd name="T23" fmla="*/ 4 h 14"/>
                        <a:gd name="T24" fmla="*/ 7 w 10"/>
                        <a:gd name="T25" fmla="*/ 0 h 14"/>
                        <a:gd name="T26" fmla="*/ 7 w 10"/>
                        <a:gd name="T27" fmla="*/ 7 h 14"/>
                        <a:gd name="T28" fmla="*/ 3 w 10"/>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4">
                          <a:moveTo>
                            <a:pt x="3" y="0"/>
                          </a:moveTo>
                          <a:lnTo>
                            <a:pt x="0" y="0"/>
                          </a:lnTo>
                          <a:lnTo>
                            <a:pt x="0" y="4"/>
                          </a:lnTo>
                          <a:lnTo>
                            <a:pt x="0" y="7"/>
                          </a:lnTo>
                          <a:lnTo>
                            <a:pt x="0" y="11"/>
                          </a:lnTo>
                          <a:lnTo>
                            <a:pt x="0" y="14"/>
                          </a:lnTo>
                          <a:lnTo>
                            <a:pt x="3" y="7"/>
                          </a:lnTo>
                          <a:lnTo>
                            <a:pt x="3" y="14"/>
                          </a:lnTo>
                          <a:lnTo>
                            <a:pt x="7" y="11"/>
                          </a:lnTo>
                          <a:lnTo>
                            <a:pt x="10" y="7"/>
                          </a:lnTo>
                          <a:lnTo>
                            <a:pt x="10" y="4"/>
                          </a:lnTo>
                          <a:lnTo>
                            <a:pt x="7" y="4"/>
                          </a:lnTo>
                          <a:lnTo>
                            <a:pt x="7" y="0"/>
                          </a:lnTo>
                          <a:lnTo>
                            <a:pt x="7" y="7"/>
                          </a:lnTo>
                          <a:lnTo>
                            <a:pt x="3"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1" name="Freeform 670"/>
                    <p:cNvSpPr>
                      <a:spLocks/>
                    </p:cNvSpPr>
                    <p:nvPr/>
                  </p:nvSpPr>
                  <p:spPr bwMode="auto">
                    <a:xfrm>
                      <a:off x="3595" y="2705"/>
                      <a:ext cx="9" cy="20"/>
                    </a:xfrm>
                    <a:custGeom>
                      <a:avLst/>
                      <a:gdLst>
                        <a:gd name="T0" fmla="*/ 6 w 6"/>
                        <a:gd name="T1" fmla="*/ 0 h 21"/>
                        <a:gd name="T2" fmla="*/ 3 w 6"/>
                        <a:gd name="T3" fmla="*/ 0 h 21"/>
                        <a:gd name="T4" fmla="*/ 3 w 6"/>
                        <a:gd name="T5" fmla="*/ 4 h 21"/>
                        <a:gd name="T6" fmla="*/ 3 w 6"/>
                        <a:gd name="T7" fmla="*/ 7 h 21"/>
                        <a:gd name="T8" fmla="*/ 3 w 6"/>
                        <a:gd name="T9" fmla="*/ 11 h 21"/>
                        <a:gd name="T10" fmla="*/ 0 w 6"/>
                        <a:gd name="T11" fmla="*/ 21 h 21"/>
                        <a:gd name="T12" fmla="*/ 3 w 6"/>
                        <a:gd name="T13" fmla="*/ 21 h 21"/>
                        <a:gd name="T14" fmla="*/ 3 w 6"/>
                        <a:gd name="T15" fmla="*/ 17 h 21"/>
                        <a:gd name="T16" fmla="*/ 6 w 6"/>
                        <a:gd name="T17" fmla="*/ 14 h 21"/>
                        <a:gd name="T18" fmla="*/ 6 w 6"/>
                        <a:gd name="T19" fmla="*/ 11 h 21"/>
                        <a:gd name="T20" fmla="*/ 6 w 6"/>
                        <a:gd name="T21" fmla="*/ 7 h 21"/>
                        <a:gd name="T22" fmla="*/ 6 w 6"/>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1">
                          <a:moveTo>
                            <a:pt x="6" y="0"/>
                          </a:moveTo>
                          <a:lnTo>
                            <a:pt x="3" y="0"/>
                          </a:lnTo>
                          <a:lnTo>
                            <a:pt x="3" y="4"/>
                          </a:lnTo>
                          <a:lnTo>
                            <a:pt x="3" y="7"/>
                          </a:lnTo>
                          <a:lnTo>
                            <a:pt x="3" y="11"/>
                          </a:lnTo>
                          <a:lnTo>
                            <a:pt x="0" y="21"/>
                          </a:lnTo>
                          <a:lnTo>
                            <a:pt x="3" y="21"/>
                          </a:lnTo>
                          <a:lnTo>
                            <a:pt x="3" y="17"/>
                          </a:lnTo>
                          <a:lnTo>
                            <a:pt x="6" y="14"/>
                          </a:lnTo>
                          <a:lnTo>
                            <a:pt x="6" y="11"/>
                          </a:lnTo>
                          <a:lnTo>
                            <a:pt x="6" y="7"/>
                          </a:lnTo>
                          <a:lnTo>
                            <a:pt x="6"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2" name="Freeform 671"/>
                    <p:cNvSpPr>
                      <a:spLocks/>
                    </p:cNvSpPr>
                    <p:nvPr/>
                  </p:nvSpPr>
                  <p:spPr bwMode="auto">
                    <a:xfrm>
                      <a:off x="3585" y="2705"/>
                      <a:ext cx="10" cy="10"/>
                    </a:xfrm>
                    <a:custGeom>
                      <a:avLst/>
                      <a:gdLst>
                        <a:gd name="T0" fmla="*/ 3 w 7"/>
                        <a:gd name="T1" fmla="*/ 0 h 11"/>
                        <a:gd name="T2" fmla="*/ 3 w 7"/>
                        <a:gd name="T3" fmla="*/ 4 h 11"/>
                        <a:gd name="T4" fmla="*/ 0 w 7"/>
                        <a:gd name="T5" fmla="*/ 4 h 11"/>
                        <a:gd name="T6" fmla="*/ 0 w 7"/>
                        <a:gd name="T7" fmla="*/ 7 h 11"/>
                        <a:gd name="T8" fmla="*/ 3 w 7"/>
                        <a:gd name="T9" fmla="*/ 11 h 11"/>
                        <a:gd name="T10" fmla="*/ 7 w 7"/>
                        <a:gd name="T11" fmla="*/ 11 h 11"/>
                        <a:gd name="T12" fmla="*/ 7 w 7"/>
                        <a:gd name="T13" fmla="*/ 7 h 11"/>
                        <a:gd name="T14" fmla="*/ 3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3" y="0"/>
                          </a:moveTo>
                          <a:lnTo>
                            <a:pt x="3" y="4"/>
                          </a:lnTo>
                          <a:lnTo>
                            <a:pt x="0" y="4"/>
                          </a:lnTo>
                          <a:lnTo>
                            <a:pt x="0" y="7"/>
                          </a:lnTo>
                          <a:lnTo>
                            <a:pt x="3" y="11"/>
                          </a:lnTo>
                          <a:lnTo>
                            <a:pt x="7" y="11"/>
                          </a:lnTo>
                          <a:lnTo>
                            <a:pt x="7" y="7"/>
                          </a:lnTo>
                          <a:lnTo>
                            <a:pt x="3"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3" name="Freeform 672"/>
                    <p:cNvSpPr>
                      <a:spLocks/>
                    </p:cNvSpPr>
                    <p:nvPr/>
                  </p:nvSpPr>
                  <p:spPr bwMode="auto">
                    <a:xfrm>
                      <a:off x="3604" y="2718"/>
                      <a:ext cx="6" cy="12"/>
                    </a:xfrm>
                    <a:custGeom>
                      <a:avLst/>
                      <a:gdLst>
                        <a:gd name="T0" fmla="*/ 4 w 4"/>
                        <a:gd name="T1" fmla="*/ 0 h 13"/>
                        <a:gd name="T2" fmla="*/ 0 w 4"/>
                        <a:gd name="T3" fmla="*/ 3 h 13"/>
                        <a:gd name="T4" fmla="*/ 0 w 4"/>
                        <a:gd name="T5" fmla="*/ 10 h 13"/>
                        <a:gd name="T6" fmla="*/ 0 w 4"/>
                        <a:gd name="T7" fmla="*/ 13 h 13"/>
                        <a:gd name="T8" fmla="*/ 4 w 4"/>
                        <a:gd name="T9" fmla="*/ 10 h 13"/>
                        <a:gd name="T10" fmla="*/ 4 w 4"/>
                        <a:gd name="T11" fmla="*/ 7 h 13"/>
                        <a:gd name="T12" fmla="*/ 4 w 4"/>
                        <a:gd name="T13" fmla="*/ 3 h 13"/>
                        <a:gd name="T14" fmla="*/ 4 w 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4" y="0"/>
                          </a:moveTo>
                          <a:lnTo>
                            <a:pt x="0" y="3"/>
                          </a:lnTo>
                          <a:lnTo>
                            <a:pt x="0" y="10"/>
                          </a:lnTo>
                          <a:lnTo>
                            <a:pt x="0" y="13"/>
                          </a:lnTo>
                          <a:lnTo>
                            <a:pt x="4" y="10"/>
                          </a:lnTo>
                          <a:lnTo>
                            <a:pt x="4" y="7"/>
                          </a:lnTo>
                          <a:lnTo>
                            <a:pt x="4" y="3"/>
                          </a:lnTo>
                          <a:lnTo>
                            <a:pt x="4"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4" name="Freeform 673"/>
                    <p:cNvSpPr>
                      <a:spLocks/>
                    </p:cNvSpPr>
                    <p:nvPr/>
                  </p:nvSpPr>
                  <p:spPr bwMode="auto">
                    <a:xfrm>
                      <a:off x="3614" y="2718"/>
                      <a:ext cx="10" cy="12"/>
                    </a:xfrm>
                    <a:custGeom>
                      <a:avLst/>
                      <a:gdLst>
                        <a:gd name="T0" fmla="*/ 4 w 7"/>
                        <a:gd name="T1" fmla="*/ 0 h 13"/>
                        <a:gd name="T2" fmla="*/ 0 w 7"/>
                        <a:gd name="T3" fmla="*/ 0 h 13"/>
                        <a:gd name="T4" fmla="*/ 0 w 7"/>
                        <a:gd name="T5" fmla="*/ 3 h 13"/>
                        <a:gd name="T6" fmla="*/ 0 w 7"/>
                        <a:gd name="T7" fmla="*/ 7 h 13"/>
                        <a:gd name="T8" fmla="*/ 0 w 7"/>
                        <a:gd name="T9" fmla="*/ 10 h 13"/>
                        <a:gd name="T10" fmla="*/ 0 w 7"/>
                        <a:gd name="T11" fmla="*/ 13 h 13"/>
                        <a:gd name="T12" fmla="*/ 4 w 7"/>
                        <a:gd name="T13" fmla="*/ 13 h 13"/>
                        <a:gd name="T14" fmla="*/ 4 w 7"/>
                        <a:gd name="T15" fmla="*/ 10 h 13"/>
                        <a:gd name="T16" fmla="*/ 7 w 7"/>
                        <a:gd name="T17" fmla="*/ 10 h 13"/>
                        <a:gd name="T18" fmla="*/ 4 w 7"/>
                        <a:gd name="T19" fmla="*/ 10 h 13"/>
                        <a:gd name="T20" fmla="*/ 7 w 7"/>
                        <a:gd name="T21" fmla="*/ 7 h 13"/>
                        <a:gd name="T22" fmla="*/ 4 w 7"/>
                        <a:gd name="T23" fmla="*/ 3 h 13"/>
                        <a:gd name="T24" fmla="*/ 4 w 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3">
                          <a:moveTo>
                            <a:pt x="4" y="0"/>
                          </a:moveTo>
                          <a:lnTo>
                            <a:pt x="0" y="0"/>
                          </a:lnTo>
                          <a:lnTo>
                            <a:pt x="0" y="3"/>
                          </a:lnTo>
                          <a:lnTo>
                            <a:pt x="0" y="7"/>
                          </a:lnTo>
                          <a:lnTo>
                            <a:pt x="0" y="10"/>
                          </a:lnTo>
                          <a:lnTo>
                            <a:pt x="0" y="13"/>
                          </a:lnTo>
                          <a:lnTo>
                            <a:pt x="4" y="13"/>
                          </a:lnTo>
                          <a:lnTo>
                            <a:pt x="4" y="10"/>
                          </a:lnTo>
                          <a:lnTo>
                            <a:pt x="7" y="10"/>
                          </a:lnTo>
                          <a:lnTo>
                            <a:pt x="4" y="10"/>
                          </a:lnTo>
                          <a:lnTo>
                            <a:pt x="7" y="7"/>
                          </a:lnTo>
                          <a:lnTo>
                            <a:pt x="4" y="3"/>
                          </a:lnTo>
                          <a:lnTo>
                            <a:pt x="4"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5" name="Freeform 674"/>
                    <p:cNvSpPr>
                      <a:spLocks/>
                    </p:cNvSpPr>
                    <p:nvPr/>
                  </p:nvSpPr>
                  <p:spPr bwMode="auto">
                    <a:xfrm>
                      <a:off x="3565" y="2668"/>
                      <a:ext cx="5" cy="10"/>
                    </a:xfrm>
                    <a:custGeom>
                      <a:avLst/>
                      <a:gdLst>
                        <a:gd name="T0" fmla="*/ 3 w 3"/>
                        <a:gd name="T1" fmla="*/ 0 h 10"/>
                        <a:gd name="T2" fmla="*/ 0 w 3"/>
                        <a:gd name="T3" fmla="*/ 3 h 10"/>
                        <a:gd name="T4" fmla="*/ 0 w 3"/>
                        <a:gd name="T5" fmla="*/ 7 h 10"/>
                        <a:gd name="T6" fmla="*/ 0 w 3"/>
                        <a:gd name="T7" fmla="*/ 10 h 10"/>
                        <a:gd name="T8" fmla="*/ 3 w 3"/>
                        <a:gd name="T9" fmla="*/ 10 h 10"/>
                        <a:gd name="T10" fmla="*/ 3 w 3"/>
                        <a:gd name="T11" fmla="*/ 3 h 10"/>
                        <a:gd name="T12" fmla="*/ 3 w 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0"/>
                          </a:moveTo>
                          <a:lnTo>
                            <a:pt x="0" y="3"/>
                          </a:lnTo>
                          <a:lnTo>
                            <a:pt x="0" y="7"/>
                          </a:lnTo>
                          <a:lnTo>
                            <a:pt x="0" y="10"/>
                          </a:lnTo>
                          <a:lnTo>
                            <a:pt x="3" y="10"/>
                          </a:lnTo>
                          <a:lnTo>
                            <a:pt x="3" y="3"/>
                          </a:lnTo>
                          <a:lnTo>
                            <a:pt x="3"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6" name="Freeform 675"/>
                    <p:cNvSpPr>
                      <a:spLocks/>
                    </p:cNvSpPr>
                    <p:nvPr/>
                  </p:nvSpPr>
                  <p:spPr bwMode="auto">
                    <a:xfrm>
                      <a:off x="3640" y="2709"/>
                      <a:ext cx="15" cy="21"/>
                    </a:xfrm>
                    <a:custGeom>
                      <a:avLst/>
                      <a:gdLst>
                        <a:gd name="T0" fmla="*/ 10 w 10"/>
                        <a:gd name="T1" fmla="*/ 3 h 23"/>
                        <a:gd name="T2" fmla="*/ 7 w 10"/>
                        <a:gd name="T3" fmla="*/ 0 h 23"/>
                        <a:gd name="T4" fmla="*/ 7 w 10"/>
                        <a:gd name="T5" fmla="*/ 3 h 23"/>
                        <a:gd name="T6" fmla="*/ 7 w 10"/>
                        <a:gd name="T7" fmla="*/ 7 h 23"/>
                        <a:gd name="T8" fmla="*/ 7 w 10"/>
                        <a:gd name="T9" fmla="*/ 10 h 23"/>
                        <a:gd name="T10" fmla="*/ 3 w 10"/>
                        <a:gd name="T11" fmla="*/ 10 h 23"/>
                        <a:gd name="T12" fmla="*/ 3 w 10"/>
                        <a:gd name="T13" fmla="*/ 13 h 23"/>
                        <a:gd name="T14" fmla="*/ 0 w 10"/>
                        <a:gd name="T15" fmla="*/ 17 h 23"/>
                        <a:gd name="T16" fmla="*/ 3 w 10"/>
                        <a:gd name="T17" fmla="*/ 17 h 23"/>
                        <a:gd name="T18" fmla="*/ 3 w 10"/>
                        <a:gd name="T19" fmla="*/ 20 h 23"/>
                        <a:gd name="T20" fmla="*/ 3 w 10"/>
                        <a:gd name="T21" fmla="*/ 23 h 23"/>
                        <a:gd name="T22" fmla="*/ 7 w 10"/>
                        <a:gd name="T23" fmla="*/ 20 h 23"/>
                        <a:gd name="T24" fmla="*/ 7 w 10"/>
                        <a:gd name="T25" fmla="*/ 17 h 23"/>
                        <a:gd name="T26" fmla="*/ 7 w 10"/>
                        <a:gd name="T27" fmla="*/ 13 h 23"/>
                        <a:gd name="T28" fmla="*/ 10 w 10"/>
                        <a:gd name="T29" fmla="*/ 13 h 23"/>
                        <a:gd name="T30" fmla="*/ 10 w 10"/>
                        <a:gd name="T31" fmla="*/ 10 h 23"/>
                        <a:gd name="T32" fmla="*/ 10 w 10"/>
                        <a:gd name="T33" fmla="*/ 7 h 23"/>
                        <a:gd name="T34" fmla="*/ 10 w 10"/>
                        <a:gd name="T3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3">
                          <a:moveTo>
                            <a:pt x="10" y="3"/>
                          </a:moveTo>
                          <a:lnTo>
                            <a:pt x="7" y="0"/>
                          </a:lnTo>
                          <a:lnTo>
                            <a:pt x="7" y="3"/>
                          </a:lnTo>
                          <a:lnTo>
                            <a:pt x="7" y="7"/>
                          </a:lnTo>
                          <a:lnTo>
                            <a:pt x="7" y="10"/>
                          </a:lnTo>
                          <a:lnTo>
                            <a:pt x="3" y="10"/>
                          </a:lnTo>
                          <a:lnTo>
                            <a:pt x="3" y="13"/>
                          </a:lnTo>
                          <a:lnTo>
                            <a:pt x="0" y="17"/>
                          </a:lnTo>
                          <a:lnTo>
                            <a:pt x="3" y="17"/>
                          </a:lnTo>
                          <a:lnTo>
                            <a:pt x="3" y="20"/>
                          </a:lnTo>
                          <a:lnTo>
                            <a:pt x="3" y="23"/>
                          </a:lnTo>
                          <a:lnTo>
                            <a:pt x="7" y="20"/>
                          </a:lnTo>
                          <a:lnTo>
                            <a:pt x="7" y="17"/>
                          </a:lnTo>
                          <a:lnTo>
                            <a:pt x="7" y="13"/>
                          </a:lnTo>
                          <a:lnTo>
                            <a:pt x="10" y="13"/>
                          </a:lnTo>
                          <a:lnTo>
                            <a:pt x="10" y="10"/>
                          </a:lnTo>
                          <a:lnTo>
                            <a:pt x="10" y="7"/>
                          </a:lnTo>
                          <a:lnTo>
                            <a:pt x="10" y="3"/>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7" name="Freeform 676"/>
                    <p:cNvSpPr>
                      <a:spLocks/>
                    </p:cNvSpPr>
                    <p:nvPr/>
                  </p:nvSpPr>
                  <p:spPr bwMode="auto">
                    <a:xfrm>
                      <a:off x="3700" y="2656"/>
                      <a:ext cx="6" cy="6"/>
                    </a:xfrm>
                    <a:custGeom>
                      <a:avLst/>
                      <a:gdLst>
                        <a:gd name="T0" fmla="*/ 4 w 4"/>
                        <a:gd name="T1" fmla="*/ 0 h 7"/>
                        <a:gd name="T2" fmla="*/ 0 w 4"/>
                        <a:gd name="T3" fmla="*/ 0 h 7"/>
                        <a:gd name="T4" fmla="*/ 0 w 4"/>
                        <a:gd name="T5" fmla="*/ 4 h 7"/>
                        <a:gd name="T6" fmla="*/ 0 w 4"/>
                        <a:gd name="T7" fmla="*/ 7 h 7"/>
                        <a:gd name="T8" fmla="*/ 4 w 4"/>
                        <a:gd name="T9" fmla="*/ 0 h 7"/>
                      </a:gdLst>
                      <a:ahLst/>
                      <a:cxnLst>
                        <a:cxn ang="0">
                          <a:pos x="T0" y="T1"/>
                        </a:cxn>
                        <a:cxn ang="0">
                          <a:pos x="T2" y="T3"/>
                        </a:cxn>
                        <a:cxn ang="0">
                          <a:pos x="T4" y="T5"/>
                        </a:cxn>
                        <a:cxn ang="0">
                          <a:pos x="T6" y="T7"/>
                        </a:cxn>
                        <a:cxn ang="0">
                          <a:pos x="T8" y="T9"/>
                        </a:cxn>
                      </a:cxnLst>
                      <a:rect l="0" t="0" r="r" b="b"/>
                      <a:pathLst>
                        <a:path w="4" h="7">
                          <a:moveTo>
                            <a:pt x="4" y="0"/>
                          </a:moveTo>
                          <a:lnTo>
                            <a:pt x="0" y="0"/>
                          </a:lnTo>
                          <a:lnTo>
                            <a:pt x="0" y="4"/>
                          </a:lnTo>
                          <a:lnTo>
                            <a:pt x="0" y="7"/>
                          </a:lnTo>
                          <a:lnTo>
                            <a:pt x="4"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8" name="Freeform 677"/>
                    <p:cNvSpPr>
                      <a:spLocks/>
                    </p:cNvSpPr>
                    <p:nvPr/>
                  </p:nvSpPr>
                  <p:spPr bwMode="auto">
                    <a:xfrm>
                      <a:off x="3686" y="2668"/>
                      <a:ext cx="9" cy="12"/>
                    </a:xfrm>
                    <a:custGeom>
                      <a:avLst/>
                      <a:gdLst>
                        <a:gd name="T0" fmla="*/ 7 w 7"/>
                        <a:gd name="T1" fmla="*/ 0 h 13"/>
                        <a:gd name="T2" fmla="*/ 7 w 7"/>
                        <a:gd name="T3" fmla="*/ 3 h 13"/>
                        <a:gd name="T4" fmla="*/ 3 w 7"/>
                        <a:gd name="T5" fmla="*/ 3 h 13"/>
                        <a:gd name="T6" fmla="*/ 3 w 7"/>
                        <a:gd name="T7" fmla="*/ 7 h 13"/>
                        <a:gd name="T8" fmla="*/ 0 w 7"/>
                        <a:gd name="T9" fmla="*/ 7 h 13"/>
                        <a:gd name="T10" fmla="*/ 0 w 7"/>
                        <a:gd name="T11" fmla="*/ 10 h 13"/>
                        <a:gd name="T12" fmla="*/ 0 w 7"/>
                        <a:gd name="T13" fmla="*/ 13 h 13"/>
                        <a:gd name="T14" fmla="*/ 7 w 7"/>
                        <a:gd name="T15" fmla="*/ 7 h 13"/>
                        <a:gd name="T16" fmla="*/ 7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7" y="0"/>
                          </a:moveTo>
                          <a:lnTo>
                            <a:pt x="7" y="3"/>
                          </a:lnTo>
                          <a:lnTo>
                            <a:pt x="3" y="3"/>
                          </a:lnTo>
                          <a:lnTo>
                            <a:pt x="3" y="7"/>
                          </a:lnTo>
                          <a:lnTo>
                            <a:pt x="0" y="7"/>
                          </a:lnTo>
                          <a:lnTo>
                            <a:pt x="0" y="10"/>
                          </a:lnTo>
                          <a:lnTo>
                            <a:pt x="0" y="13"/>
                          </a:lnTo>
                          <a:lnTo>
                            <a:pt x="7" y="7"/>
                          </a:lnTo>
                          <a:lnTo>
                            <a:pt x="7"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69" name="Freeform 678"/>
                    <p:cNvSpPr>
                      <a:spLocks/>
                    </p:cNvSpPr>
                    <p:nvPr/>
                  </p:nvSpPr>
                  <p:spPr bwMode="auto">
                    <a:xfrm>
                      <a:off x="3689" y="2646"/>
                      <a:ext cx="6" cy="10"/>
                    </a:xfrm>
                    <a:custGeom>
                      <a:avLst/>
                      <a:gdLst>
                        <a:gd name="T0" fmla="*/ 4 w 4"/>
                        <a:gd name="T1" fmla="*/ 0 h 10"/>
                        <a:gd name="T2" fmla="*/ 0 w 4"/>
                        <a:gd name="T3" fmla="*/ 0 h 10"/>
                        <a:gd name="T4" fmla="*/ 0 w 4"/>
                        <a:gd name="T5" fmla="*/ 4 h 10"/>
                        <a:gd name="T6" fmla="*/ 0 w 4"/>
                        <a:gd name="T7" fmla="*/ 7 h 10"/>
                        <a:gd name="T8" fmla="*/ 4 w 4"/>
                        <a:gd name="T9" fmla="*/ 10 h 10"/>
                        <a:gd name="T10" fmla="*/ 4 w 4"/>
                        <a:gd name="T11" fmla="*/ 7 h 10"/>
                        <a:gd name="T12" fmla="*/ 4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4" y="0"/>
                          </a:moveTo>
                          <a:lnTo>
                            <a:pt x="0" y="0"/>
                          </a:lnTo>
                          <a:lnTo>
                            <a:pt x="0" y="4"/>
                          </a:lnTo>
                          <a:lnTo>
                            <a:pt x="0" y="7"/>
                          </a:lnTo>
                          <a:lnTo>
                            <a:pt x="4" y="10"/>
                          </a:lnTo>
                          <a:lnTo>
                            <a:pt x="4" y="7"/>
                          </a:lnTo>
                          <a:lnTo>
                            <a:pt x="4" y="0"/>
                          </a:lnTo>
                          <a:close/>
                        </a:path>
                      </a:pathLst>
                    </a:custGeom>
                    <a:solidFill>
                      <a:srgbClr val="C2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0" name="Freeform 679"/>
                    <p:cNvSpPr>
                      <a:spLocks/>
                    </p:cNvSpPr>
                    <p:nvPr/>
                  </p:nvSpPr>
                  <p:spPr bwMode="auto">
                    <a:xfrm>
                      <a:off x="3716" y="2535"/>
                      <a:ext cx="10" cy="10"/>
                    </a:xfrm>
                    <a:custGeom>
                      <a:avLst/>
                      <a:gdLst>
                        <a:gd name="T0" fmla="*/ 7 w 7"/>
                        <a:gd name="T1" fmla="*/ 0 h 10"/>
                        <a:gd name="T2" fmla="*/ 3 w 7"/>
                        <a:gd name="T3" fmla="*/ 0 h 10"/>
                        <a:gd name="T4" fmla="*/ 3 w 7"/>
                        <a:gd name="T5" fmla="*/ 3 h 10"/>
                        <a:gd name="T6" fmla="*/ 0 w 7"/>
                        <a:gd name="T7" fmla="*/ 3 h 10"/>
                        <a:gd name="T8" fmla="*/ 3 w 7"/>
                        <a:gd name="T9" fmla="*/ 3 h 10"/>
                        <a:gd name="T10" fmla="*/ 7 w 7"/>
                        <a:gd name="T11" fmla="*/ 3 h 10"/>
                        <a:gd name="T12" fmla="*/ 7 w 7"/>
                        <a:gd name="T13" fmla="*/ 7 h 10"/>
                        <a:gd name="T14" fmla="*/ 7 w 7"/>
                        <a:gd name="T15" fmla="*/ 10 h 10"/>
                        <a:gd name="T16" fmla="*/ 7 w 7"/>
                        <a:gd name="T17" fmla="*/ 7 h 10"/>
                        <a:gd name="T18" fmla="*/ 7 w 7"/>
                        <a:gd name="T19" fmla="*/ 3 h 10"/>
                        <a:gd name="T20" fmla="*/ 7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0"/>
                          </a:moveTo>
                          <a:lnTo>
                            <a:pt x="3" y="0"/>
                          </a:lnTo>
                          <a:lnTo>
                            <a:pt x="3" y="3"/>
                          </a:lnTo>
                          <a:lnTo>
                            <a:pt x="0" y="3"/>
                          </a:lnTo>
                          <a:lnTo>
                            <a:pt x="3" y="3"/>
                          </a:lnTo>
                          <a:lnTo>
                            <a:pt x="7" y="3"/>
                          </a:lnTo>
                          <a:lnTo>
                            <a:pt x="7" y="7"/>
                          </a:lnTo>
                          <a:lnTo>
                            <a:pt x="7" y="10"/>
                          </a:lnTo>
                          <a:lnTo>
                            <a:pt x="7" y="7"/>
                          </a:lnTo>
                          <a:lnTo>
                            <a:pt x="7" y="3"/>
                          </a:lnTo>
                          <a:lnTo>
                            <a:pt x="7" y="0"/>
                          </a:lnTo>
                          <a:close/>
                        </a:path>
                      </a:pathLst>
                    </a:custGeom>
                    <a:solidFill>
                      <a:srgbClr val="4F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1" name="Freeform 680"/>
                    <p:cNvSpPr>
                      <a:spLocks/>
                    </p:cNvSpPr>
                    <p:nvPr/>
                  </p:nvSpPr>
                  <p:spPr bwMode="auto">
                    <a:xfrm>
                      <a:off x="3614" y="2696"/>
                      <a:ext cx="41" cy="9"/>
                    </a:xfrm>
                    <a:custGeom>
                      <a:avLst/>
                      <a:gdLst>
                        <a:gd name="T0" fmla="*/ 0 w 28"/>
                        <a:gd name="T1" fmla="*/ 10 h 10"/>
                        <a:gd name="T2" fmla="*/ 4 w 28"/>
                        <a:gd name="T3" fmla="*/ 7 h 10"/>
                        <a:gd name="T4" fmla="*/ 4 w 28"/>
                        <a:gd name="T5" fmla="*/ 4 h 10"/>
                        <a:gd name="T6" fmla="*/ 7 w 28"/>
                        <a:gd name="T7" fmla="*/ 4 h 10"/>
                        <a:gd name="T8" fmla="*/ 7 w 28"/>
                        <a:gd name="T9" fmla="*/ 7 h 10"/>
                        <a:gd name="T10" fmla="*/ 11 w 28"/>
                        <a:gd name="T11" fmla="*/ 4 h 10"/>
                        <a:gd name="T12" fmla="*/ 14 w 28"/>
                        <a:gd name="T13" fmla="*/ 4 h 10"/>
                        <a:gd name="T14" fmla="*/ 14 w 28"/>
                        <a:gd name="T15" fmla="*/ 7 h 10"/>
                        <a:gd name="T16" fmla="*/ 14 w 28"/>
                        <a:gd name="T17" fmla="*/ 4 h 10"/>
                        <a:gd name="T18" fmla="*/ 18 w 28"/>
                        <a:gd name="T19" fmla="*/ 4 h 10"/>
                        <a:gd name="T20" fmla="*/ 21 w 28"/>
                        <a:gd name="T21" fmla="*/ 4 h 10"/>
                        <a:gd name="T22" fmla="*/ 25 w 28"/>
                        <a:gd name="T23" fmla="*/ 0 h 10"/>
                        <a:gd name="T24" fmla="*/ 28 w 28"/>
                        <a:gd name="T25" fmla="*/ 0 h 10"/>
                        <a:gd name="T26" fmla="*/ 25 w 28"/>
                        <a:gd name="T27" fmla="*/ 4 h 10"/>
                        <a:gd name="T28" fmla="*/ 21 w 28"/>
                        <a:gd name="T29" fmla="*/ 4 h 10"/>
                        <a:gd name="T30" fmla="*/ 18 w 28"/>
                        <a:gd name="T31" fmla="*/ 7 h 10"/>
                        <a:gd name="T32" fmla="*/ 14 w 28"/>
                        <a:gd name="T33" fmla="*/ 7 h 10"/>
                        <a:gd name="T34" fmla="*/ 14 w 28"/>
                        <a:gd name="T35" fmla="*/ 10 h 10"/>
                        <a:gd name="T36" fmla="*/ 11 w 28"/>
                        <a:gd name="T37" fmla="*/ 10 h 10"/>
                        <a:gd name="T38" fmla="*/ 11 w 28"/>
                        <a:gd name="T39" fmla="*/ 7 h 10"/>
                        <a:gd name="T40" fmla="*/ 0 w 28"/>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0">
                          <a:moveTo>
                            <a:pt x="0" y="10"/>
                          </a:moveTo>
                          <a:lnTo>
                            <a:pt x="4" y="7"/>
                          </a:lnTo>
                          <a:lnTo>
                            <a:pt x="4" y="4"/>
                          </a:lnTo>
                          <a:lnTo>
                            <a:pt x="7" y="4"/>
                          </a:lnTo>
                          <a:lnTo>
                            <a:pt x="7" y="7"/>
                          </a:lnTo>
                          <a:lnTo>
                            <a:pt x="11" y="4"/>
                          </a:lnTo>
                          <a:lnTo>
                            <a:pt x="14" y="4"/>
                          </a:lnTo>
                          <a:lnTo>
                            <a:pt x="14" y="7"/>
                          </a:lnTo>
                          <a:lnTo>
                            <a:pt x="14" y="4"/>
                          </a:lnTo>
                          <a:lnTo>
                            <a:pt x="18" y="4"/>
                          </a:lnTo>
                          <a:lnTo>
                            <a:pt x="21" y="4"/>
                          </a:lnTo>
                          <a:lnTo>
                            <a:pt x="25" y="0"/>
                          </a:lnTo>
                          <a:lnTo>
                            <a:pt x="28" y="0"/>
                          </a:lnTo>
                          <a:lnTo>
                            <a:pt x="25" y="4"/>
                          </a:lnTo>
                          <a:lnTo>
                            <a:pt x="21" y="4"/>
                          </a:lnTo>
                          <a:lnTo>
                            <a:pt x="18" y="7"/>
                          </a:lnTo>
                          <a:lnTo>
                            <a:pt x="14" y="7"/>
                          </a:lnTo>
                          <a:lnTo>
                            <a:pt x="14" y="10"/>
                          </a:lnTo>
                          <a:lnTo>
                            <a:pt x="11" y="10"/>
                          </a:lnTo>
                          <a:lnTo>
                            <a:pt x="11" y="7"/>
                          </a:lnTo>
                          <a:lnTo>
                            <a:pt x="0" y="10"/>
                          </a:lnTo>
                          <a:close/>
                        </a:path>
                      </a:pathLst>
                    </a:custGeom>
                    <a:solidFill>
                      <a:srgbClr val="4F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2" name="Freeform 681"/>
                    <p:cNvSpPr>
                      <a:spLocks/>
                    </p:cNvSpPr>
                    <p:nvPr/>
                  </p:nvSpPr>
                  <p:spPr bwMode="auto">
                    <a:xfrm>
                      <a:off x="3630" y="2705"/>
                      <a:ext cx="14" cy="13"/>
                    </a:xfrm>
                    <a:custGeom>
                      <a:avLst/>
                      <a:gdLst>
                        <a:gd name="T0" fmla="*/ 0 w 10"/>
                        <a:gd name="T1" fmla="*/ 4 h 14"/>
                        <a:gd name="T2" fmla="*/ 3 w 10"/>
                        <a:gd name="T3" fmla="*/ 4 h 14"/>
                        <a:gd name="T4" fmla="*/ 7 w 10"/>
                        <a:gd name="T5" fmla="*/ 4 h 14"/>
                        <a:gd name="T6" fmla="*/ 7 w 10"/>
                        <a:gd name="T7" fmla="*/ 0 h 14"/>
                        <a:gd name="T8" fmla="*/ 7 w 10"/>
                        <a:gd name="T9" fmla="*/ 7 h 14"/>
                        <a:gd name="T10" fmla="*/ 10 w 10"/>
                        <a:gd name="T11" fmla="*/ 11 h 14"/>
                        <a:gd name="T12" fmla="*/ 7 w 10"/>
                        <a:gd name="T13" fmla="*/ 11 h 14"/>
                        <a:gd name="T14" fmla="*/ 7 w 10"/>
                        <a:gd name="T15" fmla="*/ 7 h 14"/>
                        <a:gd name="T16" fmla="*/ 3 w 10"/>
                        <a:gd name="T17" fmla="*/ 7 h 14"/>
                        <a:gd name="T18" fmla="*/ 3 w 10"/>
                        <a:gd name="T19" fmla="*/ 11 h 14"/>
                        <a:gd name="T20" fmla="*/ 3 w 10"/>
                        <a:gd name="T21" fmla="*/ 14 h 14"/>
                        <a:gd name="T22" fmla="*/ 3 w 10"/>
                        <a:gd name="T23" fmla="*/ 7 h 14"/>
                        <a:gd name="T24" fmla="*/ 0 w 10"/>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4">
                          <a:moveTo>
                            <a:pt x="0" y="4"/>
                          </a:moveTo>
                          <a:lnTo>
                            <a:pt x="3" y="4"/>
                          </a:lnTo>
                          <a:lnTo>
                            <a:pt x="7" y="4"/>
                          </a:lnTo>
                          <a:lnTo>
                            <a:pt x="7" y="0"/>
                          </a:lnTo>
                          <a:lnTo>
                            <a:pt x="7" y="7"/>
                          </a:lnTo>
                          <a:lnTo>
                            <a:pt x="10" y="11"/>
                          </a:lnTo>
                          <a:lnTo>
                            <a:pt x="7" y="11"/>
                          </a:lnTo>
                          <a:lnTo>
                            <a:pt x="7" y="7"/>
                          </a:lnTo>
                          <a:lnTo>
                            <a:pt x="3" y="7"/>
                          </a:lnTo>
                          <a:lnTo>
                            <a:pt x="3" y="11"/>
                          </a:lnTo>
                          <a:lnTo>
                            <a:pt x="3" y="14"/>
                          </a:lnTo>
                          <a:lnTo>
                            <a:pt x="3" y="7"/>
                          </a:lnTo>
                          <a:lnTo>
                            <a:pt x="0" y="4"/>
                          </a:lnTo>
                          <a:close/>
                        </a:path>
                      </a:pathLst>
                    </a:custGeom>
                    <a:solidFill>
                      <a:srgbClr val="4F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3" name="Freeform 682"/>
                    <p:cNvSpPr>
                      <a:spLocks/>
                    </p:cNvSpPr>
                    <p:nvPr/>
                  </p:nvSpPr>
                  <p:spPr bwMode="auto">
                    <a:xfrm>
                      <a:off x="3624" y="2675"/>
                      <a:ext cx="16" cy="9"/>
                    </a:xfrm>
                    <a:custGeom>
                      <a:avLst/>
                      <a:gdLst>
                        <a:gd name="T0" fmla="*/ 0 w 11"/>
                        <a:gd name="T1" fmla="*/ 0 h 10"/>
                        <a:gd name="T2" fmla="*/ 4 w 11"/>
                        <a:gd name="T3" fmla="*/ 0 h 10"/>
                        <a:gd name="T4" fmla="*/ 7 w 11"/>
                        <a:gd name="T5" fmla="*/ 0 h 10"/>
                        <a:gd name="T6" fmla="*/ 11 w 11"/>
                        <a:gd name="T7" fmla="*/ 0 h 10"/>
                        <a:gd name="T8" fmla="*/ 11 w 11"/>
                        <a:gd name="T9" fmla="*/ 3 h 10"/>
                        <a:gd name="T10" fmla="*/ 7 w 11"/>
                        <a:gd name="T11" fmla="*/ 6 h 10"/>
                        <a:gd name="T12" fmla="*/ 7 w 11"/>
                        <a:gd name="T13" fmla="*/ 10 h 10"/>
                        <a:gd name="T14" fmla="*/ 4 w 11"/>
                        <a:gd name="T15" fmla="*/ 10 h 10"/>
                        <a:gd name="T16" fmla="*/ 4 w 11"/>
                        <a:gd name="T17" fmla="*/ 6 h 10"/>
                        <a:gd name="T18" fmla="*/ 4 w 11"/>
                        <a:gd name="T19" fmla="*/ 3 h 10"/>
                        <a:gd name="T20" fmla="*/ 0 w 1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0" y="0"/>
                          </a:moveTo>
                          <a:lnTo>
                            <a:pt x="4" y="0"/>
                          </a:lnTo>
                          <a:lnTo>
                            <a:pt x="7" y="0"/>
                          </a:lnTo>
                          <a:lnTo>
                            <a:pt x="11" y="0"/>
                          </a:lnTo>
                          <a:lnTo>
                            <a:pt x="11" y="3"/>
                          </a:lnTo>
                          <a:lnTo>
                            <a:pt x="7" y="6"/>
                          </a:lnTo>
                          <a:lnTo>
                            <a:pt x="7" y="10"/>
                          </a:lnTo>
                          <a:lnTo>
                            <a:pt x="4" y="10"/>
                          </a:lnTo>
                          <a:lnTo>
                            <a:pt x="4" y="6"/>
                          </a:lnTo>
                          <a:lnTo>
                            <a:pt x="4" y="3"/>
                          </a:lnTo>
                          <a:lnTo>
                            <a:pt x="0" y="0"/>
                          </a:lnTo>
                          <a:close/>
                        </a:path>
                      </a:pathLst>
                    </a:custGeom>
                    <a:solidFill>
                      <a:srgbClr val="4F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4" name="Freeform 683"/>
                    <p:cNvSpPr>
                      <a:spLocks/>
                    </p:cNvSpPr>
                    <p:nvPr/>
                  </p:nvSpPr>
                  <p:spPr bwMode="auto">
                    <a:xfrm>
                      <a:off x="3651" y="2616"/>
                      <a:ext cx="14" cy="5"/>
                    </a:xfrm>
                    <a:custGeom>
                      <a:avLst/>
                      <a:gdLst>
                        <a:gd name="T0" fmla="*/ 0 w 10"/>
                        <a:gd name="T1" fmla="*/ 3 h 6"/>
                        <a:gd name="T2" fmla="*/ 0 w 10"/>
                        <a:gd name="T3" fmla="*/ 0 h 6"/>
                        <a:gd name="T4" fmla="*/ 3 w 10"/>
                        <a:gd name="T5" fmla="*/ 0 h 6"/>
                        <a:gd name="T6" fmla="*/ 3 w 10"/>
                        <a:gd name="T7" fmla="*/ 3 h 6"/>
                        <a:gd name="T8" fmla="*/ 7 w 10"/>
                        <a:gd name="T9" fmla="*/ 3 h 6"/>
                        <a:gd name="T10" fmla="*/ 7 w 10"/>
                        <a:gd name="T11" fmla="*/ 0 h 6"/>
                        <a:gd name="T12" fmla="*/ 10 w 10"/>
                        <a:gd name="T13" fmla="*/ 3 h 6"/>
                        <a:gd name="T14" fmla="*/ 7 w 10"/>
                        <a:gd name="T15" fmla="*/ 3 h 6"/>
                        <a:gd name="T16" fmla="*/ 7 w 10"/>
                        <a:gd name="T17" fmla="*/ 6 h 6"/>
                        <a:gd name="T18" fmla="*/ 3 w 10"/>
                        <a:gd name="T19" fmla="*/ 3 h 6"/>
                        <a:gd name="T20" fmla="*/ 0 w 10"/>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0" y="3"/>
                          </a:moveTo>
                          <a:lnTo>
                            <a:pt x="0" y="0"/>
                          </a:lnTo>
                          <a:lnTo>
                            <a:pt x="3" y="0"/>
                          </a:lnTo>
                          <a:lnTo>
                            <a:pt x="3" y="3"/>
                          </a:lnTo>
                          <a:lnTo>
                            <a:pt x="7" y="3"/>
                          </a:lnTo>
                          <a:lnTo>
                            <a:pt x="7" y="0"/>
                          </a:lnTo>
                          <a:lnTo>
                            <a:pt x="10" y="3"/>
                          </a:lnTo>
                          <a:lnTo>
                            <a:pt x="7" y="3"/>
                          </a:lnTo>
                          <a:lnTo>
                            <a:pt x="7" y="6"/>
                          </a:lnTo>
                          <a:lnTo>
                            <a:pt x="3"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5" name="Freeform 684"/>
                    <p:cNvSpPr>
                      <a:spLocks/>
                    </p:cNvSpPr>
                    <p:nvPr/>
                  </p:nvSpPr>
                  <p:spPr bwMode="auto">
                    <a:xfrm>
                      <a:off x="3640" y="2621"/>
                      <a:ext cx="11" cy="8"/>
                    </a:xfrm>
                    <a:custGeom>
                      <a:avLst/>
                      <a:gdLst>
                        <a:gd name="T0" fmla="*/ 3 w 7"/>
                        <a:gd name="T1" fmla="*/ 0 h 7"/>
                        <a:gd name="T2" fmla="*/ 0 w 7"/>
                        <a:gd name="T3" fmla="*/ 0 h 7"/>
                        <a:gd name="T4" fmla="*/ 0 w 7"/>
                        <a:gd name="T5" fmla="*/ 4 h 7"/>
                        <a:gd name="T6" fmla="*/ 3 w 7"/>
                        <a:gd name="T7" fmla="*/ 4 h 7"/>
                        <a:gd name="T8" fmla="*/ 3 w 7"/>
                        <a:gd name="T9" fmla="*/ 7 h 7"/>
                        <a:gd name="T10" fmla="*/ 7 w 7"/>
                        <a:gd name="T11" fmla="*/ 7 h 7"/>
                        <a:gd name="T12" fmla="*/ 7 w 7"/>
                        <a:gd name="T13" fmla="*/ 4 h 7"/>
                        <a:gd name="T14" fmla="*/ 3 w 7"/>
                        <a:gd name="T15" fmla="*/ 4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0" y="0"/>
                          </a:lnTo>
                          <a:lnTo>
                            <a:pt x="0" y="4"/>
                          </a:lnTo>
                          <a:lnTo>
                            <a:pt x="3" y="4"/>
                          </a:lnTo>
                          <a:lnTo>
                            <a:pt x="3" y="7"/>
                          </a:lnTo>
                          <a:lnTo>
                            <a:pt x="7" y="7"/>
                          </a:lnTo>
                          <a:lnTo>
                            <a:pt x="7" y="4"/>
                          </a:lnTo>
                          <a:lnTo>
                            <a:pt x="3" y="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6" name="Freeform 685"/>
                    <p:cNvSpPr>
                      <a:spLocks/>
                    </p:cNvSpPr>
                    <p:nvPr/>
                  </p:nvSpPr>
                  <p:spPr bwMode="auto">
                    <a:xfrm>
                      <a:off x="3665" y="2625"/>
                      <a:ext cx="4" cy="2"/>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7" name="Freeform 686"/>
                    <p:cNvSpPr>
                      <a:spLocks/>
                    </p:cNvSpPr>
                    <p:nvPr/>
                  </p:nvSpPr>
                  <p:spPr bwMode="auto">
                    <a:xfrm>
                      <a:off x="3689" y="2691"/>
                      <a:ext cx="21" cy="9"/>
                    </a:xfrm>
                    <a:custGeom>
                      <a:avLst/>
                      <a:gdLst>
                        <a:gd name="T0" fmla="*/ 0 w 14"/>
                        <a:gd name="T1" fmla="*/ 3 h 10"/>
                        <a:gd name="T2" fmla="*/ 4 w 14"/>
                        <a:gd name="T3" fmla="*/ 3 h 10"/>
                        <a:gd name="T4" fmla="*/ 4 w 14"/>
                        <a:gd name="T5" fmla="*/ 0 h 10"/>
                        <a:gd name="T6" fmla="*/ 7 w 14"/>
                        <a:gd name="T7" fmla="*/ 0 h 10"/>
                        <a:gd name="T8" fmla="*/ 11 w 14"/>
                        <a:gd name="T9" fmla="*/ 3 h 10"/>
                        <a:gd name="T10" fmla="*/ 14 w 14"/>
                        <a:gd name="T11" fmla="*/ 3 h 10"/>
                        <a:gd name="T12" fmla="*/ 4 w 14"/>
                        <a:gd name="T13" fmla="*/ 10 h 10"/>
                        <a:gd name="T14" fmla="*/ 7 w 14"/>
                        <a:gd name="T15" fmla="*/ 3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3"/>
                          </a:lnTo>
                          <a:lnTo>
                            <a:pt x="4" y="0"/>
                          </a:lnTo>
                          <a:lnTo>
                            <a:pt x="7" y="0"/>
                          </a:lnTo>
                          <a:lnTo>
                            <a:pt x="11" y="3"/>
                          </a:lnTo>
                          <a:lnTo>
                            <a:pt x="14" y="3"/>
                          </a:lnTo>
                          <a:lnTo>
                            <a:pt x="4" y="10"/>
                          </a:lnTo>
                          <a:lnTo>
                            <a:pt x="7"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8" name="Freeform 687"/>
                    <p:cNvSpPr>
                      <a:spLocks/>
                    </p:cNvSpPr>
                    <p:nvPr/>
                  </p:nvSpPr>
                  <p:spPr bwMode="auto">
                    <a:xfrm>
                      <a:off x="3745" y="2671"/>
                      <a:ext cx="10" cy="13"/>
                    </a:xfrm>
                    <a:custGeom>
                      <a:avLst/>
                      <a:gdLst>
                        <a:gd name="T0" fmla="*/ 0 w 7"/>
                        <a:gd name="T1" fmla="*/ 0 h 14"/>
                        <a:gd name="T2" fmla="*/ 0 w 7"/>
                        <a:gd name="T3" fmla="*/ 4 h 14"/>
                        <a:gd name="T4" fmla="*/ 0 w 7"/>
                        <a:gd name="T5" fmla="*/ 7 h 14"/>
                        <a:gd name="T6" fmla="*/ 0 w 7"/>
                        <a:gd name="T7" fmla="*/ 10 h 14"/>
                        <a:gd name="T8" fmla="*/ 0 w 7"/>
                        <a:gd name="T9" fmla="*/ 14 h 14"/>
                        <a:gd name="T10" fmla="*/ 0 w 7"/>
                        <a:gd name="T11" fmla="*/ 10 h 14"/>
                        <a:gd name="T12" fmla="*/ 4 w 7"/>
                        <a:gd name="T13" fmla="*/ 10 h 14"/>
                        <a:gd name="T14" fmla="*/ 7 w 7"/>
                        <a:gd name="T15" fmla="*/ 10 h 14"/>
                        <a:gd name="T16" fmla="*/ 7 w 7"/>
                        <a:gd name="T17" fmla="*/ 7 h 14"/>
                        <a:gd name="T18" fmla="*/ 4 w 7"/>
                        <a:gd name="T19" fmla="*/ 7 h 14"/>
                        <a:gd name="T20" fmla="*/ 4 w 7"/>
                        <a:gd name="T21" fmla="*/ 4 h 14"/>
                        <a:gd name="T22" fmla="*/ 0 w 7"/>
                        <a:gd name="T23" fmla="*/ 4 h 14"/>
                        <a:gd name="T24" fmla="*/ 0 w 7"/>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0"/>
                          </a:moveTo>
                          <a:lnTo>
                            <a:pt x="0" y="4"/>
                          </a:lnTo>
                          <a:lnTo>
                            <a:pt x="0" y="7"/>
                          </a:lnTo>
                          <a:lnTo>
                            <a:pt x="0" y="10"/>
                          </a:lnTo>
                          <a:lnTo>
                            <a:pt x="0" y="14"/>
                          </a:lnTo>
                          <a:lnTo>
                            <a:pt x="0" y="10"/>
                          </a:lnTo>
                          <a:lnTo>
                            <a:pt x="4" y="10"/>
                          </a:lnTo>
                          <a:lnTo>
                            <a:pt x="7" y="10"/>
                          </a:lnTo>
                          <a:lnTo>
                            <a:pt x="7" y="7"/>
                          </a:lnTo>
                          <a:lnTo>
                            <a:pt x="4" y="7"/>
                          </a:lnTo>
                          <a:lnTo>
                            <a:pt x="4"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79" name="Freeform 688"/>
                    <p:cNvSpPr>
                      <a:spLocks/>
                    </p:cNvSpPr>
                    <p:nvPr/>
                  </p:nvSpPr>
                  <p:spPr bwMode="auto">
                    <a:xfrm>
                      <a:off x="3755" y="2660"/>
                      <a:ext cx="16" cy="11"/>
                    </a:xfrm>
                    <a:custGeom>
                      <a:avLst/>
                      <a:gdLst>
                        <a:gd name="T0" fmla="*/ 0 w 11"/>
                        <a:gd name="T1" fmla="*/ 7 h 13"/>
                        <a:gd name="T2" fmla="*/ 11 w 11"/>
                        <a:gd name="T3" fmla="*/ 13 h 13"/>
                        <a:gd name="T4" fmla="*/ 11 w 11"/>
                        <a:gd name="T5" fmla="*/ 10 h 13"/>
                        <a:gd name="T6" fmla="*/ 7 w 11"/>
                        <a:gd name="T7" fmla="*/ 7 h 13"/>
                        <a:gd name="T8" fmla="*/ 4 w 11"/>
                        <a:gd name="T9" fmla="*/ 3 h 13"/>
                        <a:gd name="T10" fmla="*/ 4 w 11"/>
                        <a:gd name="T11" fmla="*/ 0 h 13"/>
                        <a:gd name="T12" fmla="*/ 0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7"/>
                          </a:moveTo>
                          <a:lnTo>
                            <a:pt x="11" y="13"/>
                          </a:lnTo>
                          <a:lnTo>
                            <a:pt x="11" y="10"/>
                          </a:lnTo>
                          <a:lnTo>
                            <a:pt x="7" y="7"/>
                          </a:lnTo>
                          <a:lnTo>
                            <a:pt x="4" y="3"/>
                          </a:lnTo>
                          <a:lnTo>
                            <a:pt x="4"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0" name="Freeform 689"/>
                    <p:cNvSpPr>
                      <a:spLocks/>
                    </p:cNvSpPr>
                    <p:nvPr/>
                  </p:nvSpPr>
                  <p:spPr bwMode="auto">
                    <a:xfrm>
                      <a:off x="3419" y="2616"/>
                      <a:ext cx="316" cy="134"/>
                    </a:xfrm>
                    <a:custGeom>
                      <a:avLst/>
                      <a:gdLst>
                        <a:gd name="T0" fmla="*/ 10 w 217"/>
                        <a:gd name="T1" fmla="*/ 108 h 145"/>
                        <a:gd name="T2" fmla="*/ 17 w 217"/>
                        <a:gd name="T3" fmla="*/ 101 h 145"/>
                        <a:gd name="T4" fmla="*/ 17 w 217"/>
                        <a:gd name="T5" fmla="*/ 91 h 145"/>
                        <a:gd name="T6" fmla="*/ 20 w 217"/>
                        <a:gd name="T7" fmla="*/ 87 h 145"/>
                        <a:gd name="T8" fmla="*/ 24 w 217"/>
                        <a:gd name="T9" fmla="*/ 81 h 145"/>
                        <a:gd name="T10" fmla="*/ 31 w 217"/>
                        <a:gd name="T11" fmla="*/ 74 h 145"/>
                        <a:gd name="T12" fmla="*/ 38 w 217"/>
                        <a:gd name="T13" fmla="*/ 67 h 145"/>
                        <a:gd name="T14" fmla="*/ 44 w 217"/>
                        <a:gd name="T15" fmla="*/ 57 h 145"/>
                        <a:gd name="T16" fmla="*/ 65 w 217"/>
                        <a:gd name="T17" fmla="*/ 54 h 145"/>
                        <a:gd name="T18" fmla="*/ 79 w 217"/>
                        <a:gd name="T19" fmla="*/ 50 h 145"/>
                        <a:gd name="T20" fmla="*/ 110 w 217"/>
                        <a:gd name="T21" fmla="*/ 37 h 145"/>
                        <a:gd name="T22" fmla="*/ 148 w 217"/>
                        <a:gd name="T23" fmla="*/ 43 h 145"/>
                        <a:gd name="T24" fmla="*/ 162 w 217"/>
                        <a:gd name="T25" fmla="*/ 43 h 145"/>
                        <a:gd name="T26" fmla="*/ 159 w 217"/>
                        <a:gd name="T27" fmla="*/ 33 h 145"/>
                        <a:gd name="T28" fmla="*/ 169 w 217"/>
                        <a:gd name="T29" fmla="*/ 33 h 145"/>
                        <a:gd name="T30" fmla="*/ 190 w 217"/>
                        <a:gd name="T31" fmla="*/ 23 h 145"/>
                        <a:gd name="T32" fmla="*/ 207 w 217"/>
                        <a:gd name="T33" fmla="*/ 3 h 145"/>
                        <a:gd name="T34" fmla="*/ 214 w 217"/>
                        <a:gd name="T35" fmla="*/ 10 h 145"/>
                        <a:gd name="T36" fmla="*/ 211 w 217"/>
                        <a:gd name="T37" fmla="*/ 20 h 145"/>
                        <a:gd name="T38" fmla="*/ 211 w 217"/>
                        <a:gd name="T39" fmla="*/ 30 h 145"/>
                        <a:gd name="T40" fmla="*/ 200 w 217"/>
                        <a:gd name="T41" fmla="*/ 37 h 145"/>
                        <a:gd name="T42" fmla="*/ 193 w 217"/>
                        <a:gd name="T43" fmla="*/ 50 h 145"/>
                        <a:gd name="T44" fmla="*/ 190 w 217"/>
                        <a:gd name="T45" fmla="*/ 57 h 145"/>
                        <a:gd name="T46" fmla="*/ 190 w 217"/>
                        <a:gd name="T47" fmla="*/ 70 h 145"/>
                        <a:gd name="T48" fmla="*/ 183 w 217"/>
                        <a:gd name="T49" fmla="*/ 70 h 145"/>
                        <a:gd name="T50" fmla="*/ 186 w 217"/>
                        <a:gd name="T51" fmla="*/ 81 h 145"/>
                        <a:gd name="T52" fmla="*/ 207 w 217"/>
                        <a:gd name="T53" fmla="*/ 81 h 145"/>
                        <a:gd name="T54" fmla="*/ 214 w 217"/>
                        <a:gd name="T55" fmla="*/ 84 h 145"/>
                        <a:gd name="T56" fmla="*/ 211 w 217"/>
                        <a:gd name="T57" fmla="*/ 97 h 145"/>
                        <a:gd name="T58" fmla="*/ 200 w 217"/>
                        <a:gd name="T59" fmla="*/ 108 h 145"/>
                        <a:gd name="T60" fmla="*/ 186 w 217"/>
                        <a:gd name="T61" fmla="*/ 108 h 145"/>
                        <a:gd name="T62" fmla="*/ 176 w 217"/>
                        <a:gd name="T63" fmla="*/ 114 h 145"/>
                        <a:gd name="T64" fmla="*/ 176 w 217"/>
                        <a:gd name="T65" fmla="*/ 121 h 145"/>
                        <a:gd name="T66" fmla="*/ 197 w 217"/>
                        <a:gd name="T67" fmla="*/ 124 h 145"/>
                        <a:gd name="T68" fmla="*/ 197 w 217"/>
                        <a:gd name="T69" fmla="*/ 135 h 145"/>
                        <a:gd name="T70" fmla="*/ 162 w 217"/>
                        <a:gd name="T71" fmla="*/ 135 h 145"/>
                        <a:gd name="T72" fmla="*/ 148 w 217"/>
                        <a:gd name="T73" fmla="*/ 128 h 145"/>
                        <a:gd name="T74" fmla="*/ 138 w 217"/>
                        <a:gd name="T75" fmla="*/ 145 h 145"/>
                        <a:gd name="T76" fmla="*/ 100 w 217"/>
                        <a:gd name="T77" fmla="*/ 135 h 145"/>
                        <a:gd name="T78" fmla="*/ 86 w 217"/>
                        <a:gd name="T79" fmla="*/ 138 h 145"/>
                        <a:gd name="T80" fmla="*/ 72 w 217"/>
                        <a:gd name="T81" fmla="*/ 138 h 145"/>
                        <a:gd name="T82" fmla="*/ 34 w 217"/>
                        <a:gd name="T83" fmla="*/ 138 h 145"/>
                        <a:gd name="T84" fmla="*/ 41 w 217"/>
                        <a:gd name="T85" fmla="*/ 128 h 145"/>
                        <a:gd name="T86" fmla="*/ 41 w 217"/>
                        <a:gd name="T87" fmla="*/ 118 h 145"/>
                        <a:gd name="T88" fmla="*/ 62 w 217"/>
                        <a:gd name="T89" fmla="*/ 111 h 145"/>
                        <a:gd name="T90" fmla="*/ 69 w 217"/>
                        <a:gd name="T91" fmla="*/ 94 h 145"/>
                        <a:gd name="T92" fmla="*/ 24 w 217"/>
                        <a:gd name="T93" fmla="*/ 118 h 145"/>
                        <a:gd name="T94" fmla="*/ 10 w 217"/>
                        <a:gd name="T95" fmla="*/ 131 h 145"/>
                        <a:gd name="T96" fmla="*/ 6 w 217"/>
                        <a:gd name="T97" fmla="*/ 1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145">
                          <a:moveTo>
                            <a:pt x="0" y="124"/>
                          </a:moveTo>
                          <a:lnTo>
                            <a:pt x="3" y="118"/>
                          </a:lnTo>
                          <a:lnTo>
                            <a:pt x="6" y="111"/>
                          </a:lnTo>
                          <a:lnTo>
                            <a:pt x="10" y="108"/>
                          </a:lnTo>
                          <a:lnTo>
                            <a:pt x="13" y="104"/>
                          </a:lnTo>
                          <a:lnTo>
                            <a:pt x="10" y="101"/>
                          </a:lnTo>
                          <a:lnTo>
                            <a:pt x="13" y="101"/>
                          </a:lnTo>
                          <a:lnTo>
                            <a:pt x="17" y="101"/>
                          </a:lnTo>
                          <a:lnTo>
                            <a:pt x="20" y="101"/>
                          </a:lnTo>
                          <a:lnTo>
                            <a:pt x="20" y="97"/>
                          </a:lnTo>
                          <a:lnTo>
                            <a:pt x="17" y="94"/>
                          </a:lnTo>
                          <a:lnTo>
                            <a:pt x="17" y="91"/>
                          </a:lnTo>
                          <a:lnTo>
                            <a:pt x="20" y="94"/>
                          </a:lnTo>
                          <a:lnTo>
                            <a:pt x="24" y="94"/>
                          </a:lnTo>
                          <a:lnTo>
                            <a:pt x="24" y="91"/>
                          </a:lnTo>
                          <a:lnTo>
                            <a:pt x="20" y="87"/>
                          </a:lnTo>
                          <a:lnTo>
                            <a:pt x="20" y="84"/>
                          </a:lnTo>
                          <a:lnTo>
                            <a:pt x="17" y="81"/>
                          </a:lnTo>
                          <a:lnTo>
                            <a:pt x="20" y="81"/>
                          </a:lnTo>
                          <a:lnTo>
                            <a:pt x="24" y="81"/>
                          </a:lnTo>
                          <a:lnTo>
                            <a:pt x="27" y="81"/>
                          </a:lnTo>
                          <a:lnTo>
                            <a:pt x="31" y="81"/>
                          </a:lnTo>
                          <a:lnTo>
                            <a:pt x="31" y="77"/>
                          </a:lnTo>
                          <a:lnTo>
                            <a:pt x="31" y="74"/>
                          </a:lnTo>
                          <a:lnTo>
                            <a:pt x="34" y="74"/>
                          </a:lnTo>
                          <a:lnTo>
                            <a:pt x="34" y="70"/>
                          </a:lnTo>
                          <a:lnTo>
                            <a:pt x="38" y="70"/>
                          </a:lnTo>
                          <a:lnTo>
                            <a:pt x="38" y="67"/>
                          </a:lnTo>
                          <a:lnTo>
                            <a:pt x="38" y="64"/>
                          </a:lnTo>
                          <a:lnTo>
                            <a:pt x="41" y="60"/>
                          </a:lnTo>
                          <a:lnTo>
                            <a:pt x="41" y="57"/>
                          </a:lnTo>
                          <a:lnTo>
                            <a:pt x="44" y="57"/>
                          </a:lnTo>
                          <a:lnTo>
                            <a:pt x="48" y="57"/>
                          </a:lnTo>
                          <a:lnTo>
                            <a:pt x="55" y="57"/>
                          </a:lnTo>
                          <a:lnTo>
                            <a:pt x="58" y="57"/>
                          </a:lnTo>
                          <a:lnTo>
                            <a:pt x="65" y="54"/>
                          </a:lnTo>
                          <a:lnTo>
                            <a:pt x="72" y="54"/>
                          </a:lnTo>
                          <a:lnTo>
                            <a:pt x="72" y="50"/>
                          </a:lnTo>
                          <a:lnTo>
                            <a:pt x="76" y="50"/>
                          </a:lnTo>
                          <a:lnTo>
                            <a:pt x="79" y="50"/>
                          </a:lnTo>
                          <a:lnTo>
                            <a:pt x="79" y="47"/>
                          </a:lnTo>
                          <a:lnTo>
                            <a:pt x="86" y="47"/>
                          </a:lnTo>
                          <a:lnTo>
                            <a:pt x="96" y="40"/>
                          </a:lnTo>
                          <a:lnTo>
                            <a:pt x="110" y="37"/>
                          </a:lnTo>
                          <a:lnTo>
                            <a:pt x="117" y="33"/>
                          </a:lnTo>
                          <a:lnTo>
                            <a:pt x="124" y="37"/>
                          </a:lnTo>
                          <a:lnTo>
                            <a:pt x="138" y="40"/>
                          </a:lnTo>
                          <a:lnTo>
                            <a:pt x="148" y="43"/>
                          </a:lnTo>
                          <a:lnTo>
                            <a:pt x="152" y="47"/>
                          </a:lnTo>
                          <a:lnTo>
                            <a:pt x="155" y="47"/>
                          </a:lnTo>
                          <a:lnTo>
                            <a:pt x="159" y="43"/>
                          </a:lnTo>
                          <a:lnTo>
                            <a:pt x="162" y="43"/>
                          </a:lnTo>
                          <a:lnTo>
                            <a:pt x="166" y="43"/>
                          </a:lnTo>
                          <a:lnTo>
                            <a:pt x="162" y="40"/>
                          </a:lnTo>
                          <a:lnTo>
                            <a:pt x="162" y="37"/>
                          </a:lnTo>
                          <a:lnTo>
                            <a:pt x="159" y="33"/>
                          </a:lnTo>
                          <a:lnTo>
                            <a:pt x="162" y="33"/>
                          </a:lnTo>
                          <a:lnTo>
                            <a:pt x="162" y="30"/>
                          </a:lnTo>
                          <a:lnTo>
                            <a:pt x="166" y="30"/>
                          </a:lnTo>
                          <a:lnTo>
                            <a:pt x="169" y="33"/>
                          </a:lnTo>
                          <a:lnTo>
                            <a:pt x="172" y="33"/>
                          </a:lnTo>
                          <a:lnTo>
                            <a:pt x="179" y="33"/>
                          </a:lnTo>
                          <a:lnTo>
                            <a:pt x="186" y="30"/>
                          </a:lnTo>
                          <a:lnTo>
                            <a:pt x="190" y="23"/>
                          </a:lnTo>
                          <a:lnTo>
                            <a:pt x="193" y="17"/>
                          </a:lnTo>
                          <a:lnTo>
                            <a:pt x="197" y="10"/>
                          </a:lnTo>
                          <a:lnTo>
                            <a:pt x="200" y="6"/>
                          </a:lnTo>
                          <a:lnTo>
                            <a:pt x="207" y="3"/>
                          </a:lnTo>
                          <a:lnTo>
                            <a:pt x="214" y="0"/>
                          </a:lnTo>
                          <a:lnTo>
                            <a:pt x="214" y="3"/>
                          </a:lnTo>
                          <a:lnTo>
                            <a:pt x="214" y="6"/>
                          </a:lnTo>
                          <a:lnTo>
                            <a:pt x="214" y="10"/>
                          </a:lnTo>
                          <a:lnTo>
                            <a:pt x="214" y="13"/>
                          </a:lnTo>
                          <a:lnTo>
                            <a:pt x="211" y="13"/>
                          </a:lnTo>
                          <a:lnTo>
                            <a:pt x="211" y="17"/>
                          </a:lnTo>
                          <a:lnTo>
                            <a:pt x="211" y="20"/>
                          </a:lnTo>
                          <a:lnTo>
                            <a:pt x="207" y="20"/>
                          </a:lnTo>
                          <a:lnTo>
                            <a:pt x="211" y="23"/>
                          </a:lnTo>
                          <a:lnTo>
                            <a:pt x="211" y="27"/>
                          </a:lnTo>
                          <a:lnTo>
                            <a:pt x="211" y="30"/>
                          </a:lnTo>
                          <a:lnTo>
                            <a:pt x="207" y="30"/>
                          </a:lnTo>
                          <a:lnTo>
                            <a:pt x="204" y="33"/>
                          </a:lnTo>
                          <a:lnTo>
                            <a:pt x="200" y="33"/>
                          </a:lnTo>
                          <a:lnTo>
                            <a:pt x="200" y="37"/>
                          </a:lnTo>
                          <a:lnTo>
                            <a:pt x="197" y="37"/>
                          </a:lnTo>
                          <a:lnTo>
                            <a:pt x="197" y="43"/>
                          </a:lnTo>
                          <a:lnTo>
                            <a:pt x="193" y="47"/>
                          </a:lnTo>
                          <a:lnTo>
                            <a:pt x="193" y="50"/>
                          </a:lnTo>
                          <a:lnTo>
                            <a:pt x="190" y="50"/>
                          </a:lnTo>
                          <a:lnTo>
                            <a:pt x="190" y="54"/>
                          </a:lnTo>
                          <a:lnTo>
                            <a:pt x="193" y="57"/>
                          </a:lnTo>
                          <a:lnTo>
                            <a:pt x="190" y="57"/>
                          </a:lnTo>
                          <a:lnTo>
                            <a:pt x="190" y="60"/>
                          </a:lnTo>
                          <a:lnTo>
                            <a:pt x="190" y="64"/>
                          </a:lnTo>
                          <a:lnTo>
                            <a:pt x="190" y="67"/>
                          </a:lnTo>
                          <a:lnTo>
                            <a:pt x="190" y="70"/>
                          </a:lnTo>
                          <a:lnTo>
                            <a:pt x="193" y="70"/>
                          </a:lnTo>
                          <a:lnTo>
                            <a:pt x="193" y="74"/>
                          </a:lnTo>
                          <a:lnTo>
                            <a:pt x="190" y="70"/>
                          </a:lnTo>
                          <a:lnTo>
                            <a:pt x="183" y="70"/>
                          </a:lnTo>
                          <a:lnTo>
                            <a:pt x="179" y="74"/>
                          </a:lnTo>
                          <a:lnTo>
                            <a:pt x="179" y="81"/>
                          </a:lnTo>
                          <a:lnTo>
                            <a:pt x="183" y="81"/>
                          </a:lnTo>
                          <a:lnTo>
                            <a:pt x="186" y="81"/>
                          </a:lnTo>
                          <a:lnTo>
                            <a:pt x="193" y="84"/>
                          </a:lnTo>
                          <a:lnTo>
                            <a:pt x="197" y="84"/>
                          </a:lnTo>
                          <a:lnTo>
                            <a:pt x="200" y="84"/>
                          </a:lnTo>
                          <a:lnTo>
                            <a:pt x="207" y="81"/>
                          </a:lnTo>
                          <a:lnTo>
                            <a:pt x="214" y="77"/>
                          </a:lnTo>
                          <a:lnTo>
                            <a:pt x="217" y="77"/>
                          </a:lnTo>
                          <a:lnTo>
                            <a:pt x="214" y="81"/>
                          </a:lnTo>
                          <a:lnTo>
                            <a:pt x="214" y="84"/>
                          </a:lnTo>
                          <a:lnTo>
                            <a:pt x="214" y="87"/>
                          </a:lnTo>
                          <a:lnTo>
                            <a:pt x="214" y="91"/>
                          </a:lnTo>
                          <a:lnTo>
                            <a:pt x="211" y="94"/>
                          </a:lnTo>
                          <a:lnTo>
                            <a:pt x="211" y="97"/>
                          </a:lnTo>
                          <a:lnTo>
                            <a:pt x="207" y="101"/>
                          </a:lnTo>
                          <a:lnTo>
                            <a:pt x="204" y="104"/>
                          </a:lnTo>
                          <a:lnTo>
                            <a:pt x="200" y="104"/>
                          </a:lnTo>
                          <a:lnTo>
                            <a:pt x="200" y="108"/>
                          </a:lnTo>
                          <a:lnTo>
                            <a:pt x="197" y="111"/>
                          </a:lnTo>
                          <a:lnTo>
                            <a:pt x="193" y="111"/>
                          </a:lnTo>
                          <a:lnTo>
                            <a:pt x="190" y="111"/>
                          </a:lnTo>
                          <a:lnTo>
                            <a:pt x="186" y="108"/>
                          </a:lnTo>
                          <a:lnTo>
                            <a:pt x="183" y="108"/>
                          </a:lnTo>
                          <a:lnTo>
                            <a:pt x="183" y="111"/>
                          </a:lnTo>
                          <a:lnTo>
                            <a:pt x="179" y="111"/>
                          </a:lnTo>
                          <a:lnTo>
                            <a:pt x="176" y="114"/>
                          </a:lnTo>
                          <a:lnTo>
                            <a:pt x="172" y="114"/>
                          </a:lnTo>
                          <a:lnTo>
                            <a:pt x="169" y="114"/>
                          </a:lnTo>
                          <a:lnTo>
                            <a:pt x="172" y="118"/>
                          </a:lnTo>
                          <a:lnTo>
                            <a:pt x="176" y="121"/>
                          </a:lnTo>
                          <a:lnTo>
                            <a:pt x="179" y="121"/>
                          </a:lnTo>
                          <a:lnTo>
                            <a:pt x="183" y="124"/>
                          </a:lnTo>
                          <a:lnTo>
                            <a:pt x="193" y="124"/>
                          </a:lnTo>
                          <a:lnTo>
                            <a:pt x="197" y="124"/>
                          </a:lnTo>
                          <a:lnTo>
                            <a:pt x="200" y="124"/>
                          </a:lnTo>
                          <a:lnTo>
                            <a:pt x="200" y="128"/>
                          </a:lnTo>
                          <a:lnTo>
                            <a:pt x="197" y="131"/>
                          </a:lnTo>
                          <a:lnTo>
                            <a:pt x="197" y="135"/>
                          </a:lnTo>
                          <a:lnTo>
                            <a:pt x="193" y="138"/>
                          </a:lnTo>
                          <a:lnTo>
                            <a:pt x="186" y="138"/>
                          </a:lnTo>
                          <a:lnTo>
                            <a:pt x="176" y="138"/>
                          </a:lnTo>
                          <a:lnTo>
                            <a:pt x="162" y="135"/>
                          </a:lnTo>
                          <a:lnTo>
                            <a:pt x="155" y="135"/>
                          </a:lnTo>
                          <a:lnTo>
                            <a:pt x="152" y="131"/>
                          </a:lnTo>
                          <a:lnTo>
                            <a:pt x="148" y="131"/>
                          </a:lnTo>
                          <a:lnTo>
                            <a:pt x="148" y="128"/>
                          </a:lnTo>
                          <a:lnTo>
                            <a:pt x="148" y="135"/>
                          </a:lnTo>
                          <a:lnTo>
                            <a:pt x="145" y="138"/>
                          </a:lnTo>
                          <a:lnTo>
                            <a:pt x="141" y="141"/>
                          </a:lnTo>
                          <a:lnTo>
                            <a:pt x="138" y="145"/>
                          </a:lnTo>
                          <a:lnTo>
                            <a:pt x="127" y="141"/>
                          </a:lnTo>
                          <a:lnTo>
                            <a:pt x="121" y="138"/>
                          </a:lnTo>
                          <a:lnTo>
                            <a:pt x="110" y="138"/>
                          </a:lnTo>
                          <a:lnTo>
                            <a:pt x="100" y="135"/>
                          </a:lnTo>
                          <a:lnTo>
                            <a:pt x="96" y="135"/>
                          </a:lnTo>
                          <a:lnTo>
                            <a:pt x="93" y="138"/>
                          </a:lnTo>
                          <a:lnTo>
                            <a:pt x="89" y="138"/>
                          </a:lnTo>
                          <a:lnTo>
                            <a:pt x="86" y="138"/>
                          </a:lnTo>
                          <a:lnTo>
                            <a:pt x="83" y="138"/>
                          </a:lnTo>
                          <a:lnTo>
                            <a:pt x="79" y="138"/>
                          </a:lnTo>
                          <a:lnTo>
                            <a:pt x="76" y="138"/>
                          </a:lnTo>
                          <a:lnTo>
                            <a:pt x="72" y="138"/>
                          </a:lnTo>
                          <a:lnTo>
                            <a:pt x="62" y="138"/>
                          </a:lnTo>
                          <a:lnTo>
                            <a:pt x="51" y="138"/>
                          </a:lnTo>
                          <a:lnTo>
                            <a:pt x="44" y="138"/>
                          </a:lnTo>
                          <a:lnTo>
                            <a:pt x="34" y="138"/>
                          </a:lnTo>
                          <a:lnTo>
                            <a:pt x="34" y="135"/>
                          </a:lnTo>
                          <a:lnTo>
                            <a:pt x="38" y="131"/>
                          </a:lnTo>
                          <a:lnTo>
                            <a:pt x="38" y="128"/>
                          </a:lnTo>
                          <a:lnTo>
                            <a:pt x="41" y="128"/>
                          </a:lnTo>
                          <a:lnTo>
                            <a:pt x="38" y="124"/>
                          </a:lnTo>
                          <a:lnTo>
                            <a:pt x="38" y="121"/>
                          </a:lnTo>
                          <a:lnTo>
                            <a:pt x="41" y="121"/>
                          </a:lnTo>
                          <a:lnTo>
                            <a:pt x="41" y="118"/>
                          </a:lnTo>
                          <a:lnTo>
                            <a:pt x="44" y="121"/>
                          </a:lnTo>
                          <a:lnTo>
                            <a:pt x="51" y="121"/>
                          </a:lnTo>
                          <a:lnTo>
                            <a:pt x="55" y="114"/>
                          </a:lnTo>
                          <a:lnTo>
                            <a:pt x="62" y="111"/>
                          </a:lnTo>
                          <a:lnTo>
                            <a:pt x="65" y="108"/>
                          </a:lnTo>
                          <a:lnTo>
                            <a:pt x="65" y="104"/>
                          </a:lnTo>
                          <a:lnTo>
                            <a:pt x="69" y="101"/>
                          </a:lnTo>
                          <a:lnTo>
                            <a:pt x="69" y="94"/>
                          </a:lnTo>
                          <a:lnTo>
                            <a:pt x="58" y="101"/>
                          </a:lnTo>
                          <a:lnTo>
                            <a:pt x="48" y="108"/>
                          </a:lnTo>
                          <a:lnTo>
                            <a:pt x="38" y="111"/>
                          </a:lnTo>
                          <a:lnTo>
                            <a:pt x="24" y="118"/>
                          </a:lnTo>
                          <a:lnTo>
                            <a:pt x="20" y="121"/>
                          </a:lnTo>
                          <a:lnTo>
                            <a:pt x="17" y="124"/>
                          </a:lnTo>
                          <a:lnTo>
                            <a:pt x="13" y="128"/>
                          </a:lnTo>
                          <a:lnTo>
                            <a:pt x="10" y="131"/>
                          </a:lnTo>
                          <a:lnTo>
                            <a:pt x="10" y="128"/>
                          </a:lnTo>
                          <a:lnTo>
                            <a:pt x="10" y="124"/>
                          </a:lnTo>
                          <a:lnTo>
                            <a:pt x="10" y="121"/>
                          </a:lnTo>
                          <a:lnTo>
                            <a:pt x="6" y="121"/>
                          </a:lnTo>
                          <a:lnTo>
                            <a:pt x="6" y="124"/>
                          </a:lnTo>
                          <a:lnTo>
                            <a:pt x="3" y="124"/>
                          </a:lnTo>
                          <a:lnTo>
                            <a:pt x="0" y="124"/>
                          </a:lnTo>
                          <a:close/>
                        </a:path>
                      </a:pathLst>
                    </a:custGeom>
                    <a:solidFill>
                      <a:srgbClr val="5E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1" name="Freeform 690"/>
                    <p:cNvSpPr>
                      <a:spLocks/>
                    </p:cNvSpPr>
                    <p:nvPr/>
                  </p:nvSpPr>
                  <p:spPr bwMode="auto">
                    <a:xfrm>
                      <a:off x="3414" y="2542"/>
                      <a:ext cx="312" cy="124"/>
                    </a:xfrm>
                    <a:custGeom>
                      <a:avLst/>
                      <a:gdLst>
                        <a:gd name="T0" fmla="*/ 73 w 215"/>
                        <a:gd name="T1" fmla="*/ 17 h 135"/>
                        <a:gd name="T2" fmla="*/ 45 w 215"/>
                        <a:gd name="T3" fmla="*/ 6 h 135"/>
                        <a:gd name="T4" fmla="*/ 42 w 215"/>
                        <a:gd name="T5" fmla="*/ 10 h 135"/>
                        <a:gd name="T6" fmla="*/ 31 w 215"/>
                        <a:gd name="T7" fmla="*/ 3 h 135"/>
                        <a:gd name="T8" fmla="*/ 24 w 215"/>
                        <a:gd name="T9" fmla="*/ 10 h 135"/>
                        <a:gd name="T10" fmla="*/ 31 w 215"/>
                        <a:gd name="T11" fmla="*/ 23 h 135"/>
                        <a:gd name="T12" fmla="*/ 45 w 215"/>
                        <a:gd name="T13" fmla="*/ 37 h 135"/>
                        <a:gd name="T14" fmla="*/ 62 w 215"/>
                        <a:gd name="T15" fmla="*/ 57 h 135"/>
                        <a:gd name="T16" fmla="*/ 31 w 215"/>
                        <a:gd name="T17" fmla="*/ 37 h 135"/>
                        <a:gd name="T18" fmla="*/ 35 w 215"/>
                        <a:gd name="T19" fmla="*/ 47 h 135"/>
                        <a:gd name="T20" fmla="*/ 42 w 215"/>
                        <a:gd name="T21" fmla="*/ 71 h 135"/>
                        <a:gd name="T22" fmla="*/ 52 w 215"/>
                        <a:gd name="T23" fmla="*/ 74 h 135"/>
                        <a:gd name="T24" fmla="*/ 45 w 215"/>
                        <a:gd name="T25" fmla="*/ 74 h 135"/>
                        <a:gd name="T26" fmla="*/ 31 w 215"/>
                        <a:gd name="T27" fmla="*/ 60 h 135"/>
                        <a:gd name="T28" fmla="*/ 28 w 215"/>
                        <a:gd name="T29" fmla="*/ 74 h 135"/>
                        <a:gd name="T30" fmla="*/ 17 w 215"/>
                        <a:gd name="T31" fmla="*/ 64 h 135"/>
                        <a:gd name="T32" fmla="*/ 21 w 215"/>
                        <a:gd name="T33" fmla="*/ 84 h 135"/>
                        <a:gd name="T34" fmla="*/ 28 w 215"/>
                        <a:gd name="T35" fmla="*/ 98 h 135"/>
                        <a:gd name="T36" fmla="*/ 14 w 215"/>
                        <a:gd name="T37" fmla="*/ 91 h 135"/>
                        <a:gd name="T38" fmla="*/ 4 w 215"/>
                        <a:gd name="T39" fmla="*/ 91 h 135"/>
                        <a:gd name="T40" fmla="*/ 14 w 215"/>
                        <a:gd name="T41" fmla="*/ 101 h 135"/>
                        <a:gd name="T42" fmla="*/ 24 w 215"/>
                        <a:gd name="T43" fmla="*/ 108 h 135"/>
                        <a:gd name="T44" fmla="*/ 31 w 215"/>
                        <a:gd name="T45" fmla="*/ 114 h 135"/>
                        <a:gd name="T46" fmla="*/ 24 w 215"/>
                        <a:gd name="T47" fmla="*/ 121 h 135"/>
                        <a:gd name="T48" fmla="*/ 4 w 215"/>
                        <a:gd name="T49" fmla="*/ 118 h 135"/>
                        <a:gd name="T50" fmla="*/ 24 w 215"/>
                        <a:gd name="T51" fmla="*/ 131 h 135"/>
                        <a:gd name="T52" fmla="*/ 59 w 215"/>
                        <a:gd name="T53" fmla="*/ 124 h 135"/>
                        <a:gd name="T54" fmla="*/ 80 w 215"/>
                        <a:gd name="T55" fmla="*/ 124 h 135"/>
                        <a:gd name="T56" fmla="*/ 118 w 215"/>
                        <a:gd name="T57" fmla="*/ 121 h 135"/>
                        <a:gd name="T58" fmla="*/ 159 w 215"/>
                        <a:gd name="T59" fmla="*/ 114 h 135"/>
                        <a:gd name="T60" fmla="*/ 166 w 215"/>
                        <a:gd name="T61" fmla="*/ 118 h 135"/>
                        <a:gd name="T62" fmla="*/ 173 w 215"/>
                        <a:gd name="T63" fmla="*/ 111 h 135"/>
                        <a:gd name="T64" fmla="*/ 187 w 215"/>
                        <a:gd name="T65" fmla="*/ 101 h 135"/>
                        <a:gd name="T66" fmla="*/ 197 w 215"/>
                        <a:gd name="T67" fmla="*/ 87 h 135"/>
                        <a:gd name="T68" fmla="*/ 204 w 215"/>
                        <a:gd name="T69" fmla="*/ 74 h 135"/>
                        <a:gd name="T70" fmla="*/ 187 w 215"/>
                        <a:gd name="T71" fmla="*/ 84 h 135"/>
                        <a:gd name="T72" fmla="*/ 176 w 215"/>
                        <a:gd name="T73" fmla="*/ 81 h 135"/>
                        <a:gd name="T74" fmla="*/ 173 w 215"/>
                        <a:gd name="T75" fmla="*/ 71 h 135"/>
                        <a:gd name="T76" fmla="*/ 197 w 215"/>
                        <a:gd name="T77" fmla="*/ 47 h 135"/>
                        <a:gd name="T78" fmla="*/ 194 w 215"/>
                        <a:gd name="T79" fmla="*/ 40 h 135"/>
                        <a:gd name="T80" fmla="*/ 173 w 215"/>
                        <a:gd name="T81" fmla="*/ 47 h 135"/>
                        <a:gd name="T82" fmla="*/ 176 w 215"/>
                        <a:gd name="T83" fmla="*/ 30 h 135"/>
                        <a:gd name="T84" fmla="*/ 187 w 215"/>
                        <a:gd name="T85" fmla="*/ 33 h 135"/>
                        <a:gd name="T86" fmla="*/ 194 w 215"/>
                        <a:gd name="T87" fmla="*/ 27 h 135"/>
                        <a:gd name="T88" fmla="*/ 211 w 215"/>
                        <a:gd name="T89" fmla="*/ 17 h 135"/>
                        <a:gd name="T90" fmla="*/ 211 w 215"/>
                        <a:gd name="T91" fmla="*/ 3 h 135"/>
                        <a:gd name="T92" fmla="*/ 204 w 215"/>
                        <a:gd name="T93" fmla="*/ 10 h 135"/>
                        <a:gd name="T94" fmla="*/ 180 w 215"/>
                        <a:gd name="T95" fmla="*/ 20 h 135"/>
                        <a:gd name="T96" fmla="*/ 152 w 215"/>
                        <a:gd name="T97" fmla="*/ 30 h 135"/>
                        <a:gd name="T98" fmla="*/ 111 w 215"/>
                        <a:gd name="T99" fmla="*/ 44 h 135"/>
                        <a:gd name="T100" fmla="*/ 100 w 215"/>
                        <a:gd name="T101" fmla="*/ 50 h 135"/>
                        <a:gd name="T102" fmla="*/ 93 w 215"/>
                        <a:gd name="T103" fmla="*/ 50 h 135"/>
                        <a:gd name="T104" fmla="*/ 90 w 215"/>
                        <a:gd name="T105" fmla="*/ 50 h 135"/>
                        <a:gd name="T106" fmla="*/ 73 w 215"/>
                        <a:gd name="T107" fmla="*/ 47 h 135"/>
                        <a:gd name="T108" fmla="*/ 73 w 215"/>
                        <a:gd name="T109"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135">
                          <a:moveTo>
                            <a:pt x="80" y="30"/>
                          </a:moveTo>
                          <a:lnTo>
                            <a:pt x="76" y="30"/>
                          </a:lnTo>
                          <a:lnTo>
                            <a:pt x="73" y="27"/>
                          </a:lnTo>
                          <a:lnTo>
                            <a:pt x="73" y="23"/>
                          </a:lnTo>
                          <a:lnTo>
                            <a:pt x="73" y="20"/>
                          </a:lnTo>
                          <a:lnTo>
                            <a:pt x="73" y="17"/>
                          </a:lnTo>
                          <a:lnTo>
                            <a:pt x="69" y="17"/>
                          </a:lnTo>
                          <a:lnTo>
                            <a:pt x="66" y="17"/>
                          </a:lnTo>
                          <a:lnTo>
                            <a:pt x="62" y="13"/>
                          </a:lnTo>
                          <a:lnTo>
                            <a:pt x="55" y="17"/>
                          </a:lnTo>
                          <a:lnTo>
                            <a:pt x="52" y="13"/>
                          </a:lnTo>
                          <a:lnTo>
                            <a:pt x="45" y="6"/>
                          </a:lnTo>
                          <a:lnTo>
                            <a:pt x="42" y="0"/>
                          </a:lnTo>
                          <a:lnTo>
                            <a:pt x="38" y="0"/>
                          </a:lnTo>
                          <a:lnTo>
                            <a:pt x="38" y="3"/>
                          </a:lnTo>
                          <a:lnTo>
                            <a:pt x="42" y="3"/>
                          </a:lnTo>
                          <a:lnTo>
                            <a:pt x="42" y="6"/>
                          </a:lnTo>
                          <a:lnTo>
                            <a:pt x="42" y="10"/>
                          </a:lnTo>
                          <a:lnTo>
                            <a:pt x="42" y="13"/>
                          </a:lnTo>
                          <a:lnTo>
                            <a:pt x="42" y="17"/>
                          </a:lnTo>
                          <a:lnTo>
                            <a:pt x="38" y="13"/>
                          </a:lnTo>
                          <a:lnTo>
                            <a:pt x="35" y="10"/>
                          </a:lnTo>
                          <a:lnTo>
                            <a:pt x="31" y="6"/>
                          </a:lnTo>
                          <a:lnTo>
                            <a:pt x="31" y="3"/>
                          </a:lnTo>
                          <a:lnTo>
                            <a:pt x="28" y="3"/>
                          </a:lnTo>
                          <a:lnTo>
                            <a:pt x="24" y="3"/>
                          </a:lnTo>
                          <a:lnTo>
                            <a:pt x="21" y="3"/>
                          </a:lnTo>
                          <a:lnTo>
                            <a:pt x="24" y="6"/>
                          </a:lnTo>
                          <a:lnTo>
                            <a:pt x="28" y="10"/>
                          </a:lnTo>
                          <a:lnTo>
                            <a:pt x="24" y="10"/>
                          </a:lnTo>
                          <a:lnTo>
                            <a:pt x="24" y="13"/>
                          </a:lnTo>
                          <a:lnTo>
                            <a:pt x="28" y="13"/>
                          </a:lnTo>
                          <a:lnTo>
                            <a:pt x="28" y="17"/>
                          </a:lnTo>
                          <a:lnTo>
                            <a:pt x="28" y="20"/>
                          </a:lnTo>
                          <a:lnTo>
                            <a:pt x="31" y="20"/>
                          </a:lnTo>
                          <a:lnTo>
                            <a:pt x="31" y="23"/>
                          </a:lnTo>
                          <a:lnTo>
                            <a:pt x="35" y="23"/>
                          </a:lnTo>
                          <a:lnTo>
                            <a:pt x="35" y="27"/>
                          </a:lnTo>
                          <a:lnTo>
                            <a:pt x="35" y="30"/>
                          </a:lnTo>
                          <a:lnTo>
                            <a:pt x="38" y="33"/>
                          </a:lnTo>
                          <a:lnTo>
                            <a:pt x="42" y="37"/>
                          </a:lnTo>
                          <a:lnTo>
                            <a:pt x="45" y="37"/>
                          </a:lnTo>
                          <a:lnTo>
                            <a:pt x="48" y="40"/>
                          </a:lnTo>
                          <a:lnTo>
                            <a:pt x="52" y="44"/>
                          </a:lnTo>
                          <a:lnTo>
                            <a:pt x="59" y="47"/>
                          </a:lnTo>
                          <a:lnTo>
                            <a:pt x="66" y="50"/>
                          </a:lnTo>
                          <a:lnTo>
                            <a:pt x="66" y="57"/>
                          </a:lnTo>
                          <a:lnTo>
                            <a:pt x="62" y="57"/>
                          </a:lnTo>
                          <a:lnTo>
                            <a:pt x="59" y="57"/>
                          </a:lnTo>
                          <a:lnTo>
                            <a:pt x="52" y="54"/>
                          </a:lnTo>
                          <a:lnTo>
                            <a:pt x="45" y="50"/>
                          </a:lnTo>
                          <a:lnTo>
                            <a:pt x="42" y="47"/>
                          </a:lnTo>
                          <a:lnTo>
                            <a:pt x="35" y="44"/>
                          </a:lnTo>
                          <a:lnTo>
                            <a:pt x="31" y="37"/>
                          </a:lnTo>
                          <a:lnTo>
                            <a:pt x="24" y="33"/>
                          </a:lnTo>
                          <a:lnTo>
                            <a:pt x="24" y="37"/>
                          </a:lnTo>
                          <a:lnTo>
                            <a:pt x="28" y="37"/>
                          </a:lnTo>
                          <a:lnTo>
                            <a:pt x="28" y="40"/>
                          </a:lnTo>
                          <a:lnTo>
                            <a:pt x="31" y="44"/>
                          </a:lnTo>
                          <a:lnTo>
                            <a:pt x="35" y="47"/>
                          </a:lnTo>
                          <a:lnTo>
                            <a:pt x="35" y="54"/>
                          </a:lnTo>
                          <a:lnTo>
                            <a:pt x="38" y="57"/>
                          </a:lnTo>
                          <a:lnTo>
                            <a:pt x="42" y="64"/>
                          </a:lnTo>
                          <a:lnTo>
                            <a:pt x="45" y="64"/>
                          </a:lnTo>
                          <a:lnTo>
                            <a:pt x="42" y="67"/>
                          </a:lnTo>
                          <a:lnTo>
                            <a:pt x="42" y="71"/>
                          </a:lnTo>
                          <a:lnTo>
                            <a:pt x="45" y="71"/>
                          </a:lnTo>
                          <a:lnTo>
                            <a:pt x="45" y="67"/>
                          </a:lnTo>
                          <a:lnTo>
                            <a:pt x="45" y="71"/>
                          </a:lnTo>
                          <a:lnTo>
                            <a:pt x="48" y="71"/>
                          </a:lnTo>
                          <a:lnTo>
                            <a:pt x="48" y="74"/>
                          </a:lnTo>
                          <a:lnTo>
                            <a:pt x="52" y="74"/>
                          </a:lnTo>
                          <a:lnTo>
                            <a:pt x="55" y="74"/>
                          </a:lnTo>
                          <a:lnTo>
                            <a:pt x="59" y="74"/>
                          </a:lnTo>
                          <a:lnTo>
                            <a:pt x="59" y="77"/>
                          </a:lnTo>
                          <a:lnTo>
                            <a:pt x="55" y="77"/>
                          </a:lnTo>
                          <a:lnTo>
                            <a:pt x="52" y="77"/>
                          </a:lnTo>
                          <a:lnTo>
                            <a:pt x="45" y="74"/>
                          </a:lnTo>
                          <a:lnTo>
                            <a:pt x="42" y="71"/>
                          </a:lnTo>
                          <a:lnTo>
                            <a:pt x="38" y="71"/>
                          </a:lnTo>
                          <a:lnTo>
                            <a:pt x="35" y="67"/>
                          </a:lnTo>
                          <a:lnTo>
                            <a:pt x="35" y="64"/>
                          </a:lnTo>
                          <a:lnTo>
                            <a:pt x="31" y="64"/>
                          </a:lnTo>
                          <a:lnTo>
                            <a:pt x="31" y="60"/>
                          </a:lnTo>
                          <a:lnTo>
                            <a:pt x="28" y="60"/>
                          </a:lnTo>
                          <a:lnTo>
                            <a:pt x="28" y="64"/>
                          </a:lnTo>
                          <a:lnTo>
                            <a:pt x="28" y="67"/>
                          </a:lnTo>
                          <a:lnTo>
                            <a:pt x="28" y="71"/>
                          </a:lnTo>
                          <a:lnTo>
                            <a:pt x="31" y="74"/>
                          </a:lnTo>
                          <a:lnTo>
                            <a:pt x="28" y="74"/>
                          </a:lnTo>
                          <a:lnTo>
                            <a:pt x="28" y="71"/>
                          </a:lnTo>
                          <a:lnTo>
                            <a:pt x="24" y="71"/>
                          </a:lnTo>
                          <a:lnTo>
                            <a:pt x="24" y="67"/>
                          </a:lnTo>
                          <a:lnTo>
                            <a:pt x="21" y="67"/>
                          </a:lnTo>
                          <a:lnTo>
                            <a:pt x="17" y="67"/>
                          </a:lnTo>
                          <a:lnTo>
                            <a:pt x="17" y="64"/>
                          </a:lnTo>
                          <a:lnTo>
                            <a:pt x="14" y="64"/>
                          </a:lnTo>
                          <a:lnTo>
                            <a:pt x="17" y="67"/>
                          </a:lnTo>
                          <a:lnTo>
                            <a:pt x="21" y="71"/>
                          </a:lnTo>
                          <a:lnTo>
                            <a:pt x="21" y="74"/>
                          </a:lnTo>
                          <a:lnTo>
                            <a:pt x="21" y="77"/>
                          </a:lnTo>
                          <a:lnTo>
                            <a:pt x="21" y="84"/>
                          </a:lnTo>
                          <a:lnTo>
                            <a:pt x="21" y="87"/>
                          </a:lnTo>
                          <a:lnTo>
                            <a:pt x="21" y="91"/>
                          </a:lnTo>
                          <a:lnTo>
                            <a:pt x="24" y="91"/>
                          </a:lnTo>
                          <a:lnTo>
                            <a:pt x="28" y="91"/>
                          </a:lnTo>
                          <a:lnTo>
                            <a:pt x="28" y="94"/>
                          </a:lnTo>
                          <a:lnTo>
                            <a:pt x="28" y="98"/>
                          </a:lnTo>
                          <a:lnTo>
                            <a:pt x="28" y="94"/>
                          </a:lnTo>
                          <a:lnTo>
                            <a:pt x="24" y="94"/>
                          </a:lnTo>
                          <a:lnTo>
                            <a:pt x="21" y="91"/>
                          </a:lnTo>
                          <a:lnTo>
                            <a:pt x="17" y="91"/>
                          </a:lnTo>
                          <a:lnTo>
                            <a:pt x="14" y="87"/>
                          </a:lnTo>
                          <a:lnTo>
                            <a:pt x="14" y="91"/>
                          </a:lnTo>
                          <a:lnTo>
                            <a:pt x="10" y="91"/>
                          </a:lnTo>
                          <a:lnTo>
                            <a:pt x="10" y="87"/>
                          </a:lnTo>
                          <a:lnTo>
                            <a:pt x="7" y="87"/>
                          </a:lnTo>
                          <a:lnTo>
                            <a:pt x="7" y="84"/>
                          </a:lnTo>
                          <a:lnTo>
                            <a:pt x="4" y="87"/>
                          </a:lnTo>
                          <a:lnTo>
                            <a:pt x="4" y="91"/>
                          </a:lnTo>
                          <a:lnTo>
                            <a:pt x="4" y="94"/>
                          </a:lnTo>
                          <a:lnTo>
                            <a:pt x="7" y="98"/>
                          </a:lnTo>
                          <a:lnTo>
                            <a:pt x="10" y="98"/>
                          </a:lnTo>
                          <a:lnTo>
                            <a:pt x="10" y="101"/>
                          </a:lnTo>
                          <a:lnTo>
                            <a:pt x="10" y="104"/>
                          </a:lnTo>
                          <a:lnTo>
                            <a:pt x="14" y="101"/>
                          </a:lnTo>
                          <a:lnTo>
                            <a:pt x="14" y="104"/>
                          </a:lnTo>
                          <a:lnTo>
                            <a:pt x="17" y="104"/>
                          </a:lnTo>
                          <a:lnTo>
                            <a:pt x="17" y="108"/>
                          </a:lnTo>
                          <a:lnTo>
                            <a:pt x="21" y="111"/>
                          </a:lnTo>
                          <a:lnTo>
                            <a:pt x="21" y="108"/>
                          </a:lnTo>
                          <a:lnTo>
                            <a:pt x="24" y="108"/>
                          </a:lnTo>
                          <a:lnTo>
                            <a:pt x="24" y="111"/>
                          </a:lnTo>
                          <a:lnTo>
                            <a:pt x="21" y="114"/>
                          </a:lnTo>
                          <a:lnTo>
                            <a:pt x="24" y="114"/>
                          </a:lnTo>
                          <a:lnTo>
                            <a:pt x="24" y="118"/>
                          </a:lnTo>
                          <a:lnTo>
                            <a:pt x="28" y="118"/>
                          </a:lnTo>
                          <a:lnTo>
                            <a:pt x="31" y="114"/>
                          </a:lnTo>
                          <a:lnTo>
                            <a:pt x="35" y="114"/>
                          </a:lnTo>
                          <a:lnTo>
                            <a:pt x="42" y="118"/>
                          </a:lnTo>
                          <a:lnTo>
                            <a:pt x="38" y="118"/>
                          </a:lnTo>
                          <a:lnTo>
                            <a:pt x="35" y="118"/>
                          </a:lnTo>
                          <a:lnTo>
                            <a:pt x="31" y="121"/>
                          </a:lnTo>
                          <a:lnTo>
                            <a:pt x="24" y="121"/>
                          </a:lnTo>
                          <a:lnTo>
                            <a:pt x="21" y="121"/>
                          </a:lnTo>
                          <a:lnTo>
                            <a:pt x="17" y="121"/>
                          </a:lnTo>
                          <a:lnTo>
                            <a:pt x="14" y="121"/>
                          </a:lnTo>
                          <a:lnTo>
                            <a:pt x="10" y="121"/>
                          </a:lnTo>
                          <a:lnTo>
                            <a:pt x="7" y="121"/>
                          </a:lnTo>
                          <a:lnTo>
                            <a:pt x="4" y="118"/>
                          </a:lnTo>
                          <a:lnTo>
                            <a:pt x="0" y="118"/>
                          </a:lnTo>
                          <a:lnTo>
                            <a:pt x="4" y="121"/>
                          </a:lnTo>
                          <a:lnTo>
                            <a:pt x="7" y="124"/>
                          </a:lnTo>
                          <a:lnTo>
                            <a:pt x="7" y="128"/>
                          </a:lnTo>
                          <a:lnTo>
                            <a:pt x="17" y="131"/>
                          </a:lnTo>
                          <a:lnTo>
                            <a:pt x="24" y="131"/>
                          </a:lnTo>
                          <a:lnTo>
                            <a:pt x="35" y="135"/>
                          </a:lnTo>
                          <a:lnTo>
                            <a:pt x="42" y="135"/>
                          </a:lnTo>
                          <a:lnTo>
                            <a:pt x="45" y="135"/>
                          </a:lnTo>
                          <a:lnTo>
                            <a:pt x="48" y="131"/>
                          </a:lnTo>
                          <a:lnTo>
                            <a:pt x="55" y="128"/>
                          </a:lnTo>
                          <a:lnTo>
                            <a:pt x="59" y="124"/>
                          </a:lnTo>
                          <a:lnTo>
                            <a:pt x="62" y="124"/>
                          </a:lnTo>
                          <a:lnTo>
                            <a:pt x="69" y="128"/>
                          </a:lnTo>
                          <a:lnTo>
                            <a:pt x="73" y="128"/>
                          </a:lnTo>
                          <a:lnTo>
                            <a:pt x="76" y="128"/>
                          </a:lnTo>
                          <a:lnTo>
                            <a:pt x="80" y="128"/>
                          </a:lnTo>
                          <a:lnTo>
                            <a:pt x="80" y="124"/>
                          </a:lnTo>
                          <a:lnTo>
                            <a:pt x="83" y="121"/>
                          </a:lnTo>
                          <a:lnTo>
                            <a:pt x="87" y="121"/>
                          </a:lnTo>
                          <a:lnTo>
                            <a:pt x="90" y="121"/>
                          </a:lnTo>
                          <a:lnTo>
                            <a:pt x="93" y="121"/>
                          </a:lnTo>
                          <a:lnTo>
                            <a:pt x="104" y="121"/>
                          </a:lnTo>
                          <a:lnTo>
                            <a:pt x="118" y="121"/>
                          </a:lnTo>
                          <a:lnTo>
                            <a:pt x="131" y="121"/>
                          </a:lnTo>
                          <a:lnTo>
                            <a:pt x="145" y="118"/>
                          </a:lnTo>
                          <a:lnTo>
                            <a:pt x="149" y="118"/>
                          </a:lnTo>
                          <a:lnTo>
                            <a:pt x="152" y="118"/>
                          </a:lnTo>
                          <a:lnTo>
                            <a:pt x="156" y="118"/>
                          </a:lnTo>
                          <a:lnTo>
                            <a:pt x="159" y="114"/>
                          </a:lnTo>
                          <a:lnTo>
                            <a:pt x="159" y="118"/>
                          </a:lnTo>
                          <a:lnTo>
                            <a:pt x="163" y="121"/>
                          </a:lnTo>
                          <a:lnTo>
                            <a:pt x="166" y="121"/>
                          </a:lnTo>
                          <a:lnTo>
                            <a:pt x="166" y="124"/>
                          </a:lnTo>
                          <a:lnTo>
                            <a:pt x="166" y="121"/>
                          </a:lnTo>
                          <a:lnTo>
                            <a:pt x="166" y="118"/>
                          </a:lnTo>
                          <a:lnTo>
                            <a:pt x="166" y="114"/>
                          </a:lnTo>
                          <a:lnTo>
                            <a:pt x="166" y="111"/>
                          </a:lnTo>
                          <a:lnTo>
                            <a:pt x="170" y="111"/>
                          </a:lnTo>
                          <a:lnTo>
                            <a:pt x="170" y="108"/>
                          </a:lnTo>
                          <a:lnTo>
                            <a:pt x="173" y="108"/>
                          </a:lnTo>
                          <a:lnTo>
                            <a:pt x="173" y="111"/>
                          </a:lnTo>
                          <a:lnTo>
                            <a:pt x="176" y="111"/>
                          </a:lnTo>
                          <a:lnTo>
                            <a:pt x="176" y="108"/>
                          </a:lnTo>
                          <a:lnTo>
                            <a:pt x="180" y="108"/>
                          </a:lnTo>
                          <a:lnTo>
                            <a:pt x="183" y="108"/>
                          </a:lnTo>
                          <a:lnTo>
                            <a:pt x="187" y="104"/>
                          </a:lnTo>
                          <a:lnTo>
                            <a:pt x="187" y="101"/>
                          </a:lnTo>
                          <a:lnTo>
                            <a:pt x="190" y="101"/>
                          </a:lnTo>
                          <a:lnTo>
                            <a:pt x="194" y="101"/>
                          </a:lnTo>
                          <a:lnTo>
                            <a:pt x="194" y="98"/>
                          </a:lnTo>
                          <a:lnTo>
                            <a:pt x="194" y="94"/>
                          </a:lnTo>
                          <a:lnTo>
                            <a:pt x="194" y="91"/>
                          </a:lnTo>
                          <a:lnTo>
                            <a:pt x="197" y="87"/>
                          </a:lnTo>
                          <a:lnTo>
                            <a:pt x="201" y="87"/>
                          </a:lnTo>
                          <a:lnTo>
                            <a:pt x="201" y="84"/>
                          </a:lnTo>
                          <a:lnTo>
                            <a:pt x="201" y="81"/>
                          </a:lnTo>
                          <a:lnTo>
                            <a:pt x="201" y="77"/>
                          </a:lnTo>
                          <a:lnTo>
                            <a:pt x="204" y="77"/>
                          </a:lnTo>
                          <a:lnTo>
                            <a:pt x="204" y="74"/>
                          </a:lnTo>
                          <a:lnTo>
                            <a:pt x="204" y="71"/>
                          </a:lnTo>
                          <a:lnTo>
                            <a:pt x="204" y="67"/>
                          </a:lnTo>
                          <a:lnTo>
                            <a:pt x="204" y="71"/>
                          </a:lnTo>
                          <a:lnTo>
                            <a:pt x="197" y="74"/>
                          </a:lnTo>
                          <a:lnTo>
                            <a:pt x="190" y="81"/>
                          </a:lnTo>
                          <a:lnTo>
                            <a:pt x="187" y="84"/>
                          </a:lnTo>
                          <a:lnTo>
                            <a:pt x="180" y="84"/>
                          </a:lnTo>
                          <a:lnTo>
                            <a:pt x="176" y="87"/>
                          </a:lnTo>
                          <a:lnTo>
                            <a:pt x="170" y="87"/>
                          </a:lnTo>
                          <a:lnTo>
                            <a:pt x="173" y="84"/>
                          </a:lnTo>
                          <a:lnTo>
                            <a:pt x="173" y="81"/>
                          </a:lnTo>
                          <a:lnTo>
                            <a:pt x="176" y="81"/>
                          </a:lnTo>
                          <a:lnTo>
                            <a:pt x="176" y="77"/>
                          </a:lnTo>
                          <a:lnTo>
                            <a:pt x="176" y="74"/>
                          </a:lnTo>
                          <a:lnTo>
                            <a:pt x="176" y="71"/>
                          </a:lnTo>
                          <a:lnTo>
                            <a:pt x="176" y="67"/>
                          </a:lnTo>
                          <a:lnTo>
                            <a:pt x="176" y="71"/>
                          </a:lnTo>
                          <a:lnTo>
                            <a:pt x="173" y="71"/>
                          </a:lnTo>
                          <a:lnTo>
                            <a:pt x="170" y="71"/>
                          </a:lnTo>
                          <a:lnTo>
                            <a:pt x="166" y="74"/>
                          </a:lnTo>
                          <a:lnTo>
                            <a:pt x="173" y="67"/>
                          </a:lnTo>
                          <a:lnTo>
                            <a:pt x="180" y="60"/>
                          </a:lnTo>
                          <a:lnTo>
                            <a:pt x="190" y="54"/>
                          </a:lnTo>
                          <a:lnTo>
                            <a:pt x="197" y="47"/>
                          </a:lnTo>
                          <a:lnTo>
                            <a:pt x="197" y="44"/>
                          </a:lnTo>
                          <a:lnTo>
                            <a:pt x="201" y="40"/>
                          </a:lnTo>
                          <a:lnTo>
                            <a:pt x="201" y="37"/>
                          </a:lnTo>
                          <a:lnTo>
                            <a:pt x="201" y="33"/>
                          </a:lnTo>
                          <a:lnTo>
                            <a:pt x="197" y="37"/>
                          </a:lnTo>
                          <a:lnTo>
                            <a:pt x="194" y="40"/>
                          </a:lnTo>
                          <a:lnTo>
                            <a:pt x="190" y="40"/>
                          </a:lnTo>
                          <a:lnTo>
                            <a:pt x="187" y="40"/>
                          </a:lnTo>
                          <a:lnTo>
                            <a:pt x="183" y="37"/>
                          </a:lnTo>
                          <a:lnTo>
                            <a:pt x="180" y="44"/>
                          </a:lnTo>
                          <a:lnTo>
                            <a:pt x="176" y="44"/>
                          </a:lnTo>
                          <a:lnTo>
                            <a:pt x="173" y="47"/>
                          </a:lnTo>
                          <a:lnTo>
                            <a:pt x="166" y="44"/>
                          </a:lnTo>
                          <a:lnTo>
                            <a:pt x="166" y="40"/>
                          </a:lnTo>
                          <a:lnTo>
                            <a:pt x="166" y="37"/>
                          </a:lnTo>
                          <a:lnTo>
                            <a:pt x="170" y="37"/>
                          </a:lnTo>
                          <a:lnTo>
                            <a:pt x="173" y="33"/>
                          </a:lnTo>
                          <a:lnTo>
                            <a:pt x="176" y="30"/>
                          </a:lnTo>
                          <a:lnTo>
                            <a:pt x="176" y="33"/>
                          </a:lnTo>
                          <a:lnTo>
                            <a:pt x="180" y="33"/>
                          </a:lnTo>
                          <a:lnTo>
                            <a:pt x="180" y="37"/>
                          </a:lnTo>
                          <a:lnTo>
                            <a:pt x="183" y="37"/>
                          </a:lnTo>
                          <a:lnTo>
                            <a:pt x="183" y="33"/>
                          </a:lnTo>
                          <a:lnTo>
                            <a:pt x="187" y="33"/>
                          </a:lnTo>
                          <a:lnTo>
                            <a:pt x="187" y="30"/>
                          </a:lnTo>
                          <a:lnTo>
                            <a:pt x="190" y="30"/>
                          </a:lnTo>
                          <a:lnTo>
                            <a:pt x="190" y="33"/>
                          </a:lnTo>
                          <a:lnTo>
                            <a:pt x="194" y="33"/>
                          </a:lnTo>
                          <a:lnTo>
                            <a:pt x="194" y="30"/>
                          </a:lnTo>
                          <a:lnTo>
                            <a:pt x="194" y="27"/>
                          </a:lnTo>
                          <a:lnTo>
                            <a:pt x="197" y="27"/>
                          </a:lnTo>
                          <a:lnTo>
                            <a:pt x="201" y="27"/>
                          </a:lnTo>
                          <a:lnTo>
                            <a:pt x="201" y="23"/>
                          </a:lnTo>
                          <a:lnTo>
                            <a:pt x="204" y="20"/>
                          </a:lnTo>
                          <a:lnTo>
                            <a:pt x="208" y="20"/>
                          </a:lnTo>
                          <a:lnTo>
                            <a:pt x="211" y="17"/>
                          </a:lnTo>
                          <a:lnTo>
                            <a:pt x="211" y="13"/>
                          </a:lnTo>
                          <a:lnTo>
                            <a:pt x="211" y="10"/>
                          </a:lnTo>
                          <a:lnTo>
                            <a:pt x="215" y="6"/>
                          </a:lnTo>
                          <a:lnTo>
                            <a:pt x="211" y="10"/>
                          </a:lnTo>
                          <a:lnTo>
                            <a:pt x="211" y="6"/>
                          </a:lnTo>
                          <a:lnTo>
                            <a:pt x="211" y="3"/>
                          </a:lnTo>
                          <a:lnTo>
                            <a:pt x="215" y="3"/>
                          </a:lnTo>
                          <a:lnTo>
                            <a:pt x="215" y="0"/>
                          </a:lnTo>
                          <a:lnTo>
                            <a:pt x="211" y="0"/>
                          </a:lnTo>
                          <a:lnTo>
                            <a:pt x="211" y="3"/>
                          </a:lnTo>
                          <a:lnTo>
                            <a:pt x="208" y="6"/>
                          </a:lnTo>
                          <a:lnTo>
                            <a:pt x="204" y="10"/>
                          </a:lnTo>
                          <a:lnTo>
                            <a:pt x="201" y="10"/>
                          </a:lnTo>
                          <a:lnTo>
                            <a:pt x="197" y="13"/>
                          </a:lnTo>
                          <a:lnTo>
                            <a:pt x="190" y="13"/>
                          </a:lnTo>
                          <a:lnTo>
                            <a:pt x="187" y="17"/>
                          </a:lnTo>
                          <a:lnTo>
                            <a:pt x="183" y="20"/>
                          </a:lnTo>
                          <a:lnTo>
                            <a:pt x="180" y="20"/>
                          </a:lnTo>
                          <a:lnTo>
                            <a:pt x="173" y="20"/>
                          </a:lnTo>
                          <a:lnTo>
                            <a:pt x="170" y="20"/>
                          </a:lnTo>
                          <a:lnTo>
                            <a:pt x="166" y="23"/>
                          </a:lnTo>
                          <a:lnTo>
                            <a:pt x="163" y="27"/>
                          </a:lnTo>
                          <a:lnTo>
                            <a:pt x="156" y="30"/>
                          </a:lnTo>
                          <a:lnTo>
                            <a:pt x="152" y="30"/>
                          </a:lnTo>
                          <a:lnTo>
                            <a:pt x="149" y="33"/>
                          </a:lnTo>
                          <a:lnTo>
                            <a:pt x="142" y="37"/>
                          </a:lnTo>
                          <a:lnTo>
                            <a:pt x="131" y="44"/>
                          </a:lnTo>
                          <a:lnTo>
                            <a:pt x="121" y="44"/>
                          </a:lnTo>
                          <a:lnTo>
                            <a:pt x="114" y="44"/>
                          </a:lnTo>
                          <a:lnTo>
                            <a:pt x="111" y="44"/>
                          </a:lnTo>
                          <a:lnTo>
                            <a:pt x="107" y="47"/>
                          </a:lnTo>
                          <a:lnTo>
                            <a:pt x="107" y="54"/>
                          </a:lnTo>
                          <a:lnTo>
                            <a:pt x="104" y="57"/>
                          </a:lnTo>
                          <a:lnTo>
                            <a:pt x="97" y="54"/>
                          </a:lnTo>
                          <a:lnTo>
                            <a:pt x="100" y="54"/>
                          </a:lnTo>
                          <a:lnTo>
                            <a:pt x="100" y="50"/>
                          </a:lnTo>
                          <a:lnTo>
                            <a:pt x="100" y="47"/>
                          </a:lnTo>
                          <a:lnTo>
                            <a:pt x="104" y="47"/>
                          </a:lnTo>
                          <a:lnTo>
                            <a:pt x="100" y="47"/>
                          </a:lnTo>
                          <a:lnTo>
                            <a:pt x="97" y="47"/>
                          </a:lnTo>
                          <a:lnTo>
                            <a:pt x="97" y="50"/>
                          </a:lnTo>
                          <a:lnTo>
                            <a:pt x="93" y="50"/>
                          </a:lnTo>
                          <a:lnTo>
                            <a:pt x="97" y="50"/>
                          </a:lnTo>
                          <a:lnTo>
                            <a:pt x="97" y="47"/>
                          </a:lnTo>
                          <a:lnTo>
                            <a:pt x="97" y="44"/>
                          </a:lnTo>
                          <a:lnTo>
                            <a:pt x="93" y="47"/>
                          </a:lnTo>
                          <a:lnTo>
                            <a:pt x="90" y="47"/>
                          </a:lnTo>
                          <a:lnTo>
                            <a:pt x="90" y="50"/>
                          </a:lnTo>
                          <a:lnTo>
                            <a:pt x="87" y="54"/>
                          </a:lnTo>
                          <a:lnTo>
                            <a:pt x="87" y="50"/>
                          </a:lnTo>
                          <a:lnTo>
                            <a:pt x="83" y="47"/>
                          </a:lnTo>
                          <a:lnTo>
                            <a:pt x="80" y="47"/>
                          </a:lnTo>
                          <a:lnTo>
                            <a:pt x="76" y="47"/>
                          </a:lnTo>
                          <a:lnTo>
                            <a:pt x="73" y="47"/>
                          </a:lnTo>
                          <a:lnTo>
                            <a:pt x="69" y="44"/>
                          </a:lnTo>
                          <a:lnTo>
                            <a:pt x="66" y="40"/>
                          </a:lnTo>
                          <a:lnTo>
                            <a:pt x="62" y="37"/>
                          </a:lnTo>
                          <a:lnTo>
                            <a:pt x="66" y="37"/>
                          </a:lnTo>
                          <a:lnTo>
                            <a:pt x="69" y="37"/>
                          </a:lnTo>
                          <a:lnTo>
                            <a:pt x="73" y="37"/>
                          </a:lnTo>
                          <a:lnTo>
                            <a:pt x="76" y="37"/>
                          </a:lnTo>
                          <a:lnTo>
                            <a:pt x="76" y="33"/>
                          </a:lnTo>
                          <a:lnTo>
                            <a:pt x="80" y="30"/>
                          </a:lnTo>
                          <a:close/>
                        </a:path>
                      </a:pathLst>
                    </a:custGeom>
                    <a:solidFill>
                      <a:srgbClr val="5E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2" name="Freeform 691"/>
                    <p:cNvSpPr>
                      <a:spLocks/>
                    </p:cNvSpPr>
                    <p:nvPr/>
                  </p:nvSpPr>
                  <p:spPr bwMode="auto">
                    <a:xfrm>
                      <a:off x="3454" y="2458"/>
                      <a:ext cx="256" cy="139"/>
                    </a:xfrm>
                    <a:custGeom>
                      <a:avLst/>
                      <a:gdLst>
                        <a:gd name="T0" fmla="*/ 124 w 176"/>
                        <a:gd name="T1" fmla="*/ 121 h 151"/>
                        <a:gd name="T2" fmla="*/ 117 w 176"/>
                        <a:gd name="T3" fmla="*/ 124 h 151"/>
                        <a:gd name="T4" fmla="*/ 100 w 176"/>
                        <a:gd name="T5" fmla="*/ 124 h 151"/>
                        <a:gd name="T6" fmla="*/ 110 w 176"/>
                        <a:gd name="T7" fmla="*/ 118 h 151"/>
                        <a:gd name="T8" fmla="*/ 128 w 176"/>
                        <a:gd name="T9" fmla="*/ 118 h 151"/>
                        <a:gd name="T10" fmla="*/ 142 w 176"/>
                        <a:gd name="T11" fmla="*/ 104 h 151"/>
                        <a:gd name="T12" fmla="*/ 152 w 176"/>
                        <a:gd name="T13" fmla="*/ 101 h 151"/>
                        <a:gd name="T14" fmla="*/ 166 w 176"/>
                        <a:gd name="T15" fmla="*/ 94 h 151"/>
                        <a:gd name="T16" fmla="*/ 176 w 176"/>
                        <a:gd name="T17" fmla="*/ 84 h 151"/>
                        <a:gd name="T18" fmla="*/ 176 w 176"/>
                        <a:gd name="T19" fmla="*/ 77 h 151"/>
                        <a:gd name="T20" fmla="*/ 159 w 176"/>
                        <a:gd name="T21" fmla="*/ 87 h 151"/>
                        <a:gd name="T22" fmla="*/ 162 w 176"/>
                        <a:gd name="T23" fmla="*/ 81 h 151"/>
                        <a:gd name="T24" fmla="*/ 155 w 176"/>
                        <a:gd name="T25" fmla="*/ 81 h 151"/>
                        <a:gd name="T26" fmla="*/ 155 w 176"/>
                        <a:gd name="T27" fmla="*/ 77 h 151"/>
                        <a:gd name="T28" fmla="*/ 148 w 176"/>
                        <a:gd name="T29" fmla="*/ 91 h 151"/>
                        <a:gd name="T30" fmla="*/ 135 w 176"/>
                        <a:gd name="T31" fmla="*/ 94 h 151"/>
                        <a:gd name="T32" fmla="*/ 145 w 176"/>
                        <a:gd name="T33" fmla="*/ 81 h 151"/>
                        <a:gd name="T34" fmla="*/ 142 w 176"/>
                        <a:gd name="T35" fmla="*/ 81 h 151"/>
                        <a:gd name="T36" fmla="*/ 148 w 176"/>
                        <a:gd name="T37" fmla="*/ 74 h 151"/>
                        <a:gd name="T38" fmla="*/ 155 w 176"/>
                        <a:gd name="T39" fmla="*/ 60 h 151"/>
                        <a:gd name="T40" fmla="*/ 159 w 176"/>
                        <a:gd name="T41" fmla="*/ 47 h 151"/>
                        <a:gd name="T42" fmla="*/ 155 w 176"/>
                        <a:gd name="T43" fmla="*/ 40 h 151"/>
                        <a:gd name="T44" fmla="*/ 155 w 176"/>
                        <a:gd name="T45" fmla="*/ 30 h 151"/>
                        <a:gd name="T46" fmla="*/ 152 w 176"/>
                        <a:gd name="T47" fmla="*/ 27 h 151"/>
                        <a:gd name="T48" fmla="*/ 145 w 176"/>
                        <a:gd name="T49" fmla="*/ 27 h 151"/>
                        <a:gd name="T50" fmla="*/ 131 w 176"/>
                        <a:gd name="T51" fmla="*/ 37 h 151"/>
                        <a:gd name="T52" fmla="*/ 107 w 176"/>
                        <a:gd name="T53" fmla="*/ 37 h 151"/>
                        <a:gd name="T54" fmla="*/ 83 w 176"/>
                        <a:gd name="T55" fmla="*/ 33 h 151"/>
                        <a:gd name="T56" fmla="*/ 55 w 176"/>
                        <a:gd name="T57" fmla="*/ 23 h 151"/>
                        <a:gd name="T58" fmla="*/ 41 w 176"/>
                        <a:gd name="T59" fmla="*/ 13 h 151"/>
                        <a:gd name="T60" fmla="*/ 31 w 176"/>
                        <a:gd name="T61" fmla="*/ 3 h 151"/>
                        <a:gd name="T62" fmla="*/ 27 w 176"/>
                        <a:gd name="T63" fmla="*/ 6 h 151"/>
                        <a:gd name="T64" fmla="*/ 24 w 176"/>
                        <a:gd name="T65" fmla="*/ 10 h 151"/>
                        <a:gd name="T66" fmla="*/ 34 w 176"/>
                        <a:gd name="T67" fmla="*/ 20 h 151"/>
                        <a:gd name="T68" fmla="*/ 24 w 176"/>
                        <a:gd name="T69" fmla="*/ 17 h 151"/>
                        <a:gd name="T70" fmla="*/ 20 w 176"/>
                        <a:gd name="T71" fmla="*/ 23 h 151"/>
                        <a:gd name="T72" fmla="*/ 24 w 176"/>
                        <a:gd name="T73" fmla="*/ 33 h 151"/>
                        <a:gd name="T74" fmla="*/ 31 w 176"/>
                        <a:gd name="T75" fmla="*/ 37 h 151"/>
                        <a:gd name="T76" fmla="*/ 34 w 176"/>
                        <a:gd name="T77" fmla="*/ 47 h 151"/>
                        <a:gd name="T78" fmla="*/ 20 w 176"/>
                        <a:gd name="T79" fmla="*/ 44 h 151"/>
                        <a:gd name="T80" fmla="*/ 10 w 176"/>
                        <a:gd name="T81" fmla="*/ 33 h 151"/>
                        <a:gd name="T82" fmla="*/ 14 w 176"/>
                        <a:gd name="T83" fmla="*/ 47 h 151"/>
                        <a:gd name="T84" fmla="*/ 20 w 176"/>
                        <a:gd name="T85" fmla="*/ 57 h 151"/>
                        <a:gd name="T86" fmla="*/ 20 w 176"/>
                        <a:gd name="T87" fmla="*/ 67 h 151"/>
                        <a:gd name="T88" fmla="*/ 31 w 176"/>
                        <a:gd name="T89" fmla="*/ 74 h 151"/>
                        <a:gd name="T90" fmla="*/ 41 w 176"/>
                        <a:gd name="T91" fmla="*/ 70 h 151"/>
                        <a:gd name="T92" fmla="*/ 55 w 176"/>
                        <a:gd name="T93" fmla="*/ 77 h 151"/>
                        <a:gd name="T94" fmla="*/ 65 w 176"/>
                        <a:gd name="T95" fmla="*/ 81 h 151"/>
                        <a:gd name="T96" fmla="*/ 62 w 176"/>
                        <a:gd name="T97" fmla="*/ 87 h 151"/>
                        <a:gd name="T98" fmla="*/ 48 w 176"/>
                        <a:gd name="T99" fmla="*/ 81 h 151"/>
                        <a:gd name="T100" fmla="*/ 27 w 176"/>
                        <a:gd name="T101" fmla="*/ 74 h 151"/>
                        <a:gd name="T102" fmla="*/ 24 w 176"/>
                        <a:gd name="T103" fmla="*/ 74 h 151"/>
                        <a:gd name="T104" fmla="*/ 14 w 176"/>
                        <a:gd name="T105" fmla="*/ 74 h 151"/>
                        <a:gd name="T106" fmla="*/ 3 w 176"/>
                        <a:gd name="T107" fmla="*/ 70 h 151"/>
                        <a:gd name="T108" fmla="*/ 10 w 176"/>
                        <a:gd name="T109" fmla="*/ 84 h 151"/>
                        <a:gd name="T110" fmla="*/ 17 w 176"/>
                        <a:gd name="T111" fmla="*/ 84 h 151"/>
                        <a:gd name="T112" fmla="*/ 24 w 176"/>
                        <a:gd name="T113" fmla="*/ 94 h 151"/>
                        <a:gd name="T114" fmla="*/ 34 w 176"/>
                        <a:gd name="T115" fmla="*/ 108 h 151"/>
                        <a:gd name="T116" fmla="*/ 45 w 176"/>
                        <a:gd name="T117" fmla="*/ 108 h 151"/>
                        <a:gd name="T118" fmla="*/ 59 w 176"/>
                        <a:gd name="T119"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151">
                          <a:moveTo>
                            <a:pt x="83" y="138"/>
                          </a:moveTo>
                          <a:lnTo>
                            <a:pt x="100" y="151"/>
                          </a:lnTo>
                          <a:lnTo>
                            <a:pt x="124" y="128"/>
                          </a:lnTo>
                          <a:lnTo>
                            <a:pt x="124" y="124"/>
                          </a:lnTo>
                          <a:lnTo>
                            <a:pt x="124" y="121"/>
                          </a:lnTo>
                          <a:lnTo>
                            <a:pt x="124" y="118"/>
                          </a:lnTo>
                          <a:lnTo>
                            <a:pt x="121" y="118"/>
                          </a:lnTo>
                          <a:lnTo>
                            <a:pt x="121" y="121"/>
                          </a:lnTo>
                          <a:lnTo>
                            <a:pt x="117" y="121"/>
                          </a:lnTo>
                          <a:lnTo>
                            <a:pt x="117" y="124"/>
                          </a:lnTo>
                          <a:lnTo>
                            <a:pt x="114" y="124"/>
                          </a:lnTo>
                          <a:lnTo>
                            <a:pt x="110" y="124"/>
                          </a:lnTo>
                          <a:lnTo>
                            <a:pt x="107" y="128"/>
                          </a:lnTo>
                          <a:lnTo>
                            <a:pt x="103" y="128"/>
                          </a:lnTo>
                          <a:lnTo>
                            <a:pt x="100" y="124"/>
                          </a:lnTo>
                          <a:lnTo>
                            <a:pt x="100" y="121"/>
                          </a:lnTo>
                          <a:lnTo>
                            <a:pt x="100" y="118"/>
                          </a:lnTo>
                          <a:lnTo>
                            <a:pt x="103" y="118"/>
                          </a:lnTo>
                          <a:lnTo>
                            <a:pt x="107" y="118"/>
                          </a:lnTo>
                          <a:lnTo>
                            <a:pt x="110" y="118"/>
                          </a:lnTo>
                          <a:lnTo>
                            <a:pt x="114" y="114"/>
                          </a:lnTo>
                          <a:lnTo>
                            <a:pt x="117" y="114"/>
                          </a:lnTo>
                          <a:lnTo>
                            <a:pt x="121" y="114"/>
                          </a:lnTo>
                          <a:lnTo>
                            <a:pt x="124" y="114"/>
                          </a:lnTo>
                          <a:lnTo>
                            <a:pt x="128" y="118"/>
                          </a:lnTo>
                          <a:lnTo>
                            <a:pt x="131" y="114"/>
                          </a:lnTo>
                          <a:lnTo>
                            <a:pt x="131" y="111"/>
                          </a:lnTo>
                          <a:lnTo>
                            <a:pt x="135" y="108"/>
                          </a:lnTo>
                          <a:lnTo>
                            <a:pt x="138" y="104"/>
                          </a:lnTo>
                          <a:lnTo>
                            <a:pt x="142" y="104"/>
                          </a:lnTo>
                          <a:lnTo>
                            <a:pt x="145" y="104"/>
                          </a:lnTo>
                          <a:lnTo>
                            <a:pt x="145" y="108"/>
                          </a:lnTo>
                          <a:lnTo>
                            <a:pt x="145" y="104"/>
                          </a:lnTo>
                          <a:lnTo>
                            <a:pt x="148" y="104"/>
                          </a:lnTo>
                          <a:lnTo>
                            <a:pt x="152" y="101"/>
                          </a:lnTo>
                          <a:lnTo>
                            <a:pt x="155" y="97"/>
                          </a:lnTo>
                          <a:lnTo>
                            <a:pt x="155" y="101"/>
                          </a:lnTo>
                          <a:lnTo>
                            <a:pt x="159" y="101"/>
                          </a:lnTo>
                          <a:lnTo>
                            <a:pt x="162" y="97"/>
                          </a:lnTo>
                          <a:lnTo>
                            <a:pt x="166" y="94"/>
                          </a:lnTo>
                          <a:lnTo>
                            <a:pt x="169" y="94"/>
                          </a:lnTo>
                          <a:lnTo>
                            <a:pt x="169" y="91"/>
                          </a:lnTo>
                          <a:lnTo>
                            <a:pt x="173" y="91"/>
                          </a:lnTo>
                          <a:lnTo>
                            <a:pt x="173" y="87"/>
                          </a:lnTo>
                          <a:lnTo>
                            <a:pt x="176" y="84"/>
                          </a:lnTo>
                          <a:lnTo>
                            <a:pt x="173" y="84"/>
                          </a:lnTo>
                          <a:lnTo>
                            <a:pt x="173" y="81"/>
                          </a:lnTo>
                          <a:lnTo>
                            <a:pt x="176" y="77"/>
                          </a:lnTo>
                          <a:lnTo>
                            <a:pt x="176" y="74"/>
                          </a:lnTo>
                          <a:lnTo>
                            <a:pt x="176" y="77"/>
                          </a:lnTo>
                          <a:lnTo>
                            <a:pt x="173" y="77"/>
                          </a:lnTo>
                          <a:lnTo>
                            <a:pt x="169" y="81"/>
                          </a:lnTo>
                          <a:lnTo>
                            <a:pt x="166" y="84"/>
                          </a:lnTo>
                          <a:lnTo>
                            <a:pt x="162" y="87"/>
                          </a:lnTo>
                          <a:lnTo>
                            <a:pt x="159" y="87"/>
                          </a:lnTo>
                          <a:lnTo>
                            <a:pt x="159" y="84"/>
                          </a:lnTo>
                          <a:lnTo>
                            <a:pt x="162" y="84"/>
                          </a:lnTo>
                          <a:lnTo>
                            <a:pt x="162" y="81"/>
                          </a:lnTo>
                          <a:lnTo>
                            <a:pt x="166" y="81"/>
                          </a:lnTo>
                          <a:lnTo>
                            <a:pt x="162" y="81"/>
                          </a:lnTo>
                          <a:lnTo>
                            <a:pt x="162" y="77"/>
                          </a:lnTo>
                          <a:lnTo>
                            <a:pt x="162" y="81"/>
                          </a:lnTo>
                          <a:lnTo>
                            <a:pt x="159" y="81"/>
                          </a:lnTo>
                          <a:lnTo>
                            <a:pt x="155" y="84"/>
                          </a:lnTo>
                          <a:lnTo>
                            <a:pt x="155" y="81"/>
                          </a:lnTo>
                          <a:lnTo>
                            <a:pt x="159" y="81"/>
                          </a:lnTo>
                          <a:lnTo>
                            <a:pt x="159" y="77"/>
                          </a:lnTo>
                          <a:lnTo>
                            <a:pt x="159" y="74"/>
                          </a:lnTo>
                          <a:lnTo>
                            <a:pt x="159" y="77"/>
                          </a:lnTo>
                          <a:lnTo>
                            <a:pt x="155" y="77"/>
                          </a:lnTo>
                          <a:lnTo>
                            <a:pt x="155" y="81"/>
                          </a:lnTo>
                          <a:lnTo>
                            <a:pt x="152" y="81"/>
                          </a:lnTo>
                          <a:lnTo>
                            <a:pt x="152" y="84"/>
                          </a:lnTo>
                          <a:lnTo>
                            <a:pt x="148" y="87"/>
                          </a:lnTo>
                          <a:lnTo>
                            <a:pt x="148" y="91"/>
                          </a:lnTo>
                          <a:lnTo>
                            <a:pt x="145" y="91"/>
                          </a:lnTo>
                          <a:lnTo>
                            <a:pt x="142" y="94"/>
                          </a:lnTo>
                          <a:lnTo>
                            <a:pt x="138" y="94"/>
                          </a:lnTo>
                          <a:lnTo>
                            <a:pt x="135" y="97"/>
                          </a:lnTo>
                          <a:lnTo>
                            <a:pt x="135" y="94"/>
                          </a:lnTo>
                          <a:lnTo>
                            <a:pt x="138" y="94"/>
                          </a:lnTo>
                          <a:lnTo>
                            <a:pt x="138" y="91"/>
                          </a:lnTo>
                          <a:lnTo>
                            <a:pt x="142" y="87"/>
                          </a:lnTo>
                          <a:lnTo>
                            <a:pt x="142" y="84"/>
                          </a:lnTo>
                          <a:lnTo>
                            <a:pt x="145" y="81"/>
                          </a:lnTo>
                          <a:lnTo>
                            <a:pt x="142" y="81"/>
                          </a:lnTo>
                          <a:lnTo>
                            <a:pt x="142" y="84"/>
                          </a:lnTo>
                          <a:lnTo>
                            <a:pt x="138" y="84"/>
                          </a:lnTo>
                          <a:lnTo>
                            <a:pt x="138" y="81"/>
                          </a:lnTo>
                          <a:lnTo>
                            <a:pt x="142" y="81"/>
                          </a:lnTo>
                          <a:lnTo>
                            <a:pt x="142" y="77"/>
                          </a:lnTo>
                          <a:lnTo>
                            <a:pt x="142" y="74"/>
                          </a:lnTo>
                          <a:lnTo>
                            <a:pt x="142" y="77"/>
                          </a:lnTo>
                          <a:lnTo>
                            <a:pt x="145" y="77"/>
                          </a:lnTo>
                          <a:lnTo>
                            <a:pt x="148" y="74"/>
                          </a:lnTo>
                          <a:lnTo>
                            <a:pt x="148" y="70"/>
                          </a:lnTo>
                          <a:lnTo>
                            <a:pt x="152" y="67"/>
                          </a:lnTo>
                          <a:lnTo>
                            <a:pt x="152" y="64"/>
                          </a:lnTo>
                          <a:lnTo>
                            <a:pt x="152" y="60"/>
                          </a:lnTo>
                          <a:lnTo>
                            <a:pt x="155" y="60"/>
                          </a:lnTo>
                          <a:lnTo>
                            <a:pt x="155" y="57"/>
                          </a:lnTo>
                          <a:lnTo>
                            <a:pt x="155" y="54"/>
                          </a:lnTo>
                          <a:lnTo>
                            <a:pt x="159" y="54"/>
                          </a:lnTo>
                          <a:lnTo>
                            <a:pt x="159" y="50"/>
                          </a:lnTo>
                          <a:lnTo>
                            <a:pt x="159" y="47"/>
                          </a:lnTo>
                          <a:lnTo>
                            <a:pt x="159" y="44"/>
                          </a:lnTo>
                          <a:lnTo>
                            <a:pt x="159" y="40"/>
                          </a:lnTo>
                          <a:lnTo>
                            <a:pt x="155" y="40"/>
                          </a:lnTo>
                          <a:lnTo>
                            <a:pt x="152" y="40"/>
                          </a:lnTo>
                          <a:lnTo>
                            <a:pt x="155" y="40"/>
                          </a:lnTo>
                          <a:lnTo>
                            <a:pt x="155" y="37"/>
                          </a:lnTo>
                          <a:lnTo>
                            <a:pt x="155" y="33"/>
                          </a:lnTo>
                          <a:lnTo>
                            <a:pt x="155" y="30"/>
                          </a:lnTo>
                          <a:lnTo>
                            <a:pt x="159" y="30"/>
                          </a:lnTo>
                          <a:lnTo>
                            <a:pt x="155" y="30"/>
                          </a:lnTo>
                          <a:lnTo>
                            <a:pt x="155" y="27"/>
                          </a:lnTo>
                          <a:lnTo>
                            <a:pt x="159" y="23"/>
                          </a:lnTo>
                          <a:lnTo>
                            <a:pt x="155" y="20"/>
                          </a:lnTo>
                          <a:lnTo>
                            <a:pt x="152" y="23"/>
                          </a:lnTo>
                          <a:lnTo>
                            <a:pt x="152" y="27"/>
                          </a:lnTo>
                          <a:lnTo>
                            <a:pt x="148" y="30"/>
                          </a:lnTo>
                          <a:lnTo>
                            <a:pt x="148" y="33"/>
                          </a:lnTo>
                          <a:lnTo>
                            <a:pt x="145" y="33"/>
                          </a:lnTo>
                          <a:lnTo>
                            <a:pt x="145" y="30"/>
                          </a:lnTo>
                          <a:lnTo>
                            <a:pt x="145" y="27"/>
                          </a:lnTo>
                          <a:lnTo>
                            <a:pt x="142" y="30"/>
                          </a:lnTo>
                          <a:lnTo>
                            <a:pt x="138" y="30"/>
                          </a:lnTo>
                          <a:lnTo>
                            <a:pt x="138" y="33"/>
                          </a:lnTo>
                          <a:lnTo>
                            <a:pt x="135" y="37"/>
                          </a:lnTo>
                          <a:lnTo>
                            <a:pt x="131" y="37"/>
                          </a:lnTo>
                          <a:lnTo>
                            <a:pt x="128" y="40"/>
                          </a:lnTo>
                          <a:lnTo>
                            <a:pt x="121" y="40"/>
                          </a:lnTo>
                          <a:lnTo>
                            <a:pt x="117" y="40"/>
                          </a:lnTo>
                          <a:lnTo>
                            <a:pt x="110" y="37"/>
                          </a:lnTo>
                          <a:lnTo>
                            <a:pt x="107" y="37"/>
                          </a:lnTo>
                          <a:lnTo>
                            <a:pt x="103" y="37"/>
                          </a:lnTo>
                          <a:lnTo>
                            <a:pt x="97" y="37"/>
                          </a:lnTo>
                          <a:lnTo>
                            <a:pt x="93" y="37"/>
                          </a:lnTo>
                          <a:lnTo>
                            <a:pt x="90" y="37"/>
                          </a:lnTo>
                          <a:lnTo>
                            <a:pt x="83" y="33"/>
                          </a:lnTo>
                          <a:lnTo>
                            <a:pt x="76" y="30"/>
                          </a:lnTo>
                          <a:lnTo>
                            <a:pt x="65" y="23"/>
                          </a:lnTo>
                          <a:lnTo>
                            <a:pt x="59" y="20"/>
                          </a:lnTo>
                          <a:lnTo>
                            <a:pt x="59" y="23"/>
                          </a:lnTo>
                          <a:lnTo>
                            <a:pt x="55" y="23"/>
                          </a:lnTo>
                          <a:lnTo>
                            <a:pt x="52" y="23"/>
                          </a:lnTo>
                          <a:lnTo>
                            <a:pt x="48" y="20"/>
                          </a:lnTo>
                          <a:lnTo>
                            <a:pt x="45" y="20"/>
                          </a:lnTo>
                          <a:lnTo>
                            <a:pt x="45" y="17"/>
                          </a:lnTo>
                          <a:lnTo>
                            <a:pt x="41" y="13"/>
                          </a:lnTo>
                          <a:lnTo>
                            <a:pt x="38" y="13"/>
                          </a:lnTo>
                          <a:lnTo>
                            <a:pt x="38" y="10"/>
                          </a:lnTo>
                          <a:lnTo>
                            <a:pt x="34" y="6"/>
                          </a:lnTo>
                          <a:lnTo>
                            <a:pt x="34" y="3"/>
                          </a:lnTo>
                          <a:lnTo>
                            <a:pt x="31" y="3"/>
                          </a:lnTo>
                          <a:lnTo>
                            <a:pt x="31" y="0"/>
                          </a:lnTo>
                          <a:lnTo>
                            <a:pt x="27" y="0"/>
                          </a:lnTo>
                          <a:lnTo>
                            <a:pt x="31" y="3"/>
                          </a:lnTo>
                          <a:lnTo>
                            <a:pt x="31" y="6"/>
                          </a:lnTo>
                          <a:lnTo>
                            <a:pt x="27" y="6"/>
                          </a:lnTo>
                          <a:lnTo>
                            <a:pt x="24" y="3"/>
                          </a:lnTo>
                          <a:lnTo>
                            <a:pt x="24" y="6"/>
                          </a:lnTo>
                          <a:lnTo>
                            <a:pt x="24" y="10"/>
                          </a:lnTo>
                          <a:lnTo>
                            <a:pt x="20" y="10"/>
                          </a:lnTo>
                          <a:lnTo>
                            <a:pt x="24" y="10"/>
                          </a:lnTo>
                          <a:lnTo>
                            <a:pt x="24" y="13"/>
                          </a:lnTo>
                          <a:lnTo>
                            <a:pt x="27" y="13"/>
                          </a:lnTo>
                          <a:lnTo>
                            <a:pt x="27" y="17"/>
                          </a:lnTo>
                          <a:lnTo>
                            <a:pt x="31" y="20"/>
                          </a:lnTo>
                          <a:lnTo>
                            <a:pt x="34" y="20"/>
                          </a:lnTo>
                          <a:lnTo>
                            <a:pt x="34" y="23"/>
                          </a:lnTo>
                          <a:lnTo>
                            <a:pt x="31" y="23"/>
                          </a:lnTo>
                          <a:lnTo>
                            <a:pt x="27" y="20"/>
                          </a:lnTo>
                          <a:lnTo>
                            <a:pt x="24" y="20"/>
                          </a:lnTo>
                          <a:lnTo>
                            <a:pt x="24" y="17"/>
                          </a:lnTo>
                          <a:lnTo>
                            <a:pt x="20" y="17"/>
                          </a:lnTo>
                          <a:lnTo>
                            <a:pt x="20" y="20"/>
                          </a:lnTo>
                          <a:lnTo>
                            <a:pt x="17" y="20"/>
                          </a:lnTo>
                          <a:lnTo>
                            <a:pt x="17" y="23"/>
                          </a:lnTo>
                          <a:lnTo>
                            <a:pt x="20" y="23"/>
                          </a:lnTo>
                          <a:lnTo>
                            <a:pt x="20" y="27"/>
                          </a:lnTo>
                          <a:lnTo>
                            <a:pt x="20" y="30"/>
                          </a:lnTo>
                          <a:lnTo>
                            <a:pt x="20" y="33"/>
                          </a:lnTo>
                          <a:lnTo>
                            <a:pt x="24" y="30"/>
                          </a:lnTo>
                          <a:lnTo>
                            <a:pt x="24" y="33"/>
                          </a:lnTo>
                          <a:lnTo>
                            <a:pt x="27" y="33"/>
                          </a:lnTo>
                          <a:lnTo>
                            <a:pt x="27" y="37"/>
                          </a:lnTo>
                          <a:lnTo>
                            <a:pt x="27" y="33"/>
                          </a:lnTo>
                          <a:lnTo>
                            <a:pt x="27" y="37"/>
                          </a:lnTo>
                          <a:lnTo>
                            <a:pt x="31" y="37"/>
                          </a:lnTo>
                          <a:lnTo>
                            <a:pt x="34" y="37"/>
                          </a:lnTo>
                          <a:lnTo>
                            <a:pt x="34" y="40"/>
                          </a:lnTo>
                          <a:lnTo>
                            <a:pt x="38" y="44"/>
                          </a:lnTo>
                          <a:lnTo>
                            <a:pt x="38" y="47"/>
                          </a:lnTo>
                          <a:lnTo>
                            <a:pt x="34" y="47"/>
                          </a:lnTo>
                          <a:lnTo>
                            <a:pt x="34" y="50"/>
                          </a:lnTo>
                          <a:lnTo>
                            <a:pt x="34" y="47"/>
                          </a:lnTo>
                          <a:lnTo>
                            <a:pt x="27" y="47"/>
                          </a:lnTo>
                          <a:lnTo>
                            <a:pt x="24" y="44"/>
                          </a:lnTo>
                          <a:lnTo>
                            <a:pt x="20" y="44"/>
                          </a:lnTo>
                          <a:lnTo>
                            <a:pt x="17" y="40"/>
                          </a:lnTo>
                          <a:lnTo>
                            <a:pt x="14" y="37"/>
                          </a:lnTo>
                          <a:lnTo>
                            <a:pt x="14" y="30"/>
                          </a:lnTo>
                          <a:lnTo>
                            <a:pt x="10" y="30"/>
                          </a:lnTo>
                          <a:lnTo>
                            <a:pt x="10" y="33"/>
                          </a:lnTo>
                          <a:lnTo>
                            <a:pt x="10" y="37"/>
                          </a:lnTo>
                          <a:lnTo>
                            <a:pt x="10" y="40"/>
                          </a:lnTo>
                          <a:lnTo>
                            <a:pt x="10" y="44"/>
                          </a:lnTo>
                          <a:lnTo>
                            <a:pt x="10" y="47"/>
                          </a:lnTo>
                          <a:lnTo>
                            <a:pt x="14" y="47"/>
                          </a:lnTo>
                          <a:lnTo>
                            <a:pt x="14" y="50"/>
                          </a:lnTo>
                          <a:lnTo>
                            <a:pt x="14" y="54"/>
                          </a:lnTo>
                          <a:lnTo>
                            <a:pt x="14" y="57"/>
                          </a:lnTo>
                          <a:lnTo>
                            <a:pt x="17" y="57"/>
                          </a:lnTo>
                          <a:lnTo>
                            <a:pt x="20" y="57"/>
                          </a:lnTo>
                          <a:lnTo>
                            <a:pt x="20" y="60"/>
                          </a:lnTo>
                          <a:lnTo>
                            <a:pt x="17" y="60"/>
                          </a:lnTo>
                          <a:lnTo>
                            <a:pt x="17" y="64"/>
                          </a:lnTo>
                          <a:lnTo>
                            <a:pt x="20" y="64"/>
                          </a:lnTo>
                          <a:lnTo>
                            <a:pt x="20" y="67"/>
                          </a:lnTo>
                          <a:lnTo>
                            <a:pt x="24" y="67"/>
                          </a:lnTo>
                          <a:lnTo>
                            <a:pt x="27" y="67"/>
                          </a:lnTo>
                          <a:lnTo>
                            <a:pt x="27" y="64"/>
                          </a:lnTo>
                          <a:lnTo>
                            <a:pt x="31" y="70"/>
                          </a:lnTo>
                          <a:lnTo>
                            <a:pt x="31" y="74"/>
                          </a:lnTo>
                          <a:lnTo>
                            <a:pt x="34" y="74"/>
                          </a:lnTo>
                          <a:lnTo>
                            <a:pt x="38" y="70"/>
                          </a:lnTo>
                          <a:lnTo>
                            <a:pt x="38" y="74"/>
                          </a:lnTo>
                          <a:lnTo>
                            <a:pt x="41" y="74"/>
                          </a:lnTo>
                          <a:lnTo>
                            <a:pt x="41" y="70"/>
                          </a:lnTo>
                          <a:lnTo>
                            <a:pt x="45" y="74"/>
                          </a:lnTo>
                          <a:lnTo>
                            <a:pt x="48" y="74"/>
                          </a:lnTo>
                          <a:lnTo>
                            <a:pt x="48" y="77"/>
                          </a:lnTo>
                          <a:lnTo>
                            <a:pt x="52" y="81"/>
                          </a:lnTo>
                          <a:lnTo>
                            <a:pt x="55" y="77"/>
                          </a:lnTo>
                          <a:lnTo>
                            <a:pt x="59" y="81"/>
                          </a:lnTo>
                          <a:lnTo>
                            <a:pt x="62" y="77"/>
                          </a:lnTo>
                          <a:lnTo>
                            <a:pt x="62" y="74"/>
                          </a:lnTo>
                          <a:lnTo>
                            <a:pt x="65" y="77"/>
                          </a:lnTo>
                          <a:lnTo>
                            <a:pt x="65" y="81"/>
                          </a:lnTo>
                          <a:lnTo>
                            <a:pt x="65" y="84"/>
                          </a:lnTo>
                          <a:lnTo>
                            <a:pt x="69" y="84"/>
                          </a:lnTo>
                          <a:lnTo>
                            <a:pt x="69" y="87"/>
                          </a:lnTo>
                          <a:lnTo>
                            <a:pt x="65" y="87"/>
                          </a:lnTo>
                          <a:lnTo>
                            <a:pt x="62" y="87"/>
                          </a:lnTo>
                          <a:lnTo>
                            <a:pt x="59" y="87"/>
                          </a:lnTo>
                          <a:lnTo>
                            <a:pt x="59" y="84"/>
                          </a:lnTo>
                          <a:lnTo>
                            <a:pt x="55" y="87"/>
                          </a:lnTo>
                          <a:lnTo>
                            <a:pt x="55" y="84"/>
                          </a:lnTo>
                          <a:lnTo>
                            <a:pt x="48" y="81"/>
                          </a:lnTo>
                          <a:lnTo>
                            <a:pt x="45" y="81"/>
                          </a:lnTo>
                          <a:lnTo>
                            <a:pt x="38" y="81"/>
                          </a:lnTo>
                          <a:lnTo>
                            <a:pt x="34" y="77"/>
                          </a:lnTo>
                          <a:lnTo>
                            <a:pt x="31" y="74"/>
                          </a:lnTo>
                          <a:lnTo>
                            <a:pt x="27" y="74"/>
                          </a:lnTo>
                          <a:lnTo>
                            <a:pt x="20" y="70"/>
                          </a:lnTo>
                          <a:lnTo>
                            <a:pt x="20" y="67"/>
                          </a:lnTo>
                          <a:lnTo>
                            <a:pt x="20" y="70"/>
                          </a:lnTo>
                          <a:lnTo>
                            <a:pt x="20" y="74"/>
                          </a:lnTo>
                          <a:lnTo>
                            <a:pt x="24" y="74"/>
                          </a:lnTo>
                          <a:lnTo>
                            <a:pt x="24" y="77"/>
                          </a:lnTo>
                          <a:lnTo>
                            <a:pt x="20" y="77"/>
                          </a:lnTo>
                          <a:lnTo>
                            <a:pt x="17" y="74"/>
                          </a:lnTo>
                          <a:lnTo>
                            <a:pt x="14" y="70"/>
                          </a:lnTo>
                          <a:lnTo>
                            <a:pt x="14" y="74"/>
                          </a:lnTo>
                          <a:lnTo>
                            <a:pt x="10" y="70"/>
                          </a:lnTo>
                          <a:lnTo>
                            <a:pt x="7" y="67"/>
                          </a:lnTo>
                          <a:lnTo>
                            <a:pt x="3" y="64"/>
                          </a:lnTo>
                          <a:lnTo>
                            <a:pt x="0" y="64"/>
                          </a:lnTo>
                          <a:lnTo>
                            <a:pt x="3" y="70"/>
                          </a:lnTo>
                          <a:lnTo>
                            <a:pt x="3" y="74"/>
                          </a:lnTo>
                          <a:lnTo>
                            <a:pt x="3" y="77"/>
                          </a:lnTo>
                          <a:lnTo>
                            <a:pt x="7" y="81"/>
                          </a:lnTo>
                          <a:lnTo>
                            <a:pt x="7" y="84"/>
                          </a:lnTo>
                          <a:lnTo>
                            <a:pt x="10" y="84"/>
                          </a:lnTo>
                          <a:lnTo>
                            <a:pt x="10" y="81"/>
                          </a:lnTo>
                          <a:lnTo>
                            <a:pt x="10" y="84"/>
                          </a:lnTo>
                          <a:lnTo>
                            <a:pt x="14" y="87"/>
                          </a:lnTo>
                          <a:lnTo>
                            <a:pt x="17" y="87"/>
                          </a:lnTo>
                          <a:lnTo>
                            <a:pt x="17" y="84"/>
                          </a:lnTo>
                          <a:lnTo>
                            <a:pt x="20" y="87"/>
                          </a:lnTo>
                          <a:lnTo>
                            <a:pt x="17" y="91"/>
                          </a:lnTo>
                          <a:lnTo>
                            <a:pt x="20" y="91"/>
                          </a:lnTo>
                          <a:lnTo>
                            <a:pt x="20" y="94"/>
                          </a:lnTo>
                          <a:lnTo>
                            <a:pt x="24" y="94"/>
                          </a:lnTo>
                          <a:lnTo>
                            <a:pt x="24" y="97"/>
                          </a:lnTo>
                          <a:lnTo>
                            <a:pt x="24" y="101"/>
                          </a:lnTo>
                          <a:lnTo>
                            <a:pt x="27" y="104"/>
                          </a:lnTo>
                          <a:lnTo>
                            <a:pt x="31" y="108"/>
                          </a:lnTo>
                          <a:lnTo>
                            <a:pt x="34" y="108"/>
                          </a:lnTo>
                          <a:lnTo>
                            <a:pt x="38" y="108"/>
                          </a:lnTo>
                          <a:lnTo>
                            <a:pt x="38" y="104"/>
                          </a:lnTo>
                          <a:lnTo>
                            <a:pt x="38" y="108"/>
                          </a:lnTo>
                          <a:lnTo>
                            <a:pt x="41" y="111"/>
                          </a:lnTo>
                          <a:lnTo>
                            <a:pt x="45" y="108"/>
                          </a:lnTo>
                          <a:lnTo>
                            <a:pt x="45" y="104"/>
                          </a:lnTo>
                          <a:lnTo>
                            <a:pt x="48" y="108"/>
                          </a:lnTo>
                          <a:lnTo>
                            <a:pt x="48" y="111"/>
                          </a:lnTo>
                          <a:lnTo>
                            <a:pt x="52" y="111"/>
                          </a:lnTo>
                          <a:lnTo>
                            <a:pt x="59" y="118"/>
                          </a:lnTo>
                          <a:lnTo>
                            <a:pt x="65" y="124"/>
                          </a:lnTo>
                          <a:lnTo>
                            <a:pt x="76" y="131"/>
                          </a:lnTo>
                          <a:lnTo>
                            <a:pt x="83" y="138"/>
                          </a:lnTo>
                          <a:close/>
                        </a:path>
                      </a:pathLst>
                    </a:custGeom>
                    <a:solidFill>
                      <a:srgbClr val="5E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3" name="Freeform 692"/>
                    <p:cNvSpPr>
                      <a:spLocks/>
                    </p:cNvSpPr>
                    <p:nvPr/>
                  </p:nvSpPr>
                  <p:spPr bwMode="auto">
                    <a:xfrm>
                      <a:off x="3510" y="2375"/>
                      <a:ext cx="155" cy="124"/>
                    </a:xfrm>
                    <a:custGeom>
                      <a:avLst/>
                      <a:gdLst>
                        <a:gd name="T0" fmla="*/ 45 w 107"/>
                        <a:gd name="T1" fmla="*/ 10 h 135"/>
                        <a:gd name="T2" fmla="*/ 52 w 107"/>
                        <a:gd name="T3" fmla="*/ 0 h 135"/>
                        <a:gd name="T4" fmla="*/ 59 w 107"/>
                        <a:gd name="T5" fmla="*/ 3 h 135"/>
                        <a:gd name="T6" fmla="*/ 59 w 107"/>
                        <a:gd name="T7" fmla="*/ 13 h 135"/>
                        <a:gd name="T8" fmla="*/ 55 w 107"/>
                        <a:gd name="T9" fmla="*/ 27 h 135"/>
                        <a:gd name="T10" fmla="*/ 62 w 107"/>
                        <a:gd name="T11" fmla="*/ 23 h 135"/>
                        <a:gd name="T12" fmla="*/ 55 w 107"/>
                        <a:gd name="T13" fmla="*/ 33 h 135"/>
                        <a:gd name="T14" fmla="*/ 62 w 107"/>
                        <a:gd name="T15" fmla="*/ 37 h 135"/>
                        <a:gd name="T16" fmla="*/ 65 w 107"/>
                        <a:gd name="T17" fmla="*/ 30 h 135"/>
                        <a:gd name="T18" fmla="*/ 69 w 107"/>
                        <a:gd name="T19" fmla="*/ 30 h 135"/>
                        <a:gd name="T20" fmla="*/ 76 w 107"/>
                        <a:gd name="T21" fmla="*/ 40 h 135"/>
                        <a:gd name="T22" fmla="*/ 69 w 107"/>
                        <a:gd name="T23" fmla="*/ 47 h 135"/>
                        <a:gd name="T24" fmla="*/ 69 w 107"/>
                        <a:gd name="T25" fmla="*/ 54 h 135"/>
                        <a:gd name="T26" fmla="*/ 79 w 107"/>
                        <a:gd name="T27" fmla="*/ 47 h 135"/>
                        <a:gd name="T28" fmla="*/ 83 w 107"/>
                        <a:gd name="T29" fmla="*/ 50 h 135"/>
                        <a:gd name="T30" fmla="*/ 76 w 107"/>
                        <a:gd name="T31" fmla="*/ 60 h 135"/>
                        <a:gd name="T32" fmla="*/ 65 w 107"/>
                        <a:gd name="T33" fmla="*/ 67 h 135"/>
                        <a:gd name="T34" fmla="*/ 72 w 107"/>
                        <a:gd name="T35" fmla="*/ 74 h 135"/>
                        <a:gd name="T36" fmla="*/ 79 w 107"/>
                        <a:gd name="T37" fmla="*/ 67 h 135"/>
                        <a:gd name="T38" fmla="*/ 86 w 107"/>
                        <a:gd name="T39" fmla="*/ 60 h 135"/>
                        <a:gd name="T40" fmla="*/ 90 w 107"/>
                        <a:gd name="T41" fmla="*/ 64 h 135"/>
                        <a:gd name="T42" fmla="*/ 86 w 107"/>
                        <a:gd name="T43" fmla="*/ 70 h 135"/>
                        <a:gd name="T44" fmla="*/ 86 w 107"/>
                        <a:gd name="T45" fmla="*/ 81 h 135"/>
                        <a:gd name="T46" fmla="*/ 90 w 107"/>
                        <a:gd name="T47" fmla="*/ 94 h 135"/>
                        <a:gd name="T48" fmla="*/ 97 w 107"/>
                        <a:gd name="T49" fmla="*/ 104 h 135"/>
                        <a:gd name="T50" fmla="*/ 104 w 107"/>
                        <a:gd name="T51" fmla="*/ 91 h 135"/>
                        <a:gd name="T52" fmla="*/ 107 w 107"/>
                        <a:gd name="T53" fmla="*/ 101 h 135"/>
                        <a:gd name="T54" fmla="*/ 107 w 107"/>
                        <a:gd name="T55" fmla="*/ 111 h 135"/>
                        <a:gd name="T56" fmla="*/ 100 w 107"/>
                        <a:gd name="T57" fmla="*/ 118 h 135"/>
                        <a:gd name="T58" fmla="*/ 86 w 107"/>
                        <a:gd name="T59" fmla="*/ 121 h 135"/>
                        <a:gd name="T60" fmla="*/ 69 w 107"/>
                        <a:gd name="T61" fmla="*/ 128 h 135"/>
                        <a:gd name="T62" fmla="*/ 41 w 107"/>
                        <a:gd name="T63" fmla="*/ 131 h 135"/>
                        <a:gd name="T64" fmla="*/ 31 w 107"/>
                        <a:gd name="T65" fmla="*/ 124 h 135"/>
                        <a:gd name="T66" fmla="*/ 21 w 107"/>
                        <a:gd name="T67" fmla="*/ 111 h 135"/>
                        <a:gd name="T68" fmla="*/ 14 w 107"/>
                        <a:gd name="T69" fmla="*/ 101 h 135"/>
                        <a:gd name="T70" fmla="*/ 0 w 107"/>
                        <a:gd name="T71" fmla="*/ 81 h 135"/>
                        <a:gd name="T72" fmla="*/ 3 w 107"/>
                        <a:gd name="T73" fmla="*/ 74 h 135"/>
                        <a:gd name="T74" fmla="*/ 0 w 107"/>
                        <a:gd name="T75" fmla="*/ 67 h 135"/>
                        <a:gd name="T76" fmla="*/ 7 w 107"/>
                        <a:gd name="T77" fmla="*/ 70 h 135"/>
                        <a:gd name="T78" fmla="*/ 10 w 107"/>
                        <a:gd name="T79" fmla="*/ 67 h 135"/>
                        <a:gd name="T80" fmla="*/ 14 w 107"/>
                        <a:gd name="T81" fmla="*/ 64 h 135"/>
                        <a:gd name="T82" fmla="*/ 21 w 107"/>
                        <a:gd name="T83" fmla="*/ 70 h 135"/>
                        <a:gd name="T84" fmla="*/ 17 w 107"/>
                        <a:gd name="T85" fmla="*/ 60 h 135"/>
                        <a:gd name="T86" fmla="*/ 7 w 107"/>
                        <a:gd name="T87" fmla="*/ 47 h 135"/>
                        <a:gd name="T88" fmla="*/ 14 w 107"/>
                        <a:gd name="T89" fmla="*/ 43 h 135"/>
                        <a:gd name="T90" fmla="*/ 21 w 107"/>
                        <a:gd name="T91" fmla="*/ 50 h 135"/>
                        <a:gd name="T92" fmla="*/ 21 w 107"/>
                        <a:gd name="T93" fmla="*/ 43 h 135"/>
                        <a:gd name="T94" fmla="*/ 21 w 107"/>
                        <a:gd name="T95" fmla="*/ 40 h 135"/>
                        <a:gd name="T96" fmla="*/ 31 w 107"/>
                        <a:gd name="T97" fmla="*/ 43 h 135"/>
                        <a:gd name="T98" fmla="*/ 38 w 107"/>
                        <a:gd name="T99" fmla="*/ 54 h 135"/>
                        <a:gd name="T100" fmla="*/ 38 w 107"/>
                        <a:gd name="T101" fmla="*/ 47 h 135"/>
                        <a:gd name="T102" fmla="*/ 34 w 107"/>
                        <a:gd name="T103" fmla="*/ 43 h 135"/>
                        <a:gd name="T104" fmla="*/ 31 w 107"/>
                        <a:gd name="T105" fmla="*/ 33 h 135"/>
                        <a:gd name="T106" fmla="*/ 34 w 107"/>
                        <a:gd name="T107" fmla="*/ 30 h 135"/>
                        <a:gd name="T108" fmla="*/ 45 w 107"/>
                        <a:gd name="T109" fmla="*/ 2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135">
                          <a:moveTo>
                            <a:pt x="38" y="13"/>
                          </a:moveTo>
                          <a:lnTo>
                            <a:pt x="41" y="13"/>
                          </a:lnTo>
                          <a:lnTo>
                            <a:pt x="45" y="13"/>
                          </a:lnTo>
                          <a:lnTo>
                            <a:pt x="45" y="10"/>
                          </a:lnTo>
                          <a:lnTo>
                            <a:pt x="48" y="10"/>
                          </a:lnTo>
                          <a:lnTo>
                            <a:pt x="48" y="6"/>
                          </a:lnTo>
                          <a:lnTo>
                            <a:pt x="48" y="3"/>
                          </a:lnTo>
                          <a:lnTo>
                            <a:pt x="52" y="0"/>
                          </a:lnTo>
                          <a:lnTo>
                            <a:pt x="52" y="3"/>
                          </a:lnTo>
                          <a:lnTo>
                            <a:pt x="52" y="6"/>
                          </a:lnTo>
                          <a:lnTo>
                            <a:pt x="55" y="6"/>
                          </a:lnTo>
                          <a:lnTo>
                            <a:pt x="59" y="3"/>
                          </a:lnTo>
                          <a:lnTo>
                            <a:pt x="59" y="6"/>
                          </a:lnTo>
                          <a:lnTo>
                            <a:pt x="59" y="10"/>
                          </a:lnTo>
                          <a:lnTo>
                            <a:pt x="55" y="13"/>
                          </a:lnTo>
                          <a:lnTo>
                            <a:pt x="59" y="13"/>
                          </a:lnTo>
                          <a:lnTo>
                            <a:pt x="59" y="16"/>
                          </a:lnTo>
                          <a:lnTo>
                            <a:pt x="59" y="20"/>
                          </a:lnTo>
                          <a:lnTo>
                            <a:pt x="55" y="23"/>
                          </a:lnTo>
                          <a:lnTo>
                            <a:pt x="55" y="27"/>
                          </a:lnTo>
                          <a:lnTo>
                            <a:pt x="52" y="27"/>
                          </a:lnTo>
                          <a:lnTo>
                            <a:pt x="55" y="30"/>
                          </a:lnTo>
                          <a:lnTo>
                            <a:pt x="59" y="27"/>
                          </a:lnTo>
                          <a:lnTo>
                            <a:pt x="62" y="23"/>
                          </a:lnTo>
                          <a:lnTo>
                            <a:pt x="65" y="23"/>
                          </a:lnTo>
                          <a:lnTo>
                            <a:pt x="65" y="27"/>
                          </a:lnTo>
                          <a:lnTo>
                            <a:pt x="59" y="30"/>
                          </a:lnTo>
                          <a:lnTo>
                            <a:pt x="55" y="33"/>
                          </a:lnTo>
                          <a:lnTo>
                            <a:pt x="59" y="40"/>
                          </a:lnTo>
                          <a:lnTo>
                            <a:pt x="59" y="43"/>
                          </a:lnTo>
                          <a:lnTo>
                            <a:pt x="59" y="40"/>
                          </a:lnTo>
                          <a:lnTo>
                            <a:pt x="62" y="37"/>
                          </a:lnTo>
                          <a:lnTo>
                            <a:pt x="62" y="33"/>
                          </a:lnTo>
                          <a:lnTo>
                            <a:pt x="62" y="37"/>
                          </a:lnTo>
                          <a:lnTo>
                            <a:pt x="65" y="33"/>
                          </a:lnTo>
                          <a:lnTo>
                            <a:pt x="65" y="30"/>
                          </a:lnTo>
                          <a:lnTo>
                            <a:pt x="65" y="33"/>
                          </a:lnTo>
                          <a:lnTo>
                            <a:pt x="69" y="30"/>
                          </a:lnTo>
                          <a:lnTo>
                            <a:pt x="69" y="27"/>
                          </a:lnTo>
                          <a:lnTo>
                            <a:pt x="69" y="30"/>
                          </a:lnTo>
                          <a:lnTo>
                            <a:pt x="69" y="33"/>
                          </a:lnTo>
                          <a:lnTo>
                            <a:pt x="72" y="33"/>
                          </a:lnTo>
                          <a:lnTo>
                            <a:pt x="72" y="37"/>
                          </a:lnTo>
                          <a:lnTo>
                            <a:pt x="76" y="40"/>
                          </a:lnTo>
                          <a:lnTo>
                            <a:pt x="76" y="43"/>
                          </a:lnTo>
                          <a:lnTo>
                            <a:pt x="72" y="43"/>
                          </a:lnTo>
                          <a:lnTo>
                            <a:pt x="69" y="43"/>
                          </a:lnTo>
                          <a:lnTo>
                            <a:pt x="69" y="47"/>
                          </a:lnTo>
                          <a:lnTo>
                            <a:pt x="72" y="47"/>
                          </a:lnTo>
                          <a:lnTo>
                            <a:pt x="69" y="47"/>
                          </a:lnTo>
                          <a:lnTo>
                            <a:pt x="69" y="50"/>
                          </a:lnTo>
                          <a:lnTo>
                            <a:pt x="69" y="54"/>
                          </a:lnTo>
                          <a:lnTo>
                            <a:pt x="69" y="57"/>
                          </a:lnTo>
                          <a:lnTo>
                            <a:pt x="72" y="54"/>
                          </a:lnTo>
                          <a:lnTo>
                            <a:pt x="76" y="50"/>
                          </a:lnTo>
                          <a:lnTo>
                            <a:pt x="79" y="47"/>
                          </a:lnTo>
                          <a:lnTo>
                            <a:pt x="79" y="43"/>
                          </a:lnTo>
                          <a:lnTo>
                            <a:pt x="79" y="47"/>
                          </a:lnTo>
                          <a:lnTo>
                            <a:pt x="79" y="50"/>
                          </a:lnTo>
                          <a:lnTo>
                            <a:pt x="83" y="50"/>
                          </a:lnTo>
                          <a:lnTo>
                            <a:pt x="83" y="54"/>
                          </a:lnTo>
                          <a:lnTo>
                            <a:pt x="79" y="54"/>
                          </a:lnTo>
                          <a:lnTo>
                            <a:pt x="79" y="57"/>
                          </a:lnTo>
                          <a:lnTo>
                            <a:pt x="76" y="60"/>
                          </a:lnTo>
                          <a:lnTo>
                            <a:pt x="72" y="64"/>
                          </a:lnTo>
                          <a:lnTo>
                            <a:pt x="69" y="64"/>
                          </a:lnTo>
                          <a:lnTo>
                            <a:pt x="65" y="64"/>
                          </a:lnTo>
                          <a:lnTo>
                            <a:pt x="65" y="67"/>
                          </a:lnTo>
                          <a:lnTo>
                            <a:pt x="65" y="70"/>
                          </a:lnTo>
                          <a:lnTo>
                            <a:pt x="65" y="74"/>
                          </a:lnTo>
                          <a:lnTo>
                            <a:pt x="69" y="74"/>
                          </a:lnTo>
                          <a:lnTo>
                            <a:pt x="72" y="74"/>
                          </a:lnTo>
                          <a:lnTo>
                            <a:pt x="76" y="74"/>
                          </a:lnTo>
                          <a:lnTo>
                            <a:pt x="76" y="70"/>
                          </a:lnTo>
                          <a:lnTo>
                            <a:pt x="76" y="67"/>
                          </a:lnTo>
                          <a:lnTo>
                            <a:pt x="79" y="67"/>
                          </a:lnTo>
                          <a:lnTo>
                            <a:pt x="83" y="67"/>
                          </a:lnTo>
                          <a:lnTo>
                            <a:pt x="83" y="64"/>
                          </a:lnTo>
                          <a:lnTo>
                            <a:pt x="86" y="64"/>
                          </a:lnTo>
                          <a:lnTo>
                            <a:pt x="86" y="60"/>
                          </a:lnTo>
                          <a:lnTo>
                            <a:pt x="90" y="57"/>
                          </a:lnTo>
                          <a:lnTo>
                            <a:pt x="90" y="60"/>
                          </a:lnTo>
                          <a:lnTo>
                            <a:pt x="86" y="64"/>
                          </a:lnTo>
                          <a:lnTo>
                            <a:pt x="90" y="64"/>
                          </a:lnTo>
                          <a:lnTo>
                            <a:pt x="90" y="67"/>
                          </a:lnTo>
                          <a:lnTo>
                            <a:pt x="93" y="67"/>
                          </a:lnTo>
                          <a:lnTo>
                            <a:pt x="90" y="70"/>
                          </a:lnTo>
                          <a:lnTo>
                            <a:pt x="86" y="70"/>
                          </a:lnTo>
                          <a:lnTo>
                            <a:pt x="86" y="74"/>
                          </a:lnTo>
                          <a:lnTo>
                            <a:pt x="86" y="77"/>
                          </a:lnTo>
                          <a:lnTo>
                            <a:pt x="90" y="81"/>
                          </a:lnTo>
                          <a:lnTo>
                            <a:pt x="86" y="81"/>
                          </a:lnTo>
                          <a:lnTo>
                            <a:pt x="86" y="84"/>
                          </a:lnTo>
                          <a:lnTo>
                            <a:pt x="90" y="84"/>
                          </a:lnTo>
                          <a:lnTo>
                            <a:pt x="90" y="87"/>
                          </a:lnTo>
                          <a:lnTo>
                            <a:pt x="90" y="94"/>
                          </a:lnTo>
                          <a:lnTo>
                            <a:pt x="90" y="97"/>
                          </a:lnTo>
                          <a:lnTo>
                            <a:pt x="90" y="101"/>
                          </a:lnTo>
                          <a:lnTo>
                            <a:pt x="90" y="104"/>
                          </a:lnTo>
                          <a:lnTo>
                            <a:pt x="97" y="104"/>
                          </a:lnTo>
                          <a:lnTo>
                            <a:pt x="100" y="97"/>
                          </a:lnTo>
                          <a:lnTo>
                            <a:pt x="100" y="94"/>
                          </a:lnTo>
                          <a:lnTo>
                            <a:pt x="104" y="87"/>
                          </a:lnTo>
                          <a:lnTo>
                            <a:pt x="104" y="91"/>
                          </a:lnTo>
                          <a:lnTo>
                            <a:pt x="107" y="91"/>
                          </a:lnTo>
                          <a:lnTo>
                            <a:pt x="107" y="94"/>
                          </a:lnTo>
                          <a:lnTo>
                            <a:pt x="107" y="97"/>
                          </a:lnTo>
                          <a:lnTo>
                            <a:pt x="107" y="101"/>
                          </a:lnTo>
                          <a:lnTo>
                            <a:pt x="107" y="104"/>
                          </a:lnTo>
                          <a:lnTo>
                            <a:pt x="104" y="108"/>
                          </a:lnTo>
                          <a:lnTo>
                            <a:pt x="107" y="108"/>
                          </a:lnTo>
                          <a:lnTo>
                            <a:pt x="107" y="111"/>
                          </a:lnTo>
                          <a:lnTo>
                            <a:pt x="104" y="111"/>
                          </a:lnTo>
                          <a:lnTo>
                            <a:pt x="100" y="111"/>
                          </a:lnTo>
                          <a:lnTo>
                            <a:pt x="100" y="114"/>
                          </a:lnTo>
                          <a:lnTo>
                            <a:pt x="100" y="118"/>
                          </a:lnTo>
                          <a:lnTo>
                            <a:pt x="97" y="118"/>
                          </a:lnTo>
                          <a:lnTo>
                            <a:pt x="93" y="118"/>
                          </a:lnTo>
                          <a:lnTo>
                            <a:pt x="90" y="118"/>
                          </a:lnTo>
                          <a:lnTo>
                            <a:pt x="86" y="121"/>
                          </a:lnTo>
                          <a:lnTo>
                            <a:pt x="83" y="124"/>
                          </a:lnTo>
                          <a:lnTo>
                            <a:pt x="79" y="124"/>
                          </a:lnTo>
                          <a:lnTo>
                            <a:pt x="76" y="124"/>
                          </a:lnTo>
                          <a:lnTo>
                            <a:pt x="69" y="128"/>
                          </a:lnTo>
                          <a:lnTo>
                            <a:pt x="62" y="128"/>
                          </a:lnTo>
                          <a:lnTo>
                            <a:pt x="55" y="128"/>
                          </a:lnTo>
                          <a:lnTo>
                            <a:pt x="45" y="131"/>
                          </a:lnTo>
                          <a:lnTo>
                            <a:pt x="41" y="131"/>
                          </a:lnTo>
                          <a:lnTo>
                            <a:pt x="41" y="135"/>
                          </a:lnTo>
                          <a:lnTo>
                            <a:pt x="38" y="135"/>
                          </a:lnTo>
                          <a:lnTo>
                            <a:pt x="34" y="131"/>
                          </a:lnTo>
                          <a:lnTo>
                            <a:pt x="31" y="124"/>
                          </a:lnTo>
                          <a:lnTo>
                            <a:pt x="24" y="121"/>
                          </a:lnTo>
                          <a:lnTo>
                            <a:pt x="21" y="118"/>
                          </a:lnTo>
                          <a:lnTo>
                            <a:pt x="21" y="114"/>
                          </a:lnTo>
                          <a:lnTo>
                            <a:pt x="21" y="111"/>
                          </a:lnTo>
                          <a:lnTo>
                            <a:pt x="21" y="108"/>
                          </a:lnTo>
                          <a:lnTo>
                            <a:pt x="17" y="104"/>
                          </a:lnTo>
                          <a:lnTo>
                            <a:pt x="14" y="104"/>
                          </a:lnTo>
                          <a:lnTo>
                            <a:pt x="14" y="101"/>
                          </a:lnTo>
                          <a:lnTo>
                            <a:pt x="10" y="97"/>
                          </a:lnTo>
                          <a:lnTo>
                            <a:pt x="7" y="91"/>
                          </a:lnTo>
                          <a:lnTo>
                            <a:pt x="3" y="87"/>
                          </a:lnTo>
                          <a:lnTo>
                            <a:pt x="0" y="81"/>
                          </a:lnTo>
                          <a:lnTo>
                            <a:pt x="3" y="81"/>
                          </a:lnTo>
                          <a:lnTo>
                            <a:pt x="3" y="77"/>
                          </a:lnTo>
                          <a:lnTo>
                            <a:pt x="0" y="77"/>
                          </a:lnTo>
                          <a:lnTo>
                            <a:pt x="3" y="74"/>
                          </a:lnTo>
                          <a:lnTo>
                            <a:pt x="0" y="74"/>
                          </a:lnTo>
                          <a:lnTo>
                            <a:pt x="0" y="70"/>
                          </a:lnTo>
                          <a:lnTo>
                            <a:pt x="3" y="67"/>
                          </a:lnTo>
                          <a:lnTo>
                            <a:pt x="0" y="67"/>
                          </a:lnTo>
                          <a:lnTo>
                            <a:pt x="0" y="64"/>
                          </a:lnTo>
                          <a:lnTo>
                            <a:pt x="3" y="64"/>
                          </a:lnTo>
                          <a:lnTo>
                            <a:pt x="3" y="67"/>
                          </a:lnTo>
                          <a:lnTo>
                            <a:pt x="7" y="70"/>
                          </a:lnTo>
                          <a:lnTo>
                            <a:pt x="10" y="74"/>
                          </a:lnTo>
                          <a:lnTo>
                            <a:pt x="7" y="70"/>
                          </a:lnTo>
                          <a:lnTo>
                            <a:pt x="7" y="67"/>
                          </a:lnTo>
                          <a:lnTo>
                            <a:pt x="10" y="67"/>
                          </a:lnTo>
                          <a:lnTo>
                            <a:pt x="10" y="70"/>
                          </a:lnTo>
                          <a:lnTo>
                            <a:pt x="14" y="70"/>
                          </a:lnTo>
                          <a:lnTo>
                            <a:pt x="14" y="67"/>
                          </a:lnTo>
                          <a:lnTo>
                            <a:pt x="14" y="64"/>
                          </a:lnTo>
                          <a:lnTo>
                            <a:pt x="14" y="67"/>
                          </a:lnTo>
                          <a:lnTo>
                            <a:pt x="17" y="67"/>
                          </a:lnTo>
                          <a:lnTo>
                            <a:pt x="17" y="70"/>
                          </a:lnTo>
                          <a:lnTo>
                            <a:pt x="21" y="70"/>
                          </a:lnTo>
                          <a:lnTo>
                            <a:pt x="24" y="70"/>
                          </a:lnTo>
                          <a:lnTo>
                            <a:pt x="21" y="67"/>
                          </a:lnTo>
                          <a:lnTo>
                            <a:pt x="17" y="64"/>
                          </a:lnTo>
                          <a:lnTo>
                            <a:pt x="17" y="60"/>
                          </a:lnTo>
                          <a:lnTo>
                            <a:pt x="14" y="57"/>
                          </a:lnTo>
                          <a:lnTo>
                            <a:pt x="10" y="54"/>
                          </a:lnTo>
                          <a:lnTo>
                            <a:pt x="7" y="50"/>
                          </a:lnTo>
                          <a:lnTo>
                            <a:pt x="7" y="47"/>
                          </a:lnTo>
                          <a:lnTo>
                            <a:pt x="7" y="43"/>
                          </a:lnTo>
                          <a:lnTo>
                            <a:pt x="10" y="40"/>
                          </a:lnTo>
                          <a:lnTo>
                            <a:pt x="10" y="43"/>
                          </a:lnTo>
                          <a:lnTo>
                            <a:pt x="14" y="43"/>
                          </a:lnTo>
                          <a:lnTo>
                            <a:pt x="14" y="47"/>
                          </a:lnTo>
                          <a:lnTo>
                            <a:pt x="14" y="50"/>
                          </a:lnTo>
                          <a:lnTo>
                            <a:pt x="17" y="50"/>
                          </a:lnTo>
                          <a:lnTo>
                            <a:pt x="21" y="50"/>
                          </a:lnTo>
                          <a:lnTo>
                            <a:pt x="21" y="54"/>
                          </a:lnTo>
                          <a:lnTo>
                            <a:pt x="21" y="50"/>
                          </a:lnTo>
                          <a:lnTo>
                            <a:pt x="21" y="47"/>
                          </a:lnTo>
                          <a:lnTo>
                            <a:pt x="21" y="43"/>
                          </a:lnTo>
                          <a:lnTo>
                            <a:pt x="17" y="40"/>
                          </a:lnTo>
                          <a:lnTo>
                            <a:pt x="17" y="37"/>
                          </a:lnTo>
                          <a:lnTo>
                            <a:pt x="21" y="37"/>
                          </a:lnTo>
                          <a:lnTo>
                            <a:pt x="21" y="40"/>
                          </a:lnTo>
                          <a:lnTo>
                            <a:pt x="24" y="40"/>
                          </a:lnTo>
                          <a:lnTo>
                            <a:pt x="24" y="43"/>
                          </a:lnTo>
                          <a:lnTo>
                            <a:pt x="27" y="43"/>
                          </a:lnTo>
                          <a:lnTo>
                            <a:pt x="31" y="43"/>
                          </a:lnTo>
                          <a:lnTo>
                            <a:pt x="31" y="47"/>
                          </a:lnTo>
                          <a:lnTo>
                            <a:pt x="34" y="50"/>
                          </a:lnTo>
                          <a:lnTo>
                            <a:pt x="38" y="50"/>
                          </a:lnTo>
                          <a:lnTo>
                            <a:pt x="38" y="54"/>
                          </a:lnTo>
                          <a:lnTo>
                            <a:pt x="38" y="50"/>
                          </a:lnTo>
                          <a:lnTo>
                            <a:pt x="41" y="50"/>
                          </a:lnTo>
                          <a:lnTo>
                            <a:pt x="41" y="47"/>
                          </a:lnTo>
                          <a:lnTo>
                            <a:pt x="38" y="47"/>
                          </a:lnTo>
                          <a:lnTo>
                            <a:pt x="41" y="47"/>
                          </a:lnTo>
                          <a:lnTo>
                            <a:pt x="41" y="43"/>
                          </a:lnTo>
                          <a:lnTo>
                            <a:pt x="38" y="43"/>
                          </a:lnTo>
                          <a:lnTo>
                            <a:pt x="34" y="43"/>
                          </a:lnTo>
                          <a:lnTo>
                            <a:pt x="34" y="40"/>
                          </a:lnTo>
                          <a:lnTo>
                            <a:pt x="34" y="37"/>
                          </a:lnTo>
                          <a:lnTo>
                            <a:pt x="31" y="37"/>
                          </a:lnTo>
                          <a:lnTo>
                            <a:pt x="31" y="33"/>
                          </a:lnTo>
                          <a:lnTo>
                            <a:pt x="34" y="33"/>
                          </a:lnTo>
                          <a:lnTo>
                            <a:pt x="38" y="33"/>
                          </a:lnTo>
                          <a:lnTo>
                            <a:pt x="34" y="33"/>
                          </a:lnTo>
                          <a:lnTo>
                            <a:pt x="34" y="30"/>
                          </a:lnTo>
                          <a:lnTo>
                            <a:pt x="34" y="27"/>
                          </a:lnTo>
                          <a:lnTo>
                            <a:pt x="38" y="23"/>
                          </a:lnTo>
                          <a:lnTo>
                            <a:pt x="41" y="23"/>
                          </a:lnTo>
                          <a:lnTo>
                            <a:pt x="45" y="23"/>
                          </a:lnTo>
                          <a:lnTo>
                            <a:pt x="41" y="20"/>
                          </a:lnTo>
                          <a:lnTo>
                            <a:pt x="38" y="16"/>
                          </a:lnTo>
                          <a:lnTo>
                            <a:pt x="38" y="13"/>
                          </a:lnTo>
                          <a:close/>
                        </a:path>
                      </a:pathLst>
                    </a:custGeom>
                    <a:solidFill>
                      <a:srgbClr val="5E6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4" name="Freeform 693"/>
                    <p:cNvSpPr>
                      <a:spLocks/>
                    </p:cNvSpPr>
                    <p:nvPr/>
                  </p:nvSpPr>
                  <p:spPr bwMode="auto">
                    <a:xfrm>
                      <a:off x="3554" y="2386"/>
                      <a:ext cx="35" cy="32"/>
                    </a:xfrm>
                    <a:custGeom>
                      <a:avLst/>
                      <a:gdLst>
                        <a:gd name="T0" fmla="*/ 7 w 24"/>
                        <a:gd name="T1" fmla="*/ 0 h 34"/>
                        <a:gd name="T2" fmla="*/ 7 w 24"/>
                        <a:gd name="T3" fmla="*/ 3 h 34"/>
                        <a:gd name="T4" fmla="*/ 10 w 24"/>
                        <a:gd name="T5" fmla="*/ 7 h 34"/>
                        <a:gd name="T6" fmla="*/ 14 w 24"/>
                        <a:gd name="T7" fmla="*/ 10 h 34"/>
                        <a:gd name="T8" fmla="*/ 14 w 24"/>
                        <a:gd name="T9" fmla="*/ 14 h 34"/>
                        <a:gd name="T10" fmla="*/ 14 w 24"/>
                        <a:gd name="T11" fmla="*/ 17 h 34"/>
                        <a:gd name="T12" fmla="*/ 17 w 24"/>
                        <a:gd name="T13" fmla="*/ 17 h 34"/>
                        <a:gd name="T14" fmla="*/ 17 w 24"/>
                        <a:gd name="T15" fmla="*/ 20 h 34"/>
                        <a:gd name="T16" fmla="*/ 17 w 24"/>
                        <a:gd name="T17" fmla="*/ 24 h 34"/>
                        <a:gd name="T18" fmla="*/ 14 w 24"/>
                        <a:gd name="T19" fmla="*/ 24 h 34"/>
                        <a:gd name="T20" fmla="*/ 10 w 24"/>
                        <a:gd name="T21" fmla="*/ 24 h 34"/>
                        <a:gd name="T22" fmla="*/ 10 w 24"/>
                        <a:gd name="T23" fmla="*/ 20 h 34"/>
                        <a:gd name="T24" fmla="*/ 7 w 24"/>
                        <a:gd name="T25" fmla="*/ 24 h 34"/>
                        <a:gd name="T26" fmla="*/ 3 w 24"/>
                        <a:gd name="T27" fmla="*/ 24 h 34"/>
                        <a:gd name="T28" fmla="*/ 0 w 24"/>
                        <a:gd name="T29" fmla="*/ 20 h 34"/>
                        <a:gd name="T30" fmla="*/ 0 w 24"/>
                        <a:gd name="T31" fmla="*/ 24 h 34"/>
                        <a:gd name="T32" fmla="*/ 3 w 24"/>
                        <a:gd name="T33" fmla="*/ 24 h 34"/>
                        <a:gd name="T34" fmla="*/ 3 w 24"/>
                        <a:gd name="T35" fmla="*/ 27 h 34"/>
                        <a:gd name="T36" fmla="*/ 7 w 24"/>
                        <a:gd name="T37" fmla="*/ 30 h 34"/>
                        <a:gd name="T38" fmla="*/ 7 w 24"/>
                        <a:gd name="T39" fmla="*/ 27 h 34"/>
                        <a:gd name="T40" fmla="*/ 10 w 24"/>
                        <a:gd name="T41" fmla="*/ 30 h 34"/>
                        <a:gd name="T42" fmla="*/ 14 w 24"/>
                        <a:gd name="T43" fmla="*/ 30 h 34"/>
                        <a:gd name="T44" fmla="*/ 17 w 24"/>
                        <a:gd name="T45" fmla="*/ 34 h 34"/>
                        <a:gd name="T46" fmla="*/ 17 w 24"/>
                        <a:gd name="T47" fmla="*/ 30 h 34"/>
                        <a:gd name="T48" fmla="*/ 21 w 24"/>
                        <a:gd name="T49" fmla="*/ 30 h 34"/>
                        <a:gd name="T50" fmla="*/ 21 w 24"/>
                        <a:gd name="T51" fmla="*/ 27 h 34"/>
                        <a:gd name="T52" fmla="*/ 24 w 24"/>
                        <a:gd name="T53" fmla="*/ 27 h 34"/>
                        <a:gd name="T54" fmla="*/ 24 w 24"/>
                        <a:gd name="T55" fmla="*/ 24 h 34"/>
                        <a:gd name="T56" fmla="*/ 21 w 24"/>
                        <a:gd name="T57" fmla="*/ 24 h 34"/>
                        <a:gd name="T58" fmla="*/ 21 w 24"/>
                        <a:gd name="T59" fmla="*/ 20 h 34"/>
                        <a:gd name="T60" fmla="*/ 21 w 24"/>
                        <a:gd name="T61" fmla="*/ 17 h 34"/>
                        <a:gd name="T62" fmla="*/ 17 w 24"/>
                        <a:gd name="T63" fmla="*/ 20 h 34"/>
                        <a:gd name="T64" fmla="*/ 17 w 24"/>
                        <a:gd name="T65" fmla="*/ 17 h 34"/>
                        <a:gd name="T66" fmla="*/ 17 w 24"/>
                        <a:gd name="T67" fmla="*/ 14 h 34"/>
                        <a:gd name="T68" fmla="*/ 21 w 24"/>
                        <a:gd name="T69" fmla="*/ 14 h 34"/>
                        <a:gd name="T70" fmla="*/ 21 w 24"/>
                        <a:gd name="T71" fmla="*/ 10 h 34"/>
                        <a:gd name="T72" fmla="*/ 21 w 24"/>
                        <a:gd name="T73" fmla="*/ 7 h 34"/>
                        <a:gd name="T74" fmla="*/ 17 w 24"/>
                        <a:gd name="T75" fmla="*/ 7 h 34"/>
                        <a:gd name="T76" fmla="*/ 14 w 24"/>
                        <a:gd name="T77" fmla="*/ 7 h 34"/>
                        <a:gd name="T78" fmla="*/ 14 w 24"/>
                        <a:gd name="T79" fmla="*/ 3 h 34"/>
                        <a:gd name="T80" fmla="*/ 10 w 24"/>
                        <a:gd name="T81" fmla="*/ 3 h 34"/>
                        <a:gd name="T82" fmla="*/ 10 w 24"/>
                        <a:gd name="T83" fmla="*/ 0 h 34"/>
                        <a:gd name="T84" fmla="*/ 7 w 24"/>
                        <a:gd name="T8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34">
                          <a:moveTo>
                            <a:pt x="7" y="0"/>
                          </a:moveTo>
                          <a:lnTo>
                            <a:pt x="7" y="3"/>
                          </a:lnTo>
                          <a:lnTo>
                            <a:pt x="10" y="7"/>
                          </a:lnTo>
                          <a:lnTo>
                            <a:pt x="14" y="10"/>
                          </a:lnTo>
                          <a:lnTo>
                            <a:pt x="14" y="14"/>
                          </a:lnTo>
                          <a:lnTo>
                            <a:pt x="14" y="17"/>
                          </a:lnTo>
                          <a:lnTo>
                            <a:pt x="17" y="17"/>
                          </a:lnTo>
                          <a:lnTo>
                            <a:pt x="17" y="20"/>
                          </a:lnTo>
                          <a:lnTo>
                            <a:pt x="17" y="24"/>
                          </a:lnTo>
                          <a:lnTo>
                            <a:pt x="14" y="24"/>
                          </a:lnTo>
                          <a:lnTo>
                            <a:pt x="10" y="24"/>
                          </a:lnTo>
                          <a:lnTo>
                            <a:pt x="10" y="20"/>
                          </a:lnTo>
                          <a:lnTo>
                            <a:pt x="7" y="24"/>
                          </a:lnTo>
                          <a:lnTo>
                            <a:pt x="3" y="24"/>
                          </a:lnTo>
                          <a:lnTo>
                            <a:pt x="0" y="20"/>
                          </a:lnTo>
                          <a:lnTo>
                            <a:pt x="0" y="24"/>
                          </a:lnTo>
                          <a:lnTo>
                            <a:pt x="3" y="24"/>
                          </a:lnTo>
                          <a:lnTo>
                            <a:pt x="3" y="27"/>
                          </a:lnTo>
                          <a:lnTo>
                            <a:pt x="7" y="30"/>
                          </a:lnTo>
                          <a:lnTo>
                            <a:pt x="7" y="27"/>
                          </a:lnTo>
                          <a:lnTo>
                            <a:pt x="10" y="30"/>
                          </a:lnTo>
                          <a:lnTo>
                            <a:pt x="14" y="30"/>
                          </a:lnTo>
                          <a:lnTo>
                            <a:pt x="17" y="34"/>
                          </a:lnTo>
                          <a:lnTo>
                            <a:pt x="17" y="30"/>
                          </a:lnTo>
                          <a:lnTo>
                            <a:pt x="21" y="30"/>
                          </a:lnTo>
                          <a:lnTo>
                            <a:pt x="21" y="27"/>
                          </a:lnTo>
                          <a:lnTo>
                            <a:pt x="24" y="27"/>
                          </a:lnTo>
                          <a:lnTo>
                            <a:pt x="24" y="24"/>
                          </a:lnTo>
                          <a:lnTo>
                            <a:pt x="21" y="24"/>
                          </a:lnTo>
                          <a:lnTo>
                            <a:pt x="21" y="20"/>
                          </a:lnTo>
                          <a:lnTo>
                            <a:pt x="21" y="17"/>
                          </a:lnTo>
                          <a:lnTo>
                            <a:pt x="17" y="20"/>
                          </a:lnTo>
                          <a:lnTo>
                            <a:pt x="17" y="17"/>
                          </a:lnTo>
                          <a:lnTo>
                            <a:pt x="17" y="14"/>
                          </a:lnTo>
                          <a:lnTo>
                            <a:pt x="21" y="14"/>
                          </a:lnTo>
                          <a:lnTo>
                            <a:pt x="21" y="10"/>
                          </a:lnTo>
                          <a:lnTo>
                            <a:pt x="21" y="7"/>
                          </a:lnTo>
                          <a:lnTo>
                            <a:pt x="17" y="7"/>
                          </a:lnTo>
                          <a:lnTo>
                            <a:pt x="14" y="7"/>
                          </a:lnTo>
                          <a:lnTo>
                            <a:pt x="14" y="3"/>
                          </a:lnTo>
                          <a:lnTo>
                            <a:pt x="10" y="3"/>
                          </a:lnTo>
                          <a:lnTo>
                            <a:pt x="10" y="0"/>
                          </a:lnTo>
                          <a:lnTo>
                            <a:pt x="7"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5" name="Freeform 694"/>
                    <p:cNvSpPr>
                      <a:spLocks/>
                    </p:cNvSpPr>
                    <p:nvPr/>
                  </p:nvSpPr>
                  <p:spPr bwMode="auto">
                    <a:xfrm>
                      <a:off x="3579" y="2378"/>
                      <a:ext cx="6" cy="12"/>
                    </a:xfrm>
                    <a:custGeom>
                      <a:avLst/>
                      <a:gdLst>
                        <a:gd name="T0" fmla="*/ 0 w 4"/>
                        <a:gd name="T1" fmla="*/ 13 h 13"/>
                        <a:gd name="T2" fmla="*/ 0 w 4"/>
                        <a:gd name="T3" fmla="*/ 10 h 13"/>
                        <a:gd name="T4" fmla="*/ 0 w 4"/>
                        <a:gd name="T5" fmla="*/ 7 h 13"/>
                        <a:gd name="T6" fmla="*/ 0 w 4"/>
                        <a:gd name="T7" fmla="*/ 3 h 13"/>
                        <a:gd name="T8" fmla="*/ 4 w 4"/>
                        <a:gd name="T9" fmla="*/ 0 h 13"/>
                        <a:gd name="T10" fmla="*/ 4 w 4"/>
                        <a:gd name="T11" fmla="*/ 3 h 13"/>
                        <a:gd name="T12" fmla="*/ 4 w 4"/>
                        <a:gd name="T13" fmla="*/ 7 h 13"/>
                        <a:gd name="T14" fmla="*/ 4 w 4"/>
                        <a:gd name="T15" fmla="*/ 10 h 13"/>
                        <a:gd name="T16" fmla="*/ 0 w 4"/>
                        <a:gd name="T17" fmla="*/ 10 h 13"/>
                        <a:gd name="T18" fmla="*/ 4 w 4"/>
                        <a:gd name="T19" fmla="*/ 13 h 13"/>
                        <a:gd name="T20" fmla="*/ 0 w 4"/>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3">
                          <a:moveTo>
                            <a:pt x="0" y="13"/>
                          </a:moveTo>
                          <a:lnTo>
                            <a:pt x="0" y="10"/>
                          </a:lnTo>
                          <a:lnTo>
                            <a:pt x="0" y="7"/>
                          </a:lnTo>
                          <a:lnTo>
                            <a:pt x="0" y="3"/>
                          </a:lnTo>
                          <a:lnTo>
                            <a:pt x="4" y="0"/>
                          </a:lnTo>
                          <a:lnTo>
                            <a:pt x="4" y="3"/>
                          </a:lnTo>
                          <a:lnTo>
                            <a:pt x="4" y="7"/>
                          </a:lnTo>
                          <a:lnTo>
                            <a:pt x="4" y="10"/>
                          </a:lnTo>
                          <a:lnTo>
                            <a:pt x="0" y="10"/>
                          </a:lnTo>
                          <a:lnTo>
                            <a:pt x="4" y="13"/>
                          </a:lnTo>
                          <a:lnTo>
                            <a:pt x="0" y="1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6" name="Freeform 695"/>
                    <p:cNvSpPr>
                      <a:spLocks/>
                    </p:cNvSpPr>
                    <p:nvPr/>
                  </p:nvSpPr>
                  <p:spPr bwMode="auto">
                    <a:xfrm>
                      <a:off x="3585" y="2390"/>
                      <a:ext cx="10" cy="10"/>
                    </a:xfrm>
                    <a:custGeom>
                      <a:avLst/>
                      <a:gdLst>
                        <a:gd name="T0" fmla="*/ 0 w 7"/>
                        <a:gd name="T1" fmla="*/ 4 h 11"/>
                        <a:gd name="T2" fmla="*/ 0 w 7"/>
                        <a:gd name="T3" fmla="*/ 0 h 11"/>
                        <a:gd name="T4" fmla="*/ 0 w 7"/>
                        <a:gd name="T5" fmla="*/ 4 h 11"/>
                        <a:gd name="T6" fmla="*/ 3 w 7"/>
                        <a:gd name="T7" fmla="*/ 4 h 11"/>
                        <a:gd name="T8" fmla="*/ 3 w 7"/>
                        <a:gd name="T9" fmla="*/ 0 h 11"/>
                        <a:gd name="T10" fmla="*/ 7 w 7"/>
                        <a:gd name="T11" fmla="*/ 0 h 11"/>
                        <a:gd name="T12" fmla="*/ 7 w 7"/>
                        <a:gd name="T13" fmla="*/ 4 h 11"/>
                        <a:gd name="T14" fmla="*/ 7 w 7"/>
                        <a:gd name="T15" fmla="*/ 7 h 11"/>
                        <a:gd name="T16" fmla="*/ 3 w 7"/>
                        <a:gd name="T17" fmla="*/ 7 h 11"/>
                        <a:gd name="T18" fmla="*/ 3 w 7"/>
                        <a:gd name="T19" fmla="*/ 11 h 11"/>
                        <a:gd name="T20" fmla="*/ 0 w 7"/>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4"/>
                          </a:moveTo>
                          <a:lnTo>
                            <a:pt x="0" y="0"/>
                          </a:lnTo>
                          <a:lnTo>
                            <a:pt x="0" y="4"/>
                          </a:lnTo>
                          <a:lnTo>
                            <a:pt x="3" y="4"/>
                          </a:lnTo>
                          <a:lnTo>
                            <a:pt x="3" y="0"/>
                          </a:lnTo>
                          <a:lnTo>
                            <a:pt x="7" y="0"/>
                          </a:lnTo>
                          <a:lnTo>
                            <a:pt x="7" y="4"/>
                          </a:lnTo>
                          <a:lnTo>
                            <a:pt x="7" y="7"/>
                          </a:lnTo>
                          <a:lnTo>
                            <a:pt x="3" y="7"/>
                          </a:lnTo>
                          <a:lnTo>
                            <a:pt x="3" y="11"/>
                          </a:lnTo>
                          <a:lnTo>
                            <a:pt x="0" y="4"/>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7" name="Freeform 696"/>
                    <p:cNvSpPr>
                      <a:spLocks/>
                    </p:cNvSpPr>
                    <p:nvPr/>
                  </p:nvSpPr>
                  <p:spPr bwMode="auto">
                    <a:xfrm>
                      <a:off x="3559" y="2396"/>
                      <a:ext cx="16" cy="9"/>
                    </a:xfrm>
                    <a:custGeom>
                      <a:avLst/>
                      <a:gdLst>
                        <a:gd name="T0" fmla="*/ 0 w 11"/>
                        <a:gd name="T1" fmla="*/ 7 h 10"/>
                        <a:gd name="T2" fmla="*/ 0 w 11"/>
                        <a:gd name="T3" fmla="*/ 4 h 10"/>
                        <a:gd name="T4" fmla="*/ 4 w 11"/>
                        <a:gd name="T5" fmla="*/ 4 h 10"/>
                        <a:gd name="T6" fmla="*/ 7 w 11"/>
                        <a:gd name="T7" fmla="*/ 4 h 10"/>
                        <a:gd name="T8" fmla="*/ 7 w 11"/>
                        <a:gd name="T9" fmla="*/ 0 h 10"/>
                        <a:gd name="T10" fmla="*/ 11 w 11"/>
                        <a:gd name="T11" fmla="*/ 7 h 10"/>
                        <a:gd name="T12" fmla="*/ 7 w 11"/>
                        <a:gd name="T13" fmla="*/ 10 h 10"/>
                        <a:gd name="T14" fmla="*/ 7 w 11"/>
                        <a:gd name="T15" fmla="*/ 7 h 10"/>
                        <a:gd name="T16" fmla="*/ 4 w 11"/>
                        <a:gd name="T17" fmla="*/ 7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0" y="4"/>
                          </a:lnTo>
                          <a:lnTo>
                            <a:pt x="4" y="4"/>
                          </a:lnTo>
                          <a:lnTo>
                            <a:pt x="7" y="4"/>
                          </a:lnTo>
                          <a:lnTo>
                            <a:pt x="7" y="0"/>
                          </a:lnTo>
                          <a:lnTo>
                            <a:pt x="11" y="7"/>
                          </a:lnTo>
                          <a:lnTo>
                            <a:pt x="7" y="10"/>
                          </a:lnTo>
                          <a:lnTo>
                            <a:pt x="7" y="7"/>
                          </a:lnTo>
                          <a:lnTo>
                            <a:pt x="4" y="7"/>
                          </a:lnTo>
                          <a:lnTo>
                            <a:pt x="0"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8" name="Freeform 697"/>
                    <p:cNvSpPr>
                      <a:spLocks/>
                    </p:cNvSpPr>
                    <p:nvPr/>
                  </p:nvSpPr>
                  <p:spPr bwMode="auto">
                    <a:xfrm>
                      <a:off x="3585" y="2396"/>
                      <a:ext cx="19" cy="9"/>
                    </a:xfrm>
                    <a:custGeom>
                      <a:avLst/>
                      <a:gdLst>
                        <a:gd name="T0" fmla="*/ 0 w 13"/>
                        <a:gd name="T1" fmla="*/ 10 h 10"/>
                        <a:gd name="T2" fmla="*/ 3 w 13"/>
                        <a:gd name="T3" fmla="*/ 10 h 10"/>
                        <a:gd name="T4" fmla="*/ 3 w 13"/>
                        <a:gd name="T5" fmla="*/ 7 h 10"/>
                        <a:gd name="T6" fmla="*/ 7 w 13"/>
                        <a:gd name="T7" fmla="*/ 7 h 10"/>
                        <a:gd name="T8" fmla="*/ 10 w 13"/>
                        <a:gd name="T9" fmla="*/ 4 h 10"/>
                        <a:gd name="T10" fmla="*/ 13 w 13"/>
                        <a:gd name="T11" fmla="*/ 0 h 10"/>
                        <a:gd name="T12" fmla="*/ 13 w 13"/>
                        <a:gd name="T13" fmla="*/ 4 h 10"/>
                        <a:gd name="T14" fmla="*/ 7 w 13"/>
                        <a:gd name="T15" fmla="*/ 10 h 10"/>
                        <a:gd name="T16" fmla="*/ 0 w 1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0" y="10"/>
                          </a:moveTo>
                          <a:lnTo>
                            <a:pt x="3" y="10"/>
                          </a:lnTo>
                          <a:lnTo>
                            <a:pt x="3" y="7"/>
                          </a:lnTo>
                          <a:lnTo>
                            <a:pt x="7" y="7"/>
                          </a:lnTo>
                          <a:lnTo>
                            <a:pt x="10" y="4"/>
                          </a:lnTo>
                          <a:lnTo>
                            <a:pt x="13" y="0"/>
                          </a:lnTo>
                          <a:lnTo>
                            <a:pt x="13" y="4"/>
                          </a:lnTo>
                          <a:lnTo>
                            <a:pt x="7" y="10"/>
                          </a:lnTo>
                          <a:lnTo>
                            <a:pt x="0"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89" name="Freeform 698"/>
                    <p:cNvSpPr>
                      <a:spLocks/>
                    </p:cNvSpPr>
                    <p:nvPr/>
                  </p:nvSpPr>
                  <p:spPr bwMode="auto">
                    <a:xfrm>
                      <a:off x="3534" y="2411"/>
                      <a:ext cx="45" cy="41"/>
                    </a:xfrm>
                    <a:custGeom>
                      <a:avLst/>
                      <a:gdLst>
                        <a:gd name="T0" fmla="*/ 0 w 31"/>
                        <a:gd name="T1" fmla="*/ 0 h 44"/>
                        <a:gd name="T2" fmla="*/ 4 w 31"/>
                        <a:gd name="T3" fmla="*/ 0 h 44"/>
                        <a:gd name="T4" fmla="*/ 7 w 31"/>
                        <a:gd name="T5" fmla="*/ 3 h 44"/>
                        <a:gd name="T6" fmla="*/ 10 w 31"/>
                        <a:gd name="T7" fmla="*/ 3 h 44"/>
                        <a:gd name="T8" fmla="*/ 10 w 31"/>
                        <a:gd name="T9" fmla="*/ 7 h 44"/>
                        <a:gd name="T10" fmla="*/ 14 w 31"/>
                        <a:gd name="T11" fmla="*/ 7 h 44"/>
                        <a:gd name="T12" fmla="*/ 14 w 31"/>
                        <a:gd name="T13" fmla="*/ 10 h 44"/>
                        <a:gd name="T14" fmla="*/ 14 w 31"/>
                        <a:gd name="T15" fmla="*/ 14 h 44"/>
                        <a:gd name="T16" fmla="*/ 17 w 31"/>
                        <a:gd name="T17" fmla="*/ 14 h 44"/>
                        <a:gd name="T18" fmla="*/ 21 w 31"/>
                        <a:gd name="T19" fmla="*/ 14 h 44"/>
                        <a:gd name="T20" fmla="*/ 21 w 31"/>
                        <a:gd name="T21" fmla="*/ 17 h 44"/>
                        <a:gd name="T22" fmla="*/ 24 w 31"/>
                        <a:gd name="T23" fmla="*/ 17 h 44"/>
                        <a:gd name="T24" fmla="*/ 24 w 31"/>
                        <a:gd name="T25" fmla="*/ 20 h 44"/>
                        <a:gd name="T26" fmla="*/ 21 w 31"/>
                        <a:gd name="T27" fmla="*/ 14 h 44"/>
                        <a:gd name="T28" fmla="*/ 24 w 31"/>
                        <a:gd name="T29" fmla="*/ 14 h 44"/>
                        <a:gd name="T30" fmla="*/ 28 w 31"/>
                        <a:gd name="T31" fmla="*/ 17 h 44"/>
                        <a:gd name="T32" fmla="*/ 31 w 31"/>
                        <a:gd name="T33" fmla="*/ 17 h 44"/>
                        <a:gd name="T34" fmla="*/ 28 w 31"/>
                        <a:gd name="T35" fmla="*/ 20 h 44"/>
                        <a:gd name="T36" fmla="*/ 28 w 31"/>
                        <a:gd name="T37" fmla="*/ 24 h 44"/>
                        <a:gd name="T38" fmla="*/ 28 w 31"/>
                        <a:gd name="T39" fmla="*/ 27 h 44"/>
                        <a:gd name="T40" fmla="*/ 31 w 31"/>
                        <a:gd name="T41" fmla="*/ 30 h 44"/>
                        <a:gd name="T42" fmla="*/ 31 w 31"/>
                        <a:gd name="T43" fmla="*/ 34 h 44"/>
                        <a:gd name="T44" fmla="*/ 31 w 31"/>
                        <a:gd name="T45" fmla="*/ 37 h 44"/>
                        <a:gd name="T46" fmla="*/ 28 w 31"/>
                        <a:gd name="T47" fmla="*/ 37 h 44"/>
                        <a:gd name="T48" fmla="*/ 28 w 31"/>
                        <a:gd name="T49" fmla="*/ 41 h 44"/>
                        <a:gd name="T50" fmla="*/ 28 w 31"/>
                        <a:gd name="T51" fmla="*/ 44 h 44"/>
                        <a:gd name="T52" fmla="*/ 24 w 31"/>
                        <a:gd name="T53" fmla="*/ 41 h 44"/>
                        <a:gd name="T54" fmla="*/ 21 w 31"/>
                        <a:gd name="T55" fmla="*/ 37 h 44"/>
                        <a:gd name="T56" fmla="*/ 21 w 31"/>
                        <a:gd name="T57" fmla="*/ 34 h 44"/>
                        <a:gd name="T58" fmla="*/ 24 w 31"/>
                        <a:gd name="T59" fmla="*/ 34 h 44"/>
                        <a:gd name="T60" fmla="*/ 24 w 31"/>
                        <a:gd name="T61" fmla="*/ 30 h 44"/>
                        <a:gd name="T62" fmla="*/ 21 w 31"/>
                        <a:gd name="T63" fmla="*/ 30 h 44"/>
                        <a:gd name="T64" fmla="*/ 24 w 31"/>
                        <a:gd name="T65" fmla="*/ 30 h 44"/>
                        <a:gd name="T66" fmla="*/ 28 w 31"/>
                        <a:gd name="T67" fmla="*/ 27 h 44"/>
                        <a:gd name="T68" fmla="*/ 24 w 31"/>
                        <a:gd name="T69" fmla="*/ 27 h 44"/>
                        <a:gd name="T70" fmla="*/ 17 w 31"/>
                        <a:gd name="T71" fmla="*/ 24 h 44"/>
                        <a:gd name="T72" fmla="*/ 17 w 31"/>
                        <a:gd name="T73" fmla="*/ 20 h 44"/>
                        <a:gd name="T74" fmla="*/ 14 w 31"/>
                        <a:gd name="T75" fmla="*/ 20 h 44"/>
                        <a:gd name="T76" fmla="*/ 14 w 31"/>
                        <a:gd name="T77" fmla="*/ 17 h 44"/>
                        <a:gd name="T78" fmla="*/ 10 w 31"/>
                        <a:gd name="T79" fmla="*/ 17 h 44"/>
                        <a:gd name="T80" fmla="*/ 10 w 31"/>
                        <a:gd name="T81" fmla="*/ 14 h 44"/>
                        <a:gd name="T82" fmla="*/ 10 w 31"/>
                        <a:gd name="T83" fmla="*/ 10 h 44"/>
                        <a:gd name="T84" fmla="*/ 7 w 31"/>
                        <a:gd name="T85" fmla="*/ 7 h 44"/>
                        <a:gd name="T86" fmla="*/ 7 w 31"/>
                        <a:gd name="T87" fmla="*/ 10 h 44"/>
                        <a:gd name="T88" fmla="*/ 4 w 31"/>
                        <a:gd name="T89" fmla="*/ 10 h 44"/>
                        <a:gd name="T90" fmla="*/ 4 w 31"/>
                        <a:gd name="T91" fmla="*/ 7 h 44"/>
                        <a:gd name="T92" fmla="*/ 4 w 31"/>
                        <a:gd name="T93" fmla="*/ 3 h 44"/>
                        <a:gd name="T94" fmla="*/ 4 w 31"/>
                        <a:gd name="T95" fmla="*/ 0 h 44"/>
                        <a:gd name="T96" fmla="*/ 0 w 31"/>
                        <a:gd name="T9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44">
                          <a:moveTo>
                            <a:pt x="0" y="0"/>
                          </a:moveTo>
                          <a:lnTo>
                            <a:pt x="4" y="0"/>
                          </a:lnTo>
                          <a:lnTo>
                            <a:pt x="7" y="3"/>
                          </a:lnTo>
                          <a:lnTo>
                            <a:pt x="10" y="3"/>
                          </a:lnTo>
                          <a:lnTo>
                            <a:pt x="10" y="7"/>
                          </a:lnTo>
                          <a:lnTo>
                            <a:pt x="14" y="7"/>
                          </a:lnTo>
                          <a:lnTo>
                            <a:pt x="14" y="10"/>
                          </a:lnTo>
                          <a:lnTo>
                            <a:pt x="14" y="14"/>
                          </a:lnTo>
                          <a:lnTo>
                            <a:pt x="17" y="14"/>
                          </a:lnTo>
                          <a:lnTo>
                            <a:pt x="21" y="14"/>
                          </a:lnTo>
                          <a:lnTo>
                            <a:pt x="21" y="17"/>
                          </a:lnTo>
                          <a:lnTo>
                            <a:pt x="24" y="17"/>
                          </a:lnTo>
                          <a:lnTo>
                            <a:pt x="24" y="20"/>
                          </a:lnTo>
                          <a:lnTo>
                            <a:pt x="21" y="14"/>
                          </a:lnTo>
                          <a:lnTo>
                            <a:pt x="24" y="14"/>
                          </a:lnTo>
                          <a:lnTo>
                            <a:pt x="28" y="17"/>
                          </a:lnTo>
                          <a:lnTo>
                            <a:pt x="31" y="17"/>
                          </a:lnTo>
                          <a:lnTo>
                            <a:pt x="28" y="20"/>
                          </a:lnTo>
                          <a:lnTo>
                            <a:pt x="28" y="24"/>
                          </a:lnTo>
                          <a:lnTo>
                            <a:pt x="28" y="27"/>
                          </a:lnTo>
                          <a:lnTo>
                            <a:pt x="31" y="30"/>
                          </a:lnTo>
                          <a:lnTo>
                            <a:pt x="31" y="34"/>
                          </a:lnTo>
                          <a:lnTo>
                            <a:pt x="31" y="37"/>
                          </a:lnTo>
                          <a:lnTo>
                            <a:pt x="28" y="37"/>
                          </a:lnTo>
                          <a:lnTo>
                            <a:pt x="28" y="41"/>
                          </a:lnTo>
                          <a:lnTo>
                            <a:pt x="28" y="44"/>
                          </a:lnTo>
                          <a:lnTo>
                            <a:pt x="24" y="41"/>
                          </a:lnTo>
                          <a:lnTo>
                            <a:pt x="21" y="37"/>
                          </a:lnTo>
                          <a:lnTo>
                            <a:pt x="21" y="34"/>
                          </a:lnTo>
                          <a:lnTo>
                            <a:pt x="24" y="34"/>
                          </a:lnTo>
                          <a:lnTo>
                            <a:pt x="24" y="30"/>
                          </a:lnTo>
                          <a:lnTo>
                            <a:pt x="21" y="30"/>
                          </a:lnTo>
                          <a:lnTo>
                            <a:pt x="24" y="30"/>
                          </a:lnTo>
                          <a:lnTo>
                            <a:pt x="28" y="27"/>
                          </a:lnTo>
                          <a:lnTo>
                            <a:pt x="24" y="27"/>
                          </a:lnTo>
                          <a:lnTo>
                            <a:pt x="17" y="24"/>
                          </a:lnTo>
                          <a:lnTo>
                            <a:pt x="17" y="20"/>
                          </a:lnTo>
                          <a:lnTo>
                            <a:pt x="14" y="20"/>
                          </a:lnTo>
                          <a:lnTo>
                            <a:pt x="14" y="17"/>
                          </a:lnTo>
                          <a:lnTo>
                            <a:pt x="10" y="17"/>
                          </a:lnTo>
                          <a:lnTo>
                            <a:pt x="10" y="14"/>
                          </a:lnTo>
                          <a:lnTo>
                            <a:pt x="10" y="10"/>
                          </a:lnTo>
                          <a:lnTo>
                            <a:pt x="7" y="7"/>
                          </a:lnTo>
                          <a:lnTo>
                            <a:pt x="7" y="10"/>
                          </a:lnTo>
                          <a:lnTo>
                            <a:pt x="4" y="10"/>
                          </a:lnTo>
                          <a:lnTo>
                            <a:pt x="4" y="7"/>
                          </a:lnTo>
                          <a:lnTo>
                            <a:pt x="4" y="3"/>
                          </a:lnTo>
                          <a:lnTo>
                            <a:pt x="4" y="0"/>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0" name="Freeform 699"/>
                    <p:cNvSpPr>
                      <a:spLocks/>
                    </p:cNvSpPr>
                    <p:nvPr/>
                  </p:nvSpPr>
                  <p:spPr bwMode="auto">
                    <a:xfrm>
                      <a:off x="3520" y="2414"/>
                      <a:ext cx="69" cy="56"/>
                    </a:xfrm>
                    <a:custGeom>
                      <a:avLst/>
                      <a:gdLst>
                        <a:gd name="T0" fmla="*/ 3 w 48"/>
                        <a:gd name="T1" fmla="*/ 4 h 61"/>
                        <a:gd name="T2" fmla="*/ 3 w 48"/>
                        <a:gd name="T3" fmla="*/ 7 h 61"/>
                        <a:gd name="T4" fmla="*/ 7 w 48"/>
                        <a:gd name="T5" fmla="*/ 14 h 61"/>
                        <a:gd name="T6" fmla="*/ 10 w 48"/>
                        <a:gd name="T7" fmla="*/ 17 h 61"/>
                        <a:gd name="T8" fmla="*/ 14 w 48"/>
                        <a:gd name="T9" fmla="*/ 24 h 61"/>
                        <a:gd name="T10" fmla="*/ 10 w 48"/>
                        <a:gd name="T11" fmla="*/ 27 h 61"/>
                        <a:gd name="T12" fmla="*/ 14 w 48"/>
                        <a:gd name="T13" fmla="*/ 31 h 61"/>
                        <a:gd name="T14" fmla="*/ 17 w 48"/>
                        <a:gd name="T15" fmla="*/ 34 h 61"/>
                        <a:gd name="T16" fmla="*/ 20 w 48"/>
                        <a:gd name="T17" fmla="*/ 38 h 61"/>
                        <a:gd name="T18" fmla="*/ 24 w 48"/>
                        <a:gd name="T19" fmla="*/ 41 h 61"/>
                        <a:gd name="T20" fmla="*/ 27 w 48"/>
                        <a:gd name="T21" fmla="*/ 44 h 61"/>
                        <a:gd name="T22" fmla="*/ 24 w 48"/>
                        <a:gd name="T23" fmla="*/ 48 h 61"/>
                        <a:gd name="T24" fmla="*/ 24 w 48"/>
                        <a:gd name="T25" fmla="*/ 51 h 61"/>
                        <a:gd name="T26" fmla="*/ 31 w 48"/>
                        <a:gd name="T27" fmla="*/ 54 h 61"/>
                        <a:gd name="T28" fmla="*/ 38 w 48"/>
                        <a:gd name="T29" fmla="*/ 58 h 61"/>
                        <a:gd name="T30" fmla="*/ 41 w 48"/>
                        <a:gd name="T31" fmla="*/ 58 h 61"/>
                        <a:gd name="T32" fmla="*/ 48 w 48"/>
                        <a:gd name="T33" fmla="*/ 51 h 61"/>
                        <a:gd name="T34" fmla="*/ 45 w 48"/>
                        <a:gd name="T35" fmla="*/ 44 h 61"/>
                        <a:gd name="T36" fmla="*/ 38 w 48"/>
                        <a:gd name="T37" fmla="*/ 48 h 61"/>
                        <a:gd name="T38" fmla="*/ 31 w 48"/>
                        <a:gd name="T39" fmla="*/ 44 h 61"/>
                        <a:gd name="T40" fmla="*/ 27 w 48"/>
                        <a:gd name="T41" fmla="*/ 34 h 61"/>
                        <a:gd name="T42" fmla="*/ 20 w 48"/>
                        <a:gd name="T43" fmla="*/ 31 h 61"/>
                        <a:gd name="T44" fmla="*/ 20 w 48"/>
                        <a:gd name="T45" fmla="*/ 31 h 61"/>
                        <a:gd name="T46" fmla="*/ 17 w 48"/>
                        <a:gd name="T47" fmla="*/ 27 h 61"/>
                        <a:gd name="T48" fmla="*/ 24 w 48"/>
                        <a:gd name="T49" fmla="*/ 27 h 61"/>
                        <a:gd name="T50" fmla="*/ 17 w 48"/>
                        <a:gd name="T51" fmla="*/ 21 h 61"/>
                        <a:gd name="T52" fmla="*/ 14 w 48"/>
                        <a:gd name="T53" fmla="*/ 14 h 61"/>
                        <a:gd name="T54" fmla="*/ 17 w 48"/>
                        <a:gd name="T55" fmla="*/ 11 h 61"/>
                        <a:gd name="T56" fmla="*/ 10 w 48"/>
                        <a:gd name="T57" fmla="*/ 11 h 61"/>
                        <a:gd name="T58" fmla="*/ 10 w 48"/>
                        <a:gd name="T59" fmla="*/ 11 h 61"/>
                        <a:gd name="T60" fmla="*/ 7 w 48"/>
                        <a:gd name="T61" fmla="*/ 7 h 61"/>
                        <a:gd name="T62" fmla="*/ 3 w 48"/>
                        <a:gd name="T63" fmla="*/ 4 h 61"/>
                        <a:gd name="T64" fmla="*/ 7 w 48"/>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61">
                          <a:moveTo>
                            <a:pt x="3" y="0"/>
                          </a:moveTo>
                          <a:lnTo>
                            <a:pt x="3" y="4"/>
                          </a:lnTo>
                          <a:lnTo>
                            <a:pt x="0" y="4"/>
                          </a:lnTo>
                          <a:lnTo>
                            <a:pt x="3" y="7"/>
                          </a:lnTo>
                          <a:lnTo>
                            <a:pt x="3" y="11"/>
                          </a:lnTo>
                          <a:lnTo>
                            <a:pt x="7" y="14"/>
                          </a:lnTo>
                          <a:lnTo>
                            <a:pt x="10" y="14"/>
                          </a:lnTo>
                          <a:lnTo>
                            <a:pt x="10" y="17"/>
                          </a:lnTo>
                          <a:lnTo>
                            <a:pt x="10" y="21"/>
                          </a:lnTo>
                          <a:lnTo>
                            <a:pt x="14" y="24"/>
                          </a:lnTo>
                          <a:lnTo>
                            <a:pt x="14" y="27"/>
                          </a:lnTo>
                          <a:lnTo>
                            <a:pt x="10" y="27"/>
                          </a:lnTo>
                          <a:lnTo>
                            <a:pt x="10" y="31"/>
                          </a:lnTo>
                          <a:lnTo>
                            <a:pt x="14" y="31"/>
                          </a:lnTo>
                          <a:lnTo>
                            <a:pt x="14" y="34"/>
                          </a:lnTo>
                          <a:lnTo>
                            <a:pt x="17" y="34"/>
                          </a:lnTo>
                          <a:lnTo>
                            <a:pt x="17" y="38"/>
                          </a:lnTo>
                          <a:lnTo>
                            <a:pt x="20" y="38"/>
                          </a:lnTo>
                          <a:lnTo>
                            <a:pt x="24" y="38"/>
                          </a:lnTo>
                          <a:lnTo>
                            <a:pt x="24" y="41"/>
                          </a:lnTo>
                          <a:lnTo>
                            <a:pt x="27" y="41"/>
                          </a:lnTo>
                          <a:lnTo>
                            <a:pt x="27" y="44"/>
                          </a:lnTo>
                          <a:lnTo>
                            <a:pt x="27" y="48"/>
                          </a:lnTo>
                          <a:lnTo>
                            <a:pt x="24" y="48"/>
                          </a:lnTo>
                          <a:lnTo>
                            <a:pt x="20" y="48"/>
                          </a:lnTo>
                          <a:lnTo>
                            <a:pt x="24" y="51"/>
                          </a:lnTo>
                          <a:lnTo>
                            <a:pt x="27" y="54"/>
                          </a:lnTo>
                          <a:lnTo>
                            <a:pt x="31" y="54"/>
                          </a:lnTo>
                          <a:lnTo>
                            <a:pt x="34" y="58"/>
                          </a:lnTo>
                          <a:lnTo>
                            <a:pt x="38" y="58"/>
                          </a:lnTo>
                          <a:lnTo>
                            <a:pt x="41" y="61"/>
                          </a:lnTo>
                          <a:lnTo>
                            <a:pt x="41" y="58"/>
                          </a:lnTo>
                          <a:lnTo>
                            <a:pt x="45" y="54"/>
                          </a:lnTo>
                          <a:lnTo>
                            <a:pt x="48" y="51"/>
                          </a:lnTo>
                          <a:lnTo>
                            <a:pt x="45" y="48"/>
                          </a:lnTo>
                          <a:lnTo>
                            <a:pt x="45" y="44"/>
                          </a:lnTo>
                          <a:lnTo>
                            <a:pt x="41" y="48"/>
                          </a:lnTo>
                          <a:lnTo>
                            <a:pt x="38" y="48"/>
                          </a:lnTo>
                          <a:lnTo>
                            <a:pt x="34" y="44"/>
                          </a:lnTo>
                          <a:lnTo>
                            <a:pt x="31" y="44"/>
                          </a:lnTo>
                          <a:lnTo>
                            <a:pt x="31" y="38"/>
                          </a:lnTo>
                          <a:lnTo>
                            <a:pt x="27" y="34"/>
                          </a:lnTo>
                          <a:lnTo>
                            <a:pt x="24" y="34"/>
                          </a:lnTo>
                          <a:lnTo>
                            <a:pt x="20" y="31"/>
                          </a:lnTo>
                          <a:lnTo>
                            <a:pt x="24" y="31"/>
                          </a:lnTo>
                          <a:lnTo>
                            <a:pt x="20" y="31"/>
                          </a:lnTo>
                          <a:lnTo>
                            <a:pt x="20" y="27"/>
                          </a:lnTo>
                          <a:lnTo>
                            <a:pt x="17" y="27"/>
                          </a:lnTo>
                          <a:lnTo>
                            <a:pt x="20" y="27"/>
                          </a:lnTo>
                          <a:lnTo>
                            <a:pt x="24" y="27"/>
                          </a:lnTo>
                          <a:lnTo>
                            <a:pt x="20" y="24"/>
                          </a:lnTo>
                          <a:lnTo>
                            <a:pt x="17" y="21"/>
                          </a:lnTo>
                          <a:lnTo>
                            <a:pt x="17" y="17"/>
                          </a:lnTo>
                          <a:lnTo>
                            <a:pt x="14" y="14"/>
                          </a:lnTo>
                          <a:lnTo>
                            <a:pt x="17" y="14"/>
                          </a:lnTo>
                          <a:lnTo>
                            <a:pt x="17" y="11"/>
                          </a:lnTo>
                          <a:lnTo>
                            <a:pt x="14" y="11"/>
                          </a:lnTo>
                          <a:lnTo>
                            <a:pt x="10" y="11"/>
                          </a:lnTo>
                          <a:lnTo>
                            <a:pt x="10" y="7"/>
                          </a:lnTo>
                          <a:lnTo>
                            <a:pt x="10" y="11"/>
                          </a:lnTo>
                          <a:lnTo>
                            <a:pt x="7" y="11"/>
                          </a:lnTo>
                          <a:lnTo>
                            <a:pt x="7" y="7"/>
                          </a:lnTo>
                          <a:lnTo>
                            <a:pt x="7" y="4"/>
                          </a:lnTo>
                          <a:lnTo>
                            <a:pt x="3" y="4"/>
                          </a:lnTo>
                          <a:lnTo>
                            <a:pt x="3" y="0"/>
                          </a:lnTo>
                          <a:lnTo>
                            <a:pt x="7" y="0"/>
                          </a:lnTo>
                          <a:lnTo>
                            <a:pt x="3"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1" name="Freeform 700"/>
                    <p:cNvSpPr>
                      <a:spLocks/>
                    </p:cNvSpPr>
                    <p:nvPr/>
                  </p:nvSpPr>
                  <p:spPr bwMode="auto">
                    <a:xfrm>
                      <a:off x="3575" y="2418"/>
                      <a:ext cx="14" cy="25"/>
                    </a:xfrm>
                    <a:custGeom>
                      <a:avLst/>
                      <a:gdLst>
                        <a:gd name="T0" fmla="*/ 3 w 10"/>
                        <a:gd name="T1" fmla="*/ 0 h 27"/>
                        <a:gd name="T2" fmla="*/ 0 w 10"/>
                        <a:gd name="T3" fmla="*/ 0 h 27"/>
                        <a:gd name="T4" fmla="*/ 0 w 10"/>
                        <a:gd name="T5" fmla="*/ 3 h 27"/>
                        <a:gd name="T6" fmla="*/ 0 w 10"/>
                        <a:gd name="T7" fmla="*/ 7 h 27"/>
                        <a:gd name="T8" fmla="*/ 3 w 10"/>
                        <a:gd name="T9" fmla="*/ 7 h 27"/>
                        <a:gd name="T10" fmla="*/ 3 w 10"/>
                        <a:gd name="T11" fmla="*/ 10 h 27"/>
                        <a:gd name="T12" fmla="*/ 3 w 10"/>
                        <a:gd name="T13" fmla="*/ 13 h 27"/>
                        <a:gd name="T14" fmla="*/ 3 w 10"/>
                        <a:gd name="T15" fmla="*/ 17 h 27"/>
                        <a:gd name="T16" fmla="*/ 7 w 10"/>
                        <a:gd name="T17" fmla="*/ 17 h 27"/>
                        <a:gd name="T18" fmla="*/ 3 w 10"/>
                        <a:gd name="T19" fmla="*/ 17 h 27"/>
                        <a:gd name="T20" fmla="*/ 3 w 10"/>
                        <a:gd name="T21" fmla="*/ 20 h 27"/>
                        <a:gd name="T22" fmla="*/ 3 w 10"/>
                        <a:gd name="T23" fmla="*/ 23 h 27"/>
                        <a:gd name="T24" fmla="*/ 7 w 10"/>
                        <a:gd name="T25" fmla="*/ 23 h 27"/>
                        <a:gd name="T26" fmla="*/ 7 w 10"/>
                        <a:gd name="T27" fmla="*/ 27 h 27"/>
                        <a:gd name="T28" fmla="*/ 10 w 10"/>
                        <a:gd name="T29" fmla="*/ 17 h 27"/>
                        <a:gd name="T30" fmla="*/ 7 w 10"/>
                        <a:gd name="T31" fmla="*/ 20 h 27"/>
                        <a:gd name="T32" fmla="*/ 7 w 10"/>
                        <a:gd name="T33" fmla="*/ 13 h 27"/>
                        <a:gd name="T34" fmla="*/ 7 w 10"/>
                        <a:gd name="T35" fmla="*/ 17 h 27"/>
                        <a:gd name="T36" fmla="*/ 7 w 10"/>
                        <a:gd name="T37" fmla="*/ 13 h 27"/>
                        <a:gd name="T38" fmla="*/ 7 w 10"/>
                        <a:gd name="T39" fmla="*/ 10 h 27"/>
                        <a:gd name="T40" fmla="*/ 7 w 10"/>
                        <a:gd name="T41" fmla="*/ 7 h 27"/>
                        <a:gd name="T42" fmla="*/ 3 w 10"/>
                        <a:gd name="T43" fmla="*/ 7 h 27"/>
                        <a:gd name="T44" fmla="*/ 3 w 10"/>
                        <a:gd name="T45" fmla="*/ 3 h 27"/>
                        <a:gd name="T46" fmla="*/ 3 w 10"/>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3" y="0"/>
                          </a:moveTo>
                          <a:lnTo>
                            <a:pt x="0" y="0"/>
                          </a:lnTo>
                          <a:lnTo>
                            <a:pt x="0" y="3"/>
                          </a:lnTo>
                          <a:lnTo>
                            <a:pt x="0" y="7"/>
                          </a:lnTo>
                          <a:lnTo>
                            <a:pt x="3" y="7"/>
                          </a:lnTo>
                          <a:lnTo>
                            <a:pt x="3" y="10"/>
                          </a:lnTo>
                          <a:lnTo>
                            <a:pt x="3" y="13"/>
                          </a:lnTo>
                          <a:lnTo>
                            <a:pt x="3" y="17"/>
                          </a:lnTo>
                          <a:lnTo>
                            <a:pt x="7" y="17"/>
                          </a:lnTo>
                          <a:lnTo>
                            <a:pt x="3" y="17"/>
                          </a:lnTo>
                          <a:lnTo>
                            <a:pt x="3" y="20"/>
                          </a:lnTo>
                          <a:lnTo>
                            <a:pt x="3" y="23"/>
                          </a:lnTo>
                          <a:lnTo>
                            <a:pt x="7" y="23"/>
                          </a:lnTo>
                          <a:lnTo>
                            <a:pt x="7" y="27"/>
                          </a:lnTo>
                          <a:lnTo>
                            <a:pt x="10" y="17"/>
                          </a:lnTo>
                          <a:lnTo>
                            <a:pt x="7" y="20"/>
                          </a:lnTo>
                          <a:lnTo>
                            <a:pt x="7" y="13"/>
                          </a:lnTo>
                          <a:lnTo>
                            <a:pt x="7" y="17"/>
                          </a:lnTo>
                          <a:lnTo>
                            <a:pt x="7" y="13"/>
                          </a:lnTo>
                          <a:lnTo>
                            <a:pt x="7" y="10"/>
                          </a:lnTo>
                          <a:lnTo>
                            <a:pt x="7" y="7"/>
                          </a:lnTo>
                          <a:lnTo>
                            <a:pt x="3" y="7"/>
                          </a:lnTo>
                          <a:lnTo>
                            <a:pt x="3" y="3"/>
                          </a:lnTo>
                          <a:lnTo>
                            <a:pt x="3"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2" name="Freeform 701"/>
                    <p:cNvSpPr>
                      <a:spLocks/>
                    </p:cNvSpPr>
                    <p:nvPr/>
                  </p:nvSpPr>
                  <p:spPr bwMode="auto">
                    <a:xfrm>
                      <a:off x="3585" y="2405"/>
                      <a:ext cx="34" cy="50"/>
                    </a:xfrm>
                    <a:custGeom>
                      <a:avLst/>
                      <a:gdLst>
                        <a:gd name="T0" fmla="*/ 0 w 24"/>
                        <a:gd name="T1" fmla="*/ 17 h 54"/>
                        <a:gd name="T2" fmla="*/ 3 w 24"/>
                        <a:gd name="T3" fmla="*/ 17 h 54"/>
                        <a:gd name="T4" fmla="*/ 3 w 24"/>
                        <a:gd name="T5" fmla="*/ 21 h 54"/>
                        <a:gd name="T6" fmla="*/ 3 w 24"/>
                        <a:gd name="T7" fmla="*/ 24 h 54"/>
                        <a:gd name="T8" fmla="*/ 7 w 24"/>
                        <a:gd name="T9" fmla="*/ 24 h 54"/>
                        <a:gd name="T10" fmla="*/ 7 w 24"/>
                        <a:gd name="T11" fmla="*/ 27 h 54"/>
                        <a:gd name="T12" fmla="*/ 7 w 24"/>
                        <a:gd name="T13" fmla="*/ 24 h 54"/>
                        <a:gd name="T14" fmla="*/ 7 w 24"/>
                        <a:gd name="T15" fmla="*/ 21 h 54"/>
                        <a:gd name="T16" fmla="*/ 10 w 24"/>
                        <a:gd name="T17" fmla="*/ 21 h 54"/>
                        <a:gd name="T18" fmla="*/ 10 w 24"/>
                        <a:gd name="T19" fmla="*/ 17 h 54"/>
                        <a:gd name="T20" fmla="*/ 10 w 24"/>
                        <a:gd name="T21" fmla="*/ 14 h 54"/>
                        <a:gd name="T22" fmla="*/ 13 w 24"/>
                        <a:gd name="T23" fmla="*/ 10 h 54"/>
                        <a:gd name="T24" fmla="*/ 17 w 24"/>
                        <a:gd name="T25" fmla="*/ 4 h 54"/>
                        <a:gd name="T26" fmla="*/ 17 w 24"/>
                        <a:gd name="T27" fmla="*/ 0 h 54"/>
                        <a:gd name="T28" fmla="*/ 17 w 24"/>
                        <a:gd name="T29" fmla="*/ 4 h 54"/>
                        <a:gd name="T30" fmla="*/ 17 w 24"/>
                        <a:gd name="T31" fmla="*/ 7 h 54"/>
                        <a:gd name="T32" fmla="*/ 20 w 24"/>
                        <a:gd name="T33" fmla="*/ 7 h 54"/>
                        <a:gd name="T34" fmla="*/ 24 w 24"/>
                        <a:gd name="T35" fmla="*/ 7 h 54"/>
                        <a:gd name="T36" fmla="*/ 20 w 24"/>
                        <a:gd name="T37" fmla="*/ 7 h 54"/>
                        <a:gd name="T38" fmla="*/ 17 w 24"/>
                        <a:gd name="T39" fmla="*/ 7 h 54"/>
                        <a:gd name="T40" fmla="*/ 17 w 24"/>
                        <a:gd name="T41" fmla="*/ 10 h 54"/>
                        <a:gd name="T42" fmla="*/ 17 w 24"/>
                        <a:gd name="T43" fmla="*/ 14 h 54"/>
                        <a:gd name="T44" fmla="*/ 13 w 24"/>
                        <a:gd name="T45" fmla="*/ 17 h 54"/>
                        <a:gd name="T46" fmla="*/ 17 w 24"/>
                        <a:gd name="T47" fmla="*/ 21 h 54"/>
                        <a:gd name="T48" fmla="*/ 20 w 24"/>
                        <a:gd name="T49" fmla="*/ 21 h 54"/>
                        <a:gd name="T50" fmla="*/ 17 w 24"/>
                        <a:gd name="T51" fmla="*/ 24 h 54"/>
                        <a:gd name="T52" fmla="*/ 13 w 24"/>
                        <a:gd name="T53" fmla="*/ 24 h 54"/>
                        <a:gd name="T54" fmla="*/ 20 w 24"/>
                        <a:gd name="T55" fmla="*/ 27 h 54"/>
                        <a:gd name="T56" fmla="*/ 17 w 24"/>
                        <a:gd name="T57" fmla="*/ 27 h 54"/>
                        <a:gd name="T58" fmla="*/ 13 w 24"/>
                        <a:gd name="T59" fmla="*/ 27 h 54"/>
                        <a:gd name="T60" fmla="*/ 17 w 24"/>
                        <a:gd name="T61" fmla="*/ 31 h 54"/>
                        <a:gd name="T62" fmla="*/ 13 w 24"/>
                        <a:gd name="T63" fmla="*/ 34 h 54"/>
                        <a:gd name="T64" fmla="*/ 13 w 24"/>
                        <a:gd name="T65" fmla="*/ 37 h 54"/>
                        <a:gd name="T66" fmla="*/ 13 w 24"/>
                        <a:gd name="T67" fmla="*/ 41 h 54"/>
                        <a:gd name="T68" fmla="*/ 10 w 24"/>
                        <a:gd name="T69" fmla="*/ 44 h 54"/>
                        <a:gd name="T70" fmla="*/ 13 w 24"/>
                        <a:gd name="T71" fmla="*/ 44 h 54"/>
                        <a:gd name="T72" fmla="*/ 10 w 24"/>
                        <a:gd name="T73" fmla="*/ 48 h 54"/>
                        <a:gd name="T74" fmla="*/ 7 w 24"/>
                        <a:gd name="T75" fmla="*/ 51 h 54"/>
                        <a:gd name="T76" fmla="*/ 7 w 24"/>
                        <a:gd name="T77" fmla="*/ 54 h 54"/>
                        <a:gd name="T78" fmla="*/ 3 w 24"/>
                        <a:gd name="T79" fmla="*/ 54 h 54"/>
                        <a:gd name="T80" fmla="*/ 3 w 24"/>
                        <a:gd name="T81" fmla="*/ 51 h 54"/>
                        <a:gd name="T82" fmla="*/ 0 w 24"/>
                        <a:gd name="T83" fmla="*/ 51 h 54"/>
                        <a:gd name="T84" fmla="*/ 3 w 24"/>
                        <a:gd name="T85" fmla="*/ 51 h 54"/>
                        <a:gd name="T86" fmla="*/ 3 w 24"/>
                        <a:gd name="T87" fmla="*/ 48 h 54"/>
                        <a:gd name="T88" fmla="*/ 0 w 24"/>
                        <a:gd name="T89" fmla="*/ 44 h 54"/>
                        <a:gd name="T90" fmla="*/ 0 w 24"/>
                        <a:gd name="T91" fmla="*/ 41 h 54"/>
                        <a:gd name="T92" fmla="*/ 3 w 24"/>
                        <a:gd name="T93" fmla="*/ 41 h 54"/>
                        <a:gd name="T94" fmla="*/ 3 w 24"/>
                        <a:gd name="T95" fmla="*/ 37 h 54"/>
                        <a:gd name="T96" fmla="*/ 3 w 24"/>
                        <a:gd name="T97" fmla="*/ 34 h 54"/>
                        <a:gd name="T98" fmla="*/ 3 w 24"/>
                        <a:gd name="T99" fmla="*/ 31 h 54"/>
                        <a:gd name="T100" fmla="*/ 3 w 24"/>
                        <a:gd name="T101" fmla="*/ 27 h 54"/>
                        <a:gd name="T102" fmla="*/ 0 w 24"/>
                        <a:gd name="T103" fmla="*/ 27 h 54"/>
                        <a:gd name="T104" fmla="*/ 3 w 24"/>
                        <a:gd name="T105" fmla="*/ 21 h 54"/>
                        <a:gd name="T106" fmla="*/ 0 w 24"/>
                        <a:gd name="T107"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54">
                          <a:moveTo>
                            <a:pt x="0" y="17"/>
                          </a:moveTo>
                          <a:lnTo>
                            <a:pt x="3" y="17"/>
                          </a:lnTo>
                          <a:lnTo>
                            <a:pt x="3" y="21"/>
                          </a:lnTo>
                          <a:lnTo>
                            <a:pt x="3" y="24"/>
                          </a:lnTo>
                          <a:lnTo>
                            <a:pt x="7" y="24"/>
                          </a:lnTo>
                          <a:lnTo>
                            <a:pt x="7" y="27"/>
                          </a:lnTo>
                          <a:lnTo>
                            <a:pt x="7" y="24"/>
                          </a:lnTo>
                          <a:lnTo>
                            <a:pt x="7" y="21"/>
                          </a:lnTo>
                          <a:lnTo>
                            <a:pt x="10" y="21"/>
                          </a:lnTo>
                          <a:lnTo>
                            <a:pt x="10" y="17"/>
                          </a:lnTo>
                          <a:lnTo>
                            <a:pt x="10" y="14"/>
                          </a:lnTo>
                          <a:lnTo>
                            <a:pt x="13" y="10"/>
                          </a:lnTo>
                          <a:lnTo>
                            <a:pt x="17" y="4"/>
                          </a:lnTo>
                          <a:lnTo>
                            <a:pt x="17" y="0"/>
                          </a:lnTo>
                          <a:lnTo>
                            <a:pt x="17" y="4"/>
                          </a:lnTo>
                          <a:lnTo>
                            <a:pt x="17" y="7"/>
                          </a:lnTo>
                          <a:lnTo>
                            <a:pt x="20" y="7"/>
                          </a:lnTo>
                          <a:lnTo>
                            <a:pt x="24" y="7"/>
                          </a:lnTo>
                          <a:lnTo>
                            <a:pt x="20" y="7"/>
                          </a:lnTo>
                          <a:lnTo>
                            <a:pt x="17" y="7"/>
                          </a:lnTo>
                          <a:lnTo>
                            <a:pt x="17" y="10"/>
                          </a:lnTo>
                          <a:lnTo>
                            <a:pt x="17" y="14"/>
                          </a:lnTo>
                          <a:lnTo>
                            <a:pt x="13" y="17"/>
                          </a:lnTo>
                          <a:lnTo>
                            <a:pt x="17" y="21"/>
                          </a:lnTo>
                          <a:lnTo>
                            <a:pt x="20" y="21"/>
                          </a:lnTo>
                          <a:lnTo>
                            <a:pt x="17" y="24"/>
                          </a:lnTo>
                          <a:lnTo>
                            <a:pt x="13" y="24"/>
                          </a:lnTo>
                          <a:lnTo>
                            <a:pt x="20" y="27"/>
                          </a:lnTo>
                          <a:lnTo>
                            <a:pt x="17" y="27"/>
                          </a:lnTo>
                          <a:lnTo>
                            <a:pt x="13" y="27"/>
                          </a:lnTo>
                          <a:lnTo>
                            <a:pt x="17" y="31"/>
                          </a:lnTo>
                          <a:lnTo>
                            <a:pt x="13" y="34"/>
                          </a:lnTo>
                          <a:lnTo>
                            <a:pt x="13" y="37"/>
                          </a:lnTo>
                          <a:lnTo>
                            <a:pt x="13" y="41"/>
                          </a:lnTo>
                          <a:lnTo>
                            <a:pt x="10" y="44"/>
                          </a:lnTo>
                          <a:lnTo>
                            <a:pt x="13" y="44"/>
                          </a:lnTo>
                          <a:lnTo>
                            <a:pt x="10" y="48"/>
                          </a:lnTo>
                          <a:lnTo>
                            <a:pt x="7" y="51"/>
                          </a:lnTo>
                          <a:lnTo>
                            <a:pt x="7" y="54"/>
                          </a:lnTo>
                          <a:lnTo>
                            <a:pt x="3" y="54"/>
                          </a:lnTo>
                          <a:lnTo>
                            <a:pt x="3" y="51"/>
                          </a:lnTo>
                          <a:lnTo>
                            <a:pt x="0" y="51"/>
                          </a:lnTo>
                          <a:lnTo>
                            <a:pt x="3" y="51"/>
                          </a:lnTo>
                          <a:lnTo>
                            <a:pt x="3" y="48"/>
                          </a:lnTo>
                          <a:lnTo>
                            <a:pt x="0" y="44"/>
                          </a:lnTo>
                          <a:lnTo>
                            <a:pt x="0" y="41"/>
                          </a:lnTo>
                          <a:lnTo>
                            <a:pt x="3" y="41"/>
                          </a:lnTo>
                          <a:lnTo>
                            <a:pt x="3" y="37"/>
                          </a:lnTo>
                          <a:lnTo>
                            <a:pt x="3" y="34"/>
                          </a:lnTo>
                          <a:lnTo>
                            <a:pt x="3" y="31"/>
                          </a:lnTo>
                          <a:lnTo>
                            <a:pt x="3" y="27"/>
                          </a:lnTo>
                          <a:lnTo>
                            <a:pt x="0" y="27"/>
                          </a:lnTo>
                          <a:lnTo>
                            <a:pt x="3" y="21"/>
                          </a:lnTo>
                          <a:lnTo>
                            <a:pt x="0" y="1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3" name="Freeform 702"/>
                    <p:cNvSpPr>
                      <a:spLocks/>
                    </p:cNvSpPr>
                    <p:nvPr/>
                  </p:nvSpPr>
                  <p:spPr bwMode="auto">
                    <a:xfrm>
                      <a:off x="3514" y="2433"/>
                      <a:ext cx="61" cy="44"/>
                    </a:xfrm>
                    <a:custGeom>
                      <a:avLst/>
                      <a:gdLst>
                        <a:gd name="T0" fmla="*/ 0 w 42"/>
                        <a:gd name="T1" fmla="*/ 0 h 47"/>
                        <a:gd name="T2" fmla="*/ 0 w 42"/>
                        <a:gd name="T3" fmla="*/ 3 h 47"/>
                        <a:gd name="T4" fmla="*/ 4 w 42"/>
                        <a:gd name="T5" fmla="*/ 6 h 47"/>
                        <a:gd name="T6" fmla="*/ 7 w 42"/>
                        <a:gd name="T7" fmla="*/ 13 h 47"/>
                        <a:gd name="T8" fmla="*/ 11 w 42"/>
                        <a:gd name="T9" fmla="*/ 17 h 47"/>
                        <a:gd name="T10" fmla="*/ 18 w 42"/>
                        <a:gd name="T11" fmla="*/ 20 h 47"/>
                        <a:gd name="T12" fmla="*/ 21 w 42"/>
                        <a:gd name="T13" fmla="*/ 27 h 47"/>
                        <a:gd name="T14" fmla="*/ 24 w 42"/>
                        <a:gd name="T15" fmla="*/ 30 h 47"/>
                        <a:gd name="T16" fmla="*/ 28 w 42"/>
                        <a:gd name="T17" fmla="*/ 33 h 47"/>
                        <a:gd name="T18" fmla="*/ 31 w 42"/>
                        <a:gd name="T19" fmla="*/ 37 h 47"/>
                        <a:gd name="T20" fmla="*/ 35 w 42"/>
                        <a:gd name="T21" fmla="*/ 37 h 47"/>
                        <a:gd name="T22" fmla="*/ 35 w 42"/>
                        <a:gd name="T23" fmla="*/ 40 h 47"/>
                        <a:gd name="T24" fmla="*/ 38 w 42"/>
                        <a:gd name="T25" fmla="*/ 40 h 47"/>
                        <a:gd name="T26" fmla="*/ 42 w 42"/>
                        <a:gd name="T27" fmla="*/ 40 h 47"/>
                        <a:gd name="T28" fmla="*/ 42 w 42"/>
                        <a:gd name="T29" fmla="*/ 44 h 47"/>
                        <a:gd name="T30" fmla="*/ 38 w 42"/>
                        <a:gd name="T31" fmla="*/ 47 h 47"/>
                        <a:gd name="T32" fmla="*/ 35 w 42"/>
                        <a:gd name="T33" fmla="*/ 47 h 47"/>
                        <a:gd name="T34" fmla="*/ 31 w 42"/>
                        <a:gd name="T35" fmla="*/ 47 h 47"/>
                        <a:gd name="T36" fmla="*/ 24 w 42"/>
                        <a:gd name="T37" fmla="*/ 47 h 47"/>
                        <a:gd name="T38" fmla="*/ 24 w 42"/>
                        <a:gd name="T39" fmla="*/ 44 h 47"/>
                        <a:gd name="T40" fmla="*/ 24 w 42"/>
                        <a:gd name="T41" fmla="*/ 40 h 47"/>
                        <a:gd name="T42" fmla="*/ 24 w 42"/>
                        <a:gd name="T43" fmla="*/ 37 h 47"/>
                        <a:gd name="T44" fmla="*/ 21 w 42"/>
                        <a:gd name="T45" fmla="*/ 37 h 47"/>
                        <a:gd name="T46" fmla="*/ 18 w 42"/>
                        <a:gd name="T47" fmla="*/ 37 h 47"/>
                        <a:gd name="T48" fmla="*/ 18 w 42"/>
                        <a:gd name="T49" fmla="*/ 33 h 47"/>
                        <a:gd name="T50" fmla="*/ 21 w 42"/>
                        <a:gd name="T51" fmla="*/ 30 h 47"/>
                        <a:gd name="T52" fmla="*/ 18 w 42"/>
                        <a:gd name="T53" fmla="*/ 33 h 47"/>
                        <a:gd name="T54" fmla="*/ 14 w 42"/>
                        <a:gd name="T55" fmla="*/ 33 h 47"/>
                        <a:gd name="T56" fmla="*/ 18 w 42"/>
                        <a:gd name="T57" fmla="*/ 33 h 47"/>
                        <a:gd name="T58" fmla="*/ 18 w 42"/>
                        <a:gd name="T59" fmla="*/ 30 h 47"/>
                        <a:gd name="T60" fmla="*/ 18 w 42"/>
                        <a:gd name="T61" fmla="*/ 27 h 47"/>
                        <a:gd name="T62" fmla="*/ 14 w 42"/>
                        <a:gd name="T63" fmla="*/ 30 h 47"/>
                        <a:gd name="T64" fmla="*/ 11 w 42"/>
                        <a:gd name="T65" fmla="*/ 30 h 47"/>
                        <a:gd name="T66" fmla="*/ 11 w 42"/>
                        <a:gd name="T67" fmla="*/ 27 h 47"/>
                        <a:gd name="T68" fmla="*/ 11 w 42"/>
                        <a:gd name="T69" fmla="*/ 23 h 47"/>
                        <a:gd name="T70" fmla="*/ 7 w 42"/>
                        <a:gd name="T71" fmla="*/ 23 h 47"/>
                        <a:gd name="T72" fmla="*/ 11 w 42"/>
                        <a:gd name="T73" fmla="*/ 20 h 47"/>
                        <a:gd name="T74" fmla="*/ 7 w 42"/>
                        <a:gd name="T75" fmla="*/ 20 h 47"/>
                        <a:gd name="T76" fmla="*/ 4 w 42"/>
                        <a:gd name="T77" fmla="*/ 17 h 47"/>
                        <a:gd name="T78" fmla="*/ 4 w 42"/>
                        <a:gd name="T79" fmla="*/ 13 h 47"/>
                        <a:gd name="T80" fmla="*/ 4 w 42"/>
                        <a:gd name="T81" fmla="*/ 10 h 47"/>
                        <a:gd name="T82" fmla="*/ 4 w 42"/>
                        <a:gd name="T83" fmla="*/ 13 h 47"/>
                        <a:gd name="T84" fmla="*/ 0 w 42"/>
                        <a:gd name="T85" fmla="*/ 13 h 47"/>
                        <a:gd name="T86" fmla="*/ 0 w 42"/>
                        <a:gd name="T87" fmla="*/ 10 h 47"/>
                        <a:gd name="T88" fmla="*/ 4 w 42"/>
                        <a:gd name="T89" fmla="*/ 10 h 47"/>
                        <a:gd name="T90" fmla="*/ 0 w 42"/>
                        <a:gd name="T91" fmla="*/ 10 h 47"/>
                        <a:gd name="T92" fmla="*/ 0 w 42"/>
                        <a:gd name="T93" fmla="*/ 6 h 47"/>
                        <a:gd name="T94" fmla="*/ 0 w 42"/>
                        <a:gd name="T95" fmla="*/ 3 h 47"/>
                        <a:gd name="T96" fmla="*/ 0 w 42"/>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47">
                          <a:moveTo>
                            <a:pt x="0" y="0"/>
                          </a:moveTo>
                          <a:lnTo>
                            <a:pt x="0" y="3"/>
                          </a:lnTo>
                          <a:lnTo>
                            <a:pt x="4" y="6"/>
                          </a:lnTo>
                          <a:lnTo>
                            <a:pt x="7" y="13"/>
                          </a:lnTo>
                          <a:lnTo>
                            <a:pt x="11" y="17"/>
                          </a:lnTo>
                          <a:lnTo>
                            <a:pt x="18" y="20"/>
                          </a:lnTo>
                          <a:lnTo>
                            <a:pt x="21" y="27"/>
                          </a:lnTo>
                          <a:lnTo>
                            <a:pt x="24" y="30"/>
                          </a:lnTo>
                          <a:lnTo>
                            <a:pt x="28" y="33"/>
                          </a:lnTo>
                          <a:lnTo>
                            <a:pt x="31" y="37"/>
                          </a:lnTo>
                          <a:lnTo>
                            <a:pt x="35" y="37"/>
                          </a:lnTo>
                          <a:lnTo>
                            <a:pt x="35" y="40"/>
                          </a:lnTo>
                          <a:lnTo>
                            <a:pt x="38" y="40"/>
                          </a:lnTo>
                          <a:lnTo>
                            <a:pt x="42" y="40"/>
                          </a:lnTo>
                          <a:lnTo>
                            <a:pt x="42" y="44"/>
                          </a:lnTo>
                          <a:lnTo>
                            <a:pt x="38" y="47"/>
                          </a:lnTo>
                          <a:lnTo>
                            <a:pt x="35" y="47"/>
                          </a:lnTo>
                          <a:lnTo>
                            <a:pt x="31" y="47"/>
                          </a:lnTo>
                          <a:lnTo>
                            <a:pt x="24" y="47"/>
                          </a:lnTo>
                          <a:lnTo>
                            <a:pt x="24" y="44"/>
                          </a:lnTo>
                          <a:lnTo>
                            <a:pt x="24" y="40"/>
                          </a:lnTo>
                          <a:lnTo>
                            <a:pt x="24" y="37"/>
                          </a:lnTo>
                          <a:lnTo>
                            <a:pt x="21" y="37"/>
                          </a:lnTo>
                          <a:lnTo>
                            <a:pt x="18" y="37"/>
                          </a:lnTo>
                          <a:lnTo>
                            <a:pt x="18" y="33"/>
                          </a:lnTo>
                          <a:lnTo>
                            <a:pt x="21" y="30"/>
                          </a:lnTo>
                          <a:lnTo>
                            <a:pt x="18" y="33"/>
                          </a:lnTo>
                          <a:lnTo>
                            <a:pt x="14" y="33"/>
                          </a:lnTo>
                          <a:lnTo>
                            <a:pt x="18" y="33"/>
                          </a:lnTo>
                          <a:lnTo>
                            <a:pt x="18" y="30"/>
                          </a:lnTo>
                          <a:lnTo>
                            <a:pt x="18" y="27"/>
                          </a:lnTo>
                          <a:lnTo>
                            <a:pt x="14" y="30"/>
                          </a:lnTo>
                          <a:lnTo>
                            <a:pt x="11" y="30"/>
                          </a:lnTo>
                          <a:lnTo>
                            <a:pt x="11" y="27"/>
                          </a:lnTo>
                          <a:lnTo>
                            <a:pt x="11" y="23"/>
                          </a:lnTo>
                          <a:lnTo>
                            <a:pt x="7" y="23"/>
                          </a:lnTo>
                          <a:lnTo>
                            <a:pt x="11" y="20"/>
                          </a:lnTo>
                          <a:lnTo>
                            <a:pt x="7" y="20"/>
                          </a:lnTo>
                          <a:lnTo>
                            <a:pt x="4" y="17"/>
                          </a:lnTo>
                          <a:lnTo>
                            <a:pt x="4" y="13"/>
                          </a:lnTo>
                          <a:lnTo>
                            <a:pt x="4" y="10"/>
                          </a:lnTo>
                          <a:lnTo>
                            <a:pt x="4" y="13"/>
                          </a:lnTo>
                          <a:lnTo>
                            <a:pt x="0" y="13"/>
                          </a:lnTo>
                          <a:lnTo>
                            <a:pt x="0" y="10"/>
                          </a:lnTo>
                          <a:lnTo>
                            <a:pt x="4" y="10"/>
                          </a:lnTo>
                          <a:lnTo>
                            <a:pt x="0" y="10"/>
                          </a:lnTo>
                          <a:lnTo>
                            <a:pt x="0" y="6"/>
                          </a:lnTo>
                          <a:lnTo>
                            <a:pt x="0" y="3"/>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4" name="Freeform 703"/>
                    <p:cNvSpPr>
                      <a:spLocks/>
                    </p:cNvSpPr>
                    <p:nvPr/>
                  </p:nvSpPr>
                  <p:spPr bwMode="auto">
                    <a:xfrm>
                      <a:off x="3510" y="2452"/>
                      <a:ext cx="31" cy="25"/>
                    </a:xfrm>
                    <a:custGeom>
                      <a:avLst/>
                      <a:gdLst>
                        <a:gd name="T0" fmla="*/ 0 w 21"/>
                        <a:gd name="T1" fmla="*/ 0 h 27"/>
                        <a:gd name="T2" fmla="*/ 3 w 21"/>
                        <a:gd name="T3" fmla="*/ 0 h 27"/>
                        <a:gd name="T4" fmla="*/ 7 w 21"/>
                        <a:gd name="T5" fmla="*/ 0 h 27"/>
                        <a:gd name="T6" fmla="*/ 3 w 21"/>
                        <a:gd name="T7" fmla="*/ 3 h 27"/>
                        <a:gd name="T8" fmla="*/ 7 w 21"/>
                        <a:gd name="T9" fmla="*/ 3 h 27"/>
                        <a:gd name="T10" fmla="*/ 10 w 21"/>
                        <a:gd name="T11" fmla="*/ 7 h 27"/>
                        <a:gd name="T12" fmla="*/ 10 w 21"/>
                        <a:gd name="T13" fmla="*/ 10 h 27"/>
                        <a:gd name="T14" fmla="*/ 14 w 21"/>
                        <a:gd name="T15" fmla="*/ 10 h 27"/>
                        <a:gd name="T16" fmla="*/ 14 w 21"/>
                        <a:gd name="T17" fmla="*/ 13 h 27"/>
                        <a:gd name="T18" fmla="*/ 17 w 21"/>
                        <a:gd name="T19" fmla="*/ 13 h 27"/>
                        <a:gd name="T20" fmla="*/ 14 w 21"/>
                        <a:gd name="T21" fmla="*/ 17 h 27"/>
                        <a:gd name="T22" fmla="*/ 17 w 21"/>
                        <a:gd name="T23" fmla="*/ 20 h 27"/>
                        <a:gd name="T24" fmla="*/ 17 w 21"/>
                        <a:gd name="T25" fmla="*/ 24 h 27"/>
                        <a:gd name="T26" fmla="*/ 21 w 21"/>
                        <a:gd name="T27" fmla="*/ 24 h 27"/>
                        <a:gd name="T28" fmla="*/ 21 w 21"/>
                        <a:gd name="T29" fmla="*/ 27 h 27"/>
                        <a:gd name="T30" fmla="*/ 21 w 21"/>
                        <a:gd name="T31" fmla="*/ 24 h 27"/>
                        <a:gd name="T32" fmla="*/ 17 w 21"/>
                        <a:gd name="T33" fmla="*/ 24 h 27"/>
                        <a:gd name="T34" fmla="*/ 17 w 21"/>
                        <a:gd name="T35" fmla="*/ 27 h 27"/>
                        <a:gd name="T36" fmla="*/ 14 w 21"/>
                        <a:gd name="T37" fmla="*/ 27 h 27"/>
                        <a:gd name="T38" fmla="*/ 10 w 21"/>
                        <a:gd name="T39" fmla="*/ 24 h 27"/>
                        <a:gd name="T40" fmla="*/ 14 w 21"/>
                        <a:gd name="T41" fmla="*/ 24 h 27"/>
                        <a:gd name="T42" fmla="*/ 14 w 21"/>
                        <a:gd name="T43" fmla="*/ 20 h 27"/>
                        <a:gd name="T44" fmla="*/ 10 w 21"/>
                        <a:gd name="T45" fmla="*/ 17 h 27"/>
                        <a:gd name="T46" fmla="*/ 10 w 21"/>
                        <a:gd name="T47" fmla="*/ 13 h 27"/>
                        <a:gd name="T48" fmla="*/ 7 w 21"/>
                        <a:gd name="T49" fmla="*/ 13 h 27"/>
                        <a:gd name="T50" fmla="*/ 7 w 21"/>
                        <a:gd name="T51" fmla="*/ 17 h 27"/>
                        <a:gd name="T52" fmla="*/ 7 w 21"/>
                        <a:gd name="T53" fmla="*/ 13 h 27"/>
                        <a:gd name="T54" fmla="*/ 7 w 21"/>
                        <a:gd name="T55" fmla="*/ 10 h 27"/>
                        <a:gd name="T56" fmla="*/ 3 w 21"/>
                        <a:gd name="T57" fmla="*/ 10 h 27"/>
                        <a:gd name="T58" fmla="*/ 3 w 21"/>
                        <a:gd name="T59" fmla="*/ 7 h 27"/>
                        <a:gd name="T60" fmla="*/ 3 w 21"/>
                        <a:gd name="T61" fmla="*/ 3 h 27"/>
                        <a:gd name="T62" fmla="*/ 3 w 21"/>
                        <a:gd name="T63" fmla="*/ 0 h 27"/>
                        <a:gd name="T64" fmla="*/ 0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0" y="0"/>
                          </a:moveTo>
                          <a:lnTo>
                            <a:pt x="3" y="0"/>
                          </a:lnTo>
                          <a:lnTo>
                            <a:pt x="7" y="0"/>
                          </a:lnTo>
                          <a:lnTo>
                            <a:pt x="3" y="3"/>
                          </a:lnTo>
                          <a:lnTo>
                            <a:pt x="7" y="3"/>
                          </a:lnTo>
                          <a:lnTo>
                            <a:pt x="10" y="7"/>
                          </a:lnTo>
                          <a:lnTo>
                            <a:pt x="10" y="10"/>
                          </a:lnTo>
                          <a:lnTo>
                            <a:pt x="14" y="10"/>
                          </a:lnTo>
                          <a:lnTo>
                            <a:pt x="14" y="13"/>
                          </a:lnTo>
                          <a:lnTo>
                            <a:pt x="17" y="13"/>
                          </a:lnTo>
                          <a:lnTo>
                            <a:pt x="14" y="17"/>
                          </a:lnTo>
                          <a:lnTo>
                            <a:pt x="17" y="20"/>
                          </a:lnTo>
                          <a:lnTo>
                            <a:pt x="17" y="24"/>
                          </a:lnTo>
                          <a:lnTo>
                            <a:pt x="21" y="24"/>
                          </a:lnTo>
                          <a:lnTo>
                            <a:pt x="21" y="27"/>
                          </a:lnTo>
                          <a:lnTo>
                            <a:pt x="21" y="24"/>
                          </a:lnTo>
                          <a:lnTo>
                            <a:pt x="17" y="24"/>
                          </a:lnTo>
                          <a:lnTo>
                            <a:pt x="17" y="27"/>
                          </a:lnTo>
                          <a:lnTo>
                            <a:pt x="14" y="27"/>
                          </a:lnTo>
                          <a:lnTo>
                            <a:pt x="10" y="24"/>
                          </a:lnTo>
                          <a:lnTo>
                            <a:pt x="14" y="24"/>
                          </a:lnTo>
                          <a:lnTo>
                            <a:pt x="14" y="20"/>
                          </a:lnTo>
                          <a:lnTo>
                            <a:pt x="10" y="17"/>
                          </a:lnTo>
                          <a:lnTo>
                            <a:pt x="10" y="13"/>
                          </a:lnTo>
                          <a:lnTo>
                            <a:pt x="7" y="13"/>
                          </a:lnTo>
                          <a:lnTo>
                            <a:pt x="7" y="17"/>
                          </a:lnTo>
                          <a:lnTo>
                            <a:pt x="7" y="13"/>
                          </a:lnTo>
                          <a:lnTo>
                            <a:pt x="7" y="10"/>
                          </a:lnTo>
                          <a:lnTo>
                            <a:pt x="3" y="10"/>
                          </a:lnTo>
                          <a:lnTo>
                            <a:pt x="3" y="7"/>
                          </a:lnTo>
                          <a:lnTo>
                            <a:pt x="3" y="3"/>
                          </a:lnTo>
                          <a:lnTo>
                            <a:pt x="3" y="0"/>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5" name="Freeform 704"/>
                    <p:cNvSpPr>
                      <a:spLocks/>
                    </p:cNvSpPr>
                    <p:nvPr/>
                  </p:nvSpPr>
                  <p:spPr bwMode="auto">
                    <a:xfrm>
                      <a:off x="3604" y="2421"/>
                      <a:ext cx="26" cy="15"/>
                    </a:xfrm>
                    <a:custGeom>
                      <a:avLst/>
                      <a:gdLst>
                        <a:gd name="T0" fmla="*/ 0 w 18"/>
                        <a:gd name="T1" fmla="*/ 14 h 17"/>
                        <a:gd name="T2" fmla="*/ 4 w 18"/>
                        <a:gd name="T3" fmla="*/ 14 h 17"/>
                        <a:gd name="T4" fmla="*/ 7 w 18"/>
                        <a:gd name="T5" fmla="*/ 14 h 17"/>
                        <a:gd name="T6" fmla="*/ 7 w 18"/>
                        <a:gd name="T7" fmla="*/ 10 h 17"/>
                        <a:gd name="T8" fmla="*/ 7 w 18"/>
                        <a:gd name="T9" fmla="*/ 7 h 17"/>
                        <a:gd name="T10" fmla="*/ 7 w 18"/>
                        <a:gd name="T11" fmla="*/ 10 h 17"/>
                        <a:gd name="T12" fmla="*/ 11 w 18"/>
                        <a:gd name="T13" fmla="*/ 10 h 17"/>
                        <a:gd name="T14" fmla="*/ 11 w 18"/>
                        <a:gd name="T15" fmla="*/ 7 h 17"/>
                        <a:gd name="T16" fmla="*/ 14 w 18"/>
                        <a:gd name="T17" fmla="*/ 7 h 17"/>
                        <a:gd name="T18" fmla="*/ 14 w 18"/>
                        <a:gd name="T19" fmla="*/ 4 h 17"/>
                        <a:gd name="T20" fmla="*/ 18 w 18"/>
                        <a:gd name="T21" fmla="*/ 0 h 17"/>
                        <a:gd name="T22" fmla="*/ 14 w 18"/>
                        <a:gd name="T23" fmla="*/ 4 h 17"/>
                        <a:gd name="T24" fmla="*/ 14 w 18"/>
                        <a:gd name="T25" fmla="*/ 7 h 17"/>
                        <a:gd name="T26" fmla="*/ 14 w 18"/>
                        <a:gd name="T27" fmla="*/ 10 h 17"/>
                        <a:gd name="T28" fmla="*/ 11 w 18"/>
                        <a:gd name="T29" fmla="*/ 14 h 17"/>
                        <a:gd name="T30" fmla="*/ 7 w 18"/>
                        <a:gd name="T31" fmla="*/ 10 h 17"/>
                        <a:gd name="T32" fmla="*/ 7 w 18"/>
                        <a:gd name="T33" fmla="*/ 14 h 17"/>
                        <a:gd name="T34" fmla="*/ 0 w 18"/>
                        <a:gd name="T35" fmla="*/ 17 h 17"/>
                        <a:gd name="T36" fmla="*/ 0 w 18"/>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0" y="14"/>
                          </a:moveTo>
                          <a:lnTo>
                            <a:pt x="4" y="14"/>
                          </a:lnTo>
                          <a:lnTo>
                            <a:pt x="7" y="14"/>
                          </a:lnTo>
                          <a:lnTo>
                            <a:pt x="7" y="10"/>
                          </a:lnTo>
                          <a:lnTo>
                            <a:pt x="7" y="7"/>
                          </a:lnTo>
                          <a:lnTo>
                            <a:pt x="7" y="10"/>
                          </a:lnTo>
                          <a:lnTo>
                            <a:pt x="11" y="10"/>
                          </a:lnTo>
                          <a:lnTo>
                            <a:pt x="11" y="7"/>
                          </a:lnTo>
                          <a:lnTo>
                            <a:pt x="14" y="7"/>
                          </a:lnTo>
                          <a:lnTo>
                            <a:pt x="14" y="4"/>
                          </a:lnTo>
                          <a:lnTo>
                            <a:pt x="18" y="0"/>
                          </a:lnTo>
                          <a:lnTo>
                            <a:pt x="14" y="4"/>
                          </a:lnTo>
                          <a:lnTo>
                            <a:pt x="14" y="7"/>
                          </a:lnTo>
                          <a:lnTo>
                            <a:pt x="14" y="10"/>
                          </a:lnTo>
                          <a:lnTo>
                            <a:pt x="11" y="14"/>
                          </a:lnTo>
                          <a:lnTo>
                            <a:pt x="7" y="10"/>
                          </a:lnTo>
                          <a:lnTo>
                            <a:pt x="7" y="14"/>
                          </a:lnTo>
                          <a:lnTo>
                            <a:pt x="0" y="17"/>
                          </a:lnTo>
                          <a:lnTo>
                            <a:pt x="0" y="14"/>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6" name="Freeform 705"/>
                    <p:cNvSpPr>
                      <a:spLocks/>
                    </p:cNvSpPr>
                    <p:nvPr/>
                  </p:nvSpPr>
                  <p:spPr bwMode="auto">
                    <a:xfrm>
                      <a:off x="3575" y="2450"/>
                      <a:ext cx="49" cy="38"/>
                    </a:xfrm>
                    <a:custGeom>
                      <a:avLst/>
                      <a:gdLst>
                        <a:gd name="T0" fmla="*/ 3 w 34"/>
                        <a:gd name="T1" fmla="*/ 23 h 43"/>
                        <a:gd name="T2" fmla="*/ 3 w 34"/>
                        <a:gd name="T3" fmla="*/ 20 h 43"/>
                        <a:gd name="T4" fmla="*/ 7 w 34"/>
                        <a:gd name="T5" fmla="*/ 20 h 43"/>
                        <a:gd name="T6" fmla="*/ 7 w 34"/>
                        <a:gd name="T7" fmla="*/ 16 h 43"/>
                        <a:gd name="T8" fmla="*/ 7 w 34"/>
                        <a:gd name="T9" fmla="*/ 20 h 43"/>
                        <a:gd name="T10" fmla="*/ 10 w 34"/>
                        <a:gd name="T11" fmla="*/ 20 h 43"/>
                        <a:gd name="T12" fmla="*/ 10 w 34"/>
                        <a:gd name="T13" fmla="*/ 23 h 43"/>
                        <a:gd name="T14" fmla="*/ 10 w 34"/>
                        <a:gd name="T15" fmla="*/ 20 h 43"/>
                        <a:gd name="T16" fmla="*/ 10 w 34"/>
                        <a:gd name="T17" fmla="*/ 16 h 43"/>
                        <a:gd name="T18" fmla="*/ 14 w 34"/>
                        <a:gd name="T19" fmla="*/ 16 h 43"/>
                        <a:gd name="T20" fmla="*/ 17 w 34"/>
                        <a:gd name="T21" fmla="*/ 13 h 43"/>
                        <a:gd name="T22" fmla="*/ 17 w 34"/>
                        <a:gd name="T23" fmla="*/ 16 h 43"/>
                        <a:gd name="T24" fmla="*/ 20 w 34"/>
                        <a:gd name="T25" fmla="*/ 16 h 43"/>
                        <a:gd name="T26" fmla="*/ 24 w 34"/>
                        <a:gd name="T27" fmla="*/ 13 h 43"/>
                        <a:gd name="T28" fmla="*/ 27 w 34"/>
                        <a:gd name="T29" fmla="*/ 10 h 43"/>
                        <a:gd name="T30" fmla="*/ 31 w 34"/>
                        <a:gd name="T31" fmla="*/ 3 h 43"/>
                        <a:gd name="T32" fmla="*/ 31 w 34"/>
                        <a:gd name="T33" fmla="*/ 0 h 43"/>
                        <a:gd name="T34" fmla="*/ 31 w 34"/>
                        <a:gd name="T35" fmla="*/ 3 h 43"/>
                        <a:gd name="T36" fmla="*/ 31 w 34"/>
                        <a:gd name="T37" fmla="*/ 6 h 43"/>
                        <a:gd name="T38" fmla="*/ 34 w 34"/>
                        <a:gd name="T39" fmla="*/ 6 h 43"/>
                        <a:gd name="T40" fmla="*/ 34 w 34"/>
                        <a:gd name="T41" fmla="*/ 10 h 43"/>
                        <a:gd name="T42" fmla="*/ 31 w 34"/>
                        <a:gd name="T43" fmla="*/ 10 h 43"/>
                        <a:gd name="T44" fmla="*/ 31 w 34"/>
                        <a:gd name="T45" fmla="*/ 13 h 43"/>
                        <a:gd name="T46" fmla="*/ 31 w 34"/>
                        <a:gd name="T47" fmla="*/ 16 h 43"/>
                        <a:gd name="T48" fmla="*/ 27 w 34"/>
                        <a:gd name="T49" fmla="*/ 16 h 43"/>
                        <a:gd name="T50" fmla="*/ 27 w 34"/>
                        <a:gd name="T51" fmla="*/ 20 h 43"/>
                        <a:gd name="T52" fmla="*/ 31 w 34"/>
                        <a:gd name="T53" fmla="*/ 20 h 43"/>
                        <a:gd name="T54" fmla="*/ 31 w 34"/>
                        <a:gd name="T55" fmla="*/ 23 h 43"/>
                        <a:gd name="T56" fmla="*/ 27 w 34"/>
                        <a:gd name="T57" fmla="*/ 20 h 43"/>
                        <a:gd name="T58" fmla="*/ 27 w 34"/>
                        <a:gd name="T59" fmla="*/ 23 h 43"/>
                        <a:gd name="T60" fmla="*/ 31 w 34"/>
                        <a:gd name="T61" fmla="*/ 27 h 43"/>
                        <a:gd name="T62" fmla="*/ 31 w 34"/>
                        <a:gd name="T63" fmla="*/ 30 h 43"/>
                        <a:gd name="T64" fmla="*/ 27 w 34"/>
                        <a:gd name="T65" fmla="*/ 30 h 43"/>
                        <a:gd name="T66" fmla="*/ 27 w 34"/>
                        <a:gd name="T67" fmla="*/ 27 h 43"/>
                        <a:gd name="T68" fmla="*/ 27 w 34"/>
                        <a:gd name="T69" fmla="*/ 33 h 43"/>
                        <a:gd name="T70" fmla="*/ 27 w 34"/>
                        <a:gd name="T71" fmla="*/ 37 h 43"/>
                        <a:gd name="T72" fmla="*/ 24 w 34"/>
                        <a:gd name="T73" fmla="*/ 37 h 43"/>
                        <a:gd name="T74" fmla="*/ 20 w 34"/>
                        <a:gd name="T75" fmla="*/ 37 h 43"/>
                        <a:gd name="T76" fmla="*/ 17 w 34"/>
                        <a:gd name="T77" fmla="*/ 37 h 43"/>
                        <a:gd name="T78" fmla="*/ 17 w 34"/>
                        <a:gd name="T79" fmla="*/ 33 h 43"/>
                        <a:gd name="T80" fmla="*/ 17 w 34"/>
                        <a:gd name="T81" fmla="*/ 30 h 43"/>
                        <a:gd name="T82" fmla="*/ 17 w 34"/>
                        <a:gd name="T83" fmla="*/ 33 h 43"/>
                        <a:gd name="T84" fmla="*/ 17 w 34"/>
                        <a:gd name="T85" fmla="*/ 37 h 43"/>
                        <a:gd name="T86" fmla="*/ 14 w 34"/>
                        <a:gd name="T87" fmla="*/ 37 h 43"/>
                        <a:gd name="T88" fmla="*/ 10 w 34"/>
                        <a:gd name="T89" fmla="*/ 37 h 43"/>
                        <a:gd name="T90" fmla="*/ 7 w 34"/>
                        <a:gd name="T91" fmla="*/ 40 h 43"/>
                        <a:gd name="T92" fmla="*/ 7 w 34"/>
                        <a:gd name="T93" fmla="*/ 43 h 43"/>
                        <a:gd name="T94" fmla="*/ 3 w 34"/>
                        <a:gd name="T95" fmla="*/ 43 h 43"/>
                        <a:gd name="T96" fmla="*/ 3 w 34"/>
                        <a:gd name="T97" fmla="*/ 40 h 43"/>
                        <a:gd name="T98" fmla="*/ 0 w 34"/>
                        <a:gd name="T99" fmla="*/ 37 h 43"/>
                        <a:gd name="T100" fmla="*/ 0 w 34"/>
                        <a:gd name="T101" fmla="*/ 33 h 43"/>
                        <a:gd name="T102" fmla="*/ 0 w 34"/>
                        <a:gd name="T103" fmla="*/ 30 h 43"/>
                        <a:gd name="T104" fmla="*/ 3 w 34"/>
                        <a:gd name="T105" fmla="*/ 30 h 43"/>
                        <a:gd name="T106" fmla="*/ 3 w 34"/>
                        <a:gd name="T107" fmla="*/ 27 h 43"/>
                        <a:gd name="T108" fmla="*/ 7 w 34"/>
                        <a:gd name="T109" fmla="*/ 27 h 43"/>
                        <a:gd name="T110" fmla="*/ 3 w 34"/>
                        <a:gd name="T111"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43">
                          <a:moveTo>
                            <a:pt x="3" y="23"/>
                          </a:moveTo>
                          <a:lnTo>
                            <a:pt x="3" y="20"/>
                          </a:lnTo>
                          <a:lnTo>
                            <a:pt x="7" y="20"/>
                          </a:lnTo>
                          <a:lnTo>
                            <a:pt x="7" y="16"/>
                          </a:lnTo>
                          <a:lnTo>
                            <a:pt x="7" y="20"/>
                          </a:lnTo>
                          <a:lnTo>
                            <a:pt x="10" y="20"/>
                          </a:lnTo>
                          <a:lnTo>
                            <a:pt x="10" y="23"/>
                          </a:lnTo>
                          <a:lnTo>
                            <a:pt x="10" y="20"/>
                          </a:lnTo>
                          <a:lnTo>
                            <a:pt x="10" y="16"/>
                          </a:lnTo>
                          <a:lnTo>
                            <a:pt x="14" y="16"/>
                          </a:lnTo>
                          <a:lnTo>
                            <a:pt x="17" y="13"/>
                          </a:lnTo>
                          <a:lnTo>
                            <a:pt x="17" y="16"/>
                          </a:lnTo>
                          <a:lnTo>
                            <a:pt x="20" y="16"/>
                          </a:lnTo>
                          <a:lnTo>
                            <a:pt x="24" y="13"/>
                          </a:lnTo>
                          <a:lnTo>
                            <a:pt x="27" y="10"/>
                          </a:lnTo>
                          <a:lnTo>
                            <a:pt x="31" y="3"/>
                          </a:lnTo>
                          <a:lnTo>
                            <a:pt x="31" y="0"/>
                          </a:lnTo>
                          <a:lnTo>
                            <a:pt x="31" y="3"/>
                          </a:lnTo>
                          <a:lnTo>
                            <a:pt x="31" y="6"/>
                          </a:lnTo>
                          <a:lnTo>
                            <a:pt x="34" y="6"/>
                          </a:lnTo>
                          <a:lnTo>
                            <a:pt x="34" y="10"/>
                          </a:lnTo>
                          <a:lnTo>
                            <a:pt x="31" y="10"/>
                          </a:lnTo>
                          <a:lnTo>
                            <a:pt x="31" y="13"/>
                          </a:lnTo>
                          <a:lnTo>
                            <a:pt x="31" y="16"/>
                          </a:lnTo>
                          <a:lnTo>
                            <a:pt x="27" y="16"/>
                          </a:lnTo>
                          <a:lnTo>
                            <a:pt x="27" y="20"/>
                          </a:lnTo>
                          <a:lnTo>
                            <a:pt x="31" y="20"/>
                          </a:lnTo>
                          <a:lnTo>
                            <a:pt x="31" y="23"/>
                          </a:lnTo>
                          <a:lnTo>
                            <a:pt x="27" y="20"/>
                          </a:lnTo>
                          <a:lnTo>
                            <a:pt x="27" y="23"/>
                          </a:lnTo>
                          <a:lnTo>
                            <a:pt x="31" y="27"/>
                          </a:lnTo>
                          <a:lnTo>
                            <a:pt x="31" y="30"/>
                          </a:lnTo>
                          <a:lnTo>
                            <a:pt x="27" y="30"/>
                          </a:lnTo>
                          <a:lnTo>
                            <a:pt x="27" y="27"/>
                          </a:lnTo>
                          <a:lnTo>
                            <a:pt x="27" y="33"/>
                          </a:lnTo>
                          <a:lnTo>
                            <a:pt x="27" y="37"/>
                          </a:lnTo>
                          <a:lnTo>
                            <a:pt x="24" y="37"/>
                          </a:lnTo>
                          <a:lnTo>
                            <a:pt x="20" y="37"/>
                          </a:lnTo>
                          <a:lnTo>
                            <a:pt x="17" y="37"/>
                          </a:lnTo>
                          <a:lnTo>
                            <a:pt x="17" y="33"/>
                          </a:lnTo>
                          <a:lnTo>
                            <a:pt x="17" y="30"/>
                          </a:lnTo>
                          <a:lnTo>
                            <a:pt x="17" y="33"/>
                          </a:lnTo>
                          <a:lnTo>
                            <a:pt x="17" y="37"/>
                          </a:lnTo>
                          <a:lnTo>
                            <a:pt x="14" y="37"/>
                          </a:lnTo>
                          <a:lnTo>
                            <a:pt x="10" y="37"/>
                          </a:lnTo>
                          <a:lnTo>
                            <a:pt x="7" y="40"/>
                          </a:lnTo>
                          <a:lnTo>
                            <a:pt x="7" y="43"/>
                          </a:lnTo>
                          <a:lnTo>
                            <a:pt x="3" y="43"/>
                          </a:lnTo>
                          <a:lnTo>
                            <a:pt x="3" y="40"/>
                          </a:lnTo>
                          <a:lnTo>
                            <a:pt x="0" y="37"/>
                          </a:lnTo>
                          <a:lnTo>
                            <a:pt x="0" y="33"/>
                          </a:lnTo>
                          <a:lnTo>
                            <a:pt x="0" y="30"/>
                          </a:lnTo>
                          <a:lnTo>
                            <a:pt x="3" y="30"/>
                          </a:lnTo>
                          <a:lnTo>
                            <a:pt x="3" y="27"/>
                          </a:lnTo>
                          <a:lnTo>
                            <a:pt x="7" y="27"/>
                          </a:lnTo>
                          <a:lnTo>
                            <a:pt x="3" y="2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7" name="Freeform 706"/>
                    <p:cNvSpPr>
                      <a:spLocks/>
                    </p:cNvSpPr>
                    <p:nvPr/>
                  </p:nvSpPr>
                  <p:spPr bwMode="auto">
                    <a:xfrm>
                      <a:off x="3570" y="2455"/>
                      <a:ext cx="95" cy="50"/>
                    </a:xfrm>
                    <a:custGeom>
                      <a:avLst/>
                      <a:gdLst>
                        <a:gd name="T0" fmla="*/ 4 w 66"/>
                        <a:gd name="T1" fmla="*/ 37 h 54"/>
                        <a:gd name="T2" fmla="*/ 7 w 66"/>
                        <a:gd name="T3" fmla="*/ 34 h 54"/>
                        <a:gd name="T4" fmla="*/ 14 w 66"/>
                        <a:gd name="T5" fmla="*/ 34 h 54"/>
                        <a:gd name="T6" fmla="*/ 18 w 66"/>
                        <a:gd name="T7" fmla="*/ 27 h 54"/>
                        <a:gd name="T8" fmla="*/ 24 w 66"/>
                        <a:gd name="T9" fmla="*/ 31 h 54"/>
                        <a:gd name="T10" fmla="*/ 31 w 66"/>
                        <a:gd name="T11" fmla="*/ 31 h 54"/>
                        <a:gd name="T12" fmla="*/ 38 w 66"/>
                        <a:gd name="T13" fmla="*/ 34 h 54"/>
                        <a:gd name="T14" fmla="*/ 38 w 66"/>
                        <a:gd name="T15" fmla="*/ 34 h 54"/>
                        <a:gd name="T16" fmla="*/ 38 w 66"/>
                        <a:gd name="T17" fmla="*/ 27 h 54"/>
                        <a:gd name="T18" fmla="*/ 42 w 66"/>
                        <a:gd name="T19" fmla="*/ 31 h 54"/>
                        <a:gd name="T20" fmla="*/ 38 w 66"/>
                        <a:gd name="T21" fmla="*/ 27 h 54"/>
                        <a:gd name="T22" fmla="*/ 42 w 66"/>
                        <a:gd name="T23" fmla="*/ 31 h 54"/>
                        <a:gd name="T24" fmla="*/ 42 w 66"/>
                        <a:gd name="T25" fmla="*/ 24 h 54"/>
                        <a:gd name="T26" fmla="*/ 52 w 66"/>
                        <a:gd name="T27" fmla="*/ 17 h 54"/>
                        <a:gd name="T28" fmla="*/ 59 w 66"/>
                        <a:gd name="T29" fmla="*/ 10 h 54"/>
                        <a:gd name="T30" fmla="*/ 63 w 66"/>
                        <a:gd name="T31" fmla="*/ 4 h 54"/>
                        <a:gd name="T32" fmla="*/ 63 w 66"/>
                        <a:gd name="T33" fmla="*/ 4 h 54"/>
                        <a:gd name="T34" fmla="*/ 66 w 66"/>
                        <a:gd name="T35" fmla="*/ 7 h 54"/>
                        <a:gd name="T36" fmla="*/ 63 w 66"/>
                        <a:gd name="T37" fmla="*/ 10 h 54"/>
                        <a:gd name="T38" fmla="*/ 66 w 66"/>
                        <a:gd name="T39" fmla="*/ 14 h 54"/>
                        <a:gd name="T40" fmla="*/ 66 w 66"/>
                        <a:gd name="T41" fmla="*/ 14 h 54"/>
                        <a:gd name="T42" fmla="*/ 63 w 66"/>
                        <a:gd name="T43" fmla="*/ 17 h 54"/>
                        <a:gd name="T44" fmla="*/ 63 w 66"/>
                        <a:gd name="T45" fmla="*/ 17 h 54"/>
                        <a:gd name="T46" fmla="*/ 59 w 66"/>
                        <a:gd name="T47" fmla="*/ 21 h 54"/>
                        <a:gd name="T48" fmla="*/ 56 w 66"/>
                        <a:gd name="T49" fmla="*/ 24 h 54"/>
                        <a:gd name="T50" fmla="*/ 56 w 66"/>
                        <a:gd name="T51" fmla="*/ 31 h 54"/>
                        <a:gd name="T52" fmla="*/ 49 w 66"/>
                        <a:gd name="T53" fmla="*/ 31 h 54"/>
                        <a:gd name="T54" fmla="*/ 49 w 66"/>
                        <a:gd name="T55" fmla="*/ 31 h 54"/>
                        <a:gd name="T56" fmla="*/ 45 w 66"/>
                        <a:gd name="T57" fmla="*/ 37 h 54"/>
                        <a:gd name="T58" fmla="*/ 38 w 66"/>
                        <a:gd name="T59" fmla="*/ 37 h 54"/>
                        <a:gd name="T60" fmla="*/ 35 w 66"/>
                        <a:gd name="T61" fmla="*/ 41 h 54"/>
                        <a:gd name="T62" fmla="*/ 28 w 66"/>
                        <a:gd name="T63" fmla="*/ 41 h 54"/>
                        <a:gd name="T64" fmla="*/ 24 w 66"/>
                        <a:gd name="T65" fmla="*/ 44 h 54"/>
                        <a:gd name="T66" fmla="*/ 31 w 66"/>
                        <a:gd name="T67" fmla="*/ 44 h 54"/>
                        <a:gd name="T68" fmla="*/ 35 w 66"/>
                        <a:gd name="T69" fmla="*/ 48 h 54"/>
                        <a:gd name="T70" fmla="*/ 31 w 66"/>
                        <a:gd name="T71" fmla="*/ 51 h 54"/>
                        <a:gd name="T72" fmla="*/ 24 w 66"/>
                        <a:gd name="T73" fmla="*/ 54 h 54"/>
                        <a:gd name="T74" fmla="*/ 21 w 66"/>
                        <a:gd name="T75" fmla="*/ 51 h 54"/>
                        <a:gd name="T76" fmla="*/ 14 w 66"/>
                        <a:gd name="T77" fmla="*/ 54 h 54"/>
                        <a:gd name="T78" fmla="*/ 7 w 66"/>
                        <a:gd name="T79" fmla="*/ 54 h 54"/>
                        <a:gd name="T80" fmla="*/ 4 w 66"/>
                        <a:gd name="T81" fmla="*/ 44 h 54"/>
                        <a:gd name="T82" fmla="*/ 4 w 66"/>
                        <a:gd name="T83" fmla="*/ 41 h 54"/>
                        <a:gd name="T84" fmla="*/ 7 w 66"/>
                        <a:gd name="T85" fmla="*/ 37 h 54"/>
                        <a:gd name="T86" fmla="*/ 0 w 66"/>
                        <a:gd name="T8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54">
                          <a:moveTo>
                            <a:pt x="0" y="37"/>
                          </a:moveTo>
                          <a:lnTo>
                            <a:pt x="4" y="37"/>
                          </a:lnTo>
                          <a:lnTo>
                            <a:pt x="4" y="34"/>
                          </a:lnTo>
                          <a:lnTo>
                            <a:pt x="7" y="34"/>
                          </a:lnTo>
                          <a:lnTo>
                            <a:pt x="11" y="34"/>
                          </a:lnTo>
                          <a:lnTo>
                            <a:pt x="14" y="34"/>
                          </a:lnTo>
                          <a:lnTo>
                            <a:pt x="14" y="27"/>
                          </a:lnTo>
                          <a:lnTo>
                            <a:pt x="18" y="27"/>
                          </a:lnTo>
                          <a:lnTo>
                            <a:pt x="21" y="31"/>
                          </a:lnTo>
                          <a:lnTo>
                            <a:pt x="24" y="31"/>
                          </a:lnTo>
                          <a:lnTo>
                            <a:pt x="28" y="34"/>
                          </a:lnTo>
                          <a:lnTo>
                            <a:pt x="31" y="31"/>
                          </a:lnTo>
                          <a:lnTo>
                            <a:pt x="35" y="31"/>
                          </a:lnTo>
                          <a:lnTo>
                            <a:pt x="38" y="34"/>
                          </a:lnTo>
                          <a:lnTo>
                            <a:pt x="42" y="34"/>
                          </a:lnTo>
                          <a:lnTo>
                            <a:pt x="38" y="34"/>
                          </a:lnTo>
                          <a:lnTo>
                            <a:pt x="38" y="31"/>
                          </a:lnTo>
                          <a:lnTo>
                            <a:pt x="38" y="27"/>
                          </a:lnTo>
                          <a:lnTo>
                            <a:pt x="38" y="31"/>
                          </a:lnTo>
                          <a:lnTo>
                            <a:pt x="42" y="31"/>
                          </a:lnTo>
                          <a:lnTo>
                            <a:pt x="42" y="27"/>
                          </a:lnTo>
                          <a:lnTo>
                            <a:pt x="38" y="27"/>
                          </a:lnTo>
                          <a:lnTo>
                            <a:pt x="42" y="27"/>
                          </a:lnTo>
                          <a:lnTo>
                            <a:pt x="42" y="31"/>
                          </a:lnTo>
                          <a:lnTo>
                            <a:pt x="42" y="27"/>
                          </a:lnTo>
                          <a:lnTo>
                            <a:pt x="42" y="24"/>
                          </a:lnTo>
                          <a:lnTo>
                            <a:pt x="45" y="24"/>
                          </a:lnTo>
                          <a:lnTo>
                            <a:pt x="52" y="17"/>
                          </a:lnTo>
                          <a:lnTo>
                            <a:pt x="56" y="14"/>
                          </a:lnTo>
                          <a:lnTo>
                            <a:pt x="59" y="10"/>
                          </a:lnTo>
                          <a:lnTo>
                            <a:pt x="59" y="7"/>
                          </a:lnTo>
                          <a:lnTo>
                            <a:pt x="63" y="4"/>
                          </a:lnTo>
                          <a:lnTo>
                            <a:pt x="63" y="0"/>
                          </a:lnTo>
                          <a:lnTo>
                            <a:pt x="63" y="4"/>
                          </a:lnTo>
                          <a:lnTo>
                            <a:pt x="63" y="7"/>
                          </a:lnTo>
                          <a:lnTo>
                            <a:pt x="66" y="7"/>
                          </a:lnTo>
                          <a:lnTo>
                            <a:pt x="63" y="7"/>
                          </a:lnTo>
                          <a:lnTo>
                            <a:pt x="63" y="10"/>
                          </a:lnTo>
                          <a:lnTo>
                            <a:pt x="66" y="10"/>
                          </a:lnTo>
                          <a:lnTo>
                            <a:pt x="66" y="14"/>
                          </a:lnTo>
                          <a:lnTo>
                            <a:pt x="63" y="14"/>
                          </a:lnTo>
                          <a:lnTo>
                            <a:pt x="66" y="14"/>
                          </a:lnTo>
                          <a:lnTo>
                            <a:pt x="66" y="17"/>
                          </a:lnTo>
                          <a:lnTo>
                            <a:pt x="63" y="17"/>
                          </a:lnTo>
                          <a:lnTo>
                            <a:pt x="59" y="17"/>
                          </a:lnTo>
                          <a:lnTo>
                            <a:pt x="63" y="17"/>
                          </a:lnTo>
                          <a:lnTo>
                            <a:pt x="63" y="21"/>
                          </a:lnTo>
                          <a:lnTo>
                            <a:pt x="59" y="21"/>
                          </a:lnTo>
                          <a:lnTo>
                            <a:pt x="59" y="24"/>
                          </a:lnTo>
                          <a:lnTo>
                            <a:pt x="56" y="24"/>
                          </a:lnTo>
                          <a:lnTo>
                            <a:pt x="56" y="27"/>
                          </a:lnTo>
                          <a:lnTo>
                            <a:pt x="56" y="31"/>
                          </a:lnTo>
                          <a:lnTo>
                            <a:pt x="52" y="31"/>
                          </a:lnTo>
                          <a:lnTo>
                            <a:pt x="49" y="31"/>
                          </a:lnTo>
                          <a:lnTo>
                            <a:pt x="49" y="27"/>
                          </a:lnTo>
                          <a:lnTo>
                            <a:pt x="49" y="31"/>
                          </a:lnTo>
                          <a:lnTo>
                            <a:pt x="45" y="34"/>
                          </a:lnTo>
                          <a:lnTo>
                            <a:pt x="45" y="37"/>
                          </a:lnTo>
                          <a:lnTo>
                            <a:pt x="42" y="41"/>
                          </a:lnTo>
                          <a:lnTo>
                            <a:pt x="38" y="37"/>
                          </a:lnTo>
                          <a:lnTo>
                            <a:pt x="35" y="37"/>
                          </a:lnTo>
                          <a:lnTo>
                            <a:pt x="35" y="41"/>
                          </a:lnTo>
                          <a:lnTo>
                            <a:pt x="31" y="41"/>
                          </a:lnTo>
                          <a:lnTo>
                            <a:pt x="28" y="41"/>
                          </a:lnTo>
                          <a:lnTo>
                            <a:pt x="24" y="41"/>
                          </a:lnTo>
                          <a:lnTo>
                            <a:pt x="24" y="44"/>
                          </a:lnTo>
                          <a:lnTo>
                            <a:pt x="28" y="44"/>
                          </a:lnTo>
                          <a:lnTo>
                            <a:pt x="31" y="44"/>
                          </a:lnTo>
                          <a:lnTo>
                            <a:pt x="35" y="44"/>
                          </a:lnTo>
                          <a:lnTo>
                            <a:pt x="35" y="48"/>
                          </a:lnTo>
                          <a:lnTo>
                            <a:pt x="31" y="48"/>
                          </a:lnTo>
                          <a:lnTo>
                            <a:pt x="31" y="51"/>
                          </a:lnTo>
                          <a:lnTo>
                            <a:pt x="28" y="51"/>
                          </a:lnTo>
                          <a:lnTo>
                            <a:pt x="24" y="54"/>
                          </a:lnTo>
                          <a:lnTo>
                            <a:pt x="24" y="51"/>
                          </a:lnTo>
                          <a:lnTo>
                            <a:pt x="21" y="51"/>
                          </a:lnTo>
                          <a:lnTo>
                            <a:pt x="18" y="54"/>
                          </a:lnTo>
                          <a:lnTo>
                            <a:pt x="14" y="54"/>
                          </a:lnTo>
                          <a:lnTo>
                            <a:pt x="11" y="54"/>
                          </a:lnTo>
                          <a:lnTo>
                            <a:pt x="7" y="54"/>
                          </a:lnTo>
                          <a:lnTo>
                            <a:pt x="7" y="48"/>
                          </a:lnTo>
                          <a:lnTo>
                            <a:pt x="4" y="44"/>
                          </a:lnTo>
                          <a:lnTo>
                            <a:pt x="0" y="41"/>
                          </a:lnTo>
                          <a:lnTo>
                            <a:pt x="4" y="41"/>
                          </a:lnTo>
                          <a:lnTo>
                            <a:pt x="4" y="37"/>
                          </a:lnTo>
                          <a:lnTo>
                            <a:pt x="7" y="37"/>
                          </a:lnTo>
                          <a:lnTo>
                            <a:pt x="4" y="37"/>
                          </a:lnTo>
                          <a:lnTo>
                            <a:pt x="0" y="3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8" name="Freeform 707"/>
                    <p:cNvSpPr>
                      <a:spLocks/>
                    </p:cNvSpPr>
                    <p:nvPr/>
                  </p:nvSpPr>
                  <p:spPr bwMode="auto">
                    <a:xfrm>
                      <a:off x="3589" y="2486"/>
                      <a:ext cx="76" cy="34"/>
                    </a:xfrm>
                    <a:custGeom>
                      <a:avLst/>
                      <a:gdLst>
                        <a:gd name="T0" fmla="*/ 4 w 52"/>
                        <a:gd name="T1" fmla="*/ 27 h 37"/>
                        <a:gd name="T2" fmla="*/ 7 w 52"/>
                        <a:gd name="T3" fmla="*/ 30 h 37"/>
                        <a:gd name="T4" fmla="*/ 10 w 52"/>
                        <a:gd name="T5" fmla="*/ 34 h 37"/>
                        <a:gd name="T6" fmla="*/ 17 w 52"/>
                        <a:gd name="T7" fmla="*/ 30 h 37"/>
                        <a:gd name="T8" fmla="*/ 17 w 52"/>
                        <a:gd name="T9" fmla="*/ 34 h 37"/>
                        <a:gd name="T10" fmla="*/ 21 w 52"/>
                        <a:gd name="T11" fmla="*/ 30 h 37"/>
                        <a:gd name="T12" fmla="*/ 24 w 52"/>
                        <a:gd name="T13" fmla="*/ 34 h 37"/>
                        <a:gd name="T14" fmla="*/ 24 w 52"/>
                        <a:gd name="T15" fmla="*/ 34 h 37"/>
                        <a:gd name="T16" fmla="*/ 28 w 52"/>
                        <a:gd name="T17" fmla="*/ 37 h 37"/>
                        <a:gd name="T18" fmla="*/ 31 w 52"/>
                        <a:gd name="T19" fmla="*/ 30 h 37"/>
                        <a:gd name="T20" fmla="*/ 31 w 52"/>
                        <a:gd name="T21" fmla="*/ 37 h 37"/>
                        <a:gd name="T22" fmla="*/ 35 w 52"/>
                        <a:gd name="T23" fmla="*/ 34 h 37"/>
                        <a:gd name="T24" fmla="*/ 35 w 52"/>
                        <a:gd name="T25" fmla="*/ 34 h 37"/>
                        <a:gd name="T26" fmla="*/ 42 w 52"/>
                        <a:gd name="T27" fmla="*/ 34 h 37"/>
                        <a:gd name="T28" fmla="*/ 45 w 52"/>
                        <a:gd name="T29" fmla="*/ 27 h 37"/>
                        <a:gd name="T30" fmla="*/ 49 w 52"/>
                        <a:gd name="T31" fmla="*/ 20 h 37"/>
                        <a:gd name="T32" fmla="*/ 45 w 52"/>
                        <a:gd name="T33" fmla="*/ 17 h 37"/>
                        <a:gd name="T34" fmla="*/ 52 w 52"/>
                        <a:gd name="T35" fmla="*/ 20 h 37"/>
                        <a:gd name="T36" fmla="*/ 52 w 52"/>
                        <a:gd name="T37" fmla="*/ 14 h 37"/>
                        <a:gd name="T38" fmla="*/ 52 w 52"/>
                        <a:gd name="T39" fmla="*/ 14 h 37"/>
                        <a:gd name="T40" fmla="*/ 49 w 52"/>
                        <a:gd name="T41" fmla="*/ 10 h 37"/>
                        <a:gd name="T42" fmla="*/ 52 w 52"/>
                        <a:gd name="T43" fmla="*/ 7 h 37"/>
                        <a:gd name="T44" fmla="*/ 45 w 52"/>
                        <a:gd name="T45" fmla="*/ 10 h 37"/>
                        <a:gd name="T46" fmla="*/ 49 w 52"/>
                        <a:gd name="T47" fmla="*/ 3 h 37"/>
                        <a:gd name="T48" fmla="*/ 49 w 52"/>
                        <a:gd name="T49" fmla="*/ 0 h 37"/>
                        <a:gd name="T50" fmla="*/ 42 w 52"/>
                        <a:gd name="T51" fmla="*/ 7 h 37"/>
                        <a:gd name="T52" fmla="*/ 38 w 52"/>
                        <a:gd name="T53" fmla="*/ 14 h 37"/>
                        <a:gd name="T54" fmla="*/ 31 w 52"/>
                        <a:gd name="T55" fmla="*/ 20 h 37"/>
                        <a:gd name="T56" fmla="*/ 28 w 52"/>
                        <a:gd name="T57" fmla="*/ 24 h 37"/>
                        <a:gd name="T58" fmla="*/ 24 w 52"/>
                        <a:gd name="T59" fmla="*/ 27 h 37"/>
                        <a:gd name="T60" fmla="*/ 21 w 52"/>
                        <a:gd name="T61" fmla="*/ 20 h 37"/>
                        <a:gd name="T62" fmla="*/ 14 w 52"/>
                        <a:gd name="T63" fmla="*/ 20 h 37"/>
                        <a:gd name="T64" fmla="*/ 7 w 52"/>
                        <a:gd name="T65" fmla="*/ 20 h 37"/>
                        <a:gd name="T66" fmla="*/ 10 w 52"/>
                        <a:gd name="T67" fmla="*/ 27 h 37"/>
                        <a:gd name="T68" fmla="*/ 7 w 52"/>
                        <a:gd name="T69" fmla="*/ 24 h 37"/>
                        <a:gd name="T70" fmla="*/ 0 w 52"/>
                        <a:gd name="T7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37">
                          <a:moveTo>
                            <a:pt x="0" y="27"/>
                          </a:moveTo>
                          <a:lnTo>
                            <a:pt x="4" y="27"/>
                          </a:lnTo>
                          <a:lnTo>
                            <a:pt x="7" y="27"/>
                          </a:lnTo>
                          <a:lnTo>
                            <a:pt x="7" y="30"/>
                          </a:lnTo>
                          <a:lnTo>
                            <a:pt x="10" y="30"/>
                          </a:lnTo>
                          <a:lnTo>
                            <a:pt x="10" y="34"/>
                          </a:lnTo>
                          <a:lnTo>
                            <a:pt x="14" y="30"/>
                          </a:lnTo>
                          <a:lnTo>
                            <a:pt x="17" y="30"/>
                          </a:lnTo>
                          <a:lnTo>
                            <a:pt x="14" y="34"/>
                          </a:lnTo>
                          <a:lnTo>
                            <a:pt x="17" y="34"/>
                          </a:lnTo>
                          <a:lnTo>
                            <a:pt x="21" y="34"/>
                          </a:lnTo>
                          <a:lnTo>
                            <a:pt x="21" y="30"/>
                          </a:lnTo>
                          <a:lnTo>
                            <a:pt x="21" y="34"/>
                          </a:lnTo>
                          <a:lnTo>
                            <a:pt x="24" y="34"/>
                          </a:lnTo>
                          <a:lnTo>
                            <a:pt x="24" y="30"/>
                          </a:lnTo>
                          <a:lnTo>
                            <a:pt x="24" y="34"/>
                          </a:lnTo>
                          <a:lnTo>
                            <a:pt x="28" y="34"/>
                          </a:lnTo>
                          <a:lnTo>
                            <a:pt x="28" y="37"/>
                          </a:lnTo>
                          <a:lnTo>
                            <a:pt x="31" y="34"/>
                          </a:lnTo>
                          <a:lnTo>
                            <a:pt x="31" y="30"/>
                          </a:lnTo>
                          <a:lnTo>
                            <a:pt x="31" y="34"/>
                          </a:lnTo>
                          <a:lnTo>
                            <a:pt x="31" y="37"/>
                          </a:lnTo>
                          <a:lnTo>
                            <a:pt x="35" y="37"/>
                          </a:lnTo>
                          <a:lnTo>
                            <a:pt x="35" y="34"/>
                          </a:lnTo>
                          <a:lnTo>
                            <a:pt x="35" y="30"/>
                          </a:lnTo>
                          <a:lnTo>
                            <a:pt x="35" y="34"/>
                          </a:lnTo>
                          <a:lnTo>
                            <a:pt x="38" y="34"/>
                          </a:lnTo>
                          <a:lnTo>
                            <a:pt x="42" y="34"/>
                          </a:lnTo>
                          <a:lnTo>
                            <a:pt x="45" y="30"/>
                          </a:lnTo>
                          <a:lnTo>
                            <a:pt x="45" y="27"/>
                          </a:lnTo>
                          <a:lnTo>
                            <a:pt x="49" y="24"/>
                          </a:lnTo>
                          <a:lnTo>
                            <a:pt x="49" y="20"/>
                          </a:lnTo>
                          <a:lnTo>
                            <a:pt x="45" y="20"/>
                          </a:lnTo>
                          <a:lnTo>
                            <a:pt x="45" y="17"/>
                          </a:lnTo>
                          <a:lnTo>
                            <a:pt x="49" y="17"/>
                          </a:lnTo>
                          <a:lnTo>
                            <a:pt x="52" y="20"/>
                          </a:lnTo>
                          <a:lnTo>
                            <a:pt x="52" y="17"/>
                          </a:lnTo>
                          <a:lnTo>
                            <a:pt x="52" y="14"/>
                          </a:lnTo>
                          <a:lnTo>
                            <a:pt x="49" y="14"/>
                          </a:lnTo>
                          <a:lnTo>
                            <a:pt x="52" y="14"/>
                          </a:lnTo>
                          <a:lnTo>
                            <a:pt x="52" y="10"/>
                          </a:lnTo>
                          <a:lnTo>
                            <a:pt x="49" y="10"/>
                          </a:lnTo>
                          <a:lnTo>
                            <a:pt x="49" y="7"/>
                          </a:lnTo>
                          <a:lnTo>
                            <a:pt x="52" y="7"/>
                          </a:lnTo>
                          <a:lnTo>
                            <a:pt x="49" y="7"/>
                          </a:lnTo>
                          <a:lnTo>
                            <a:pt x="45" y="10"/>
                          </a:lnTo>
                          <a:lnTo>
                            <a:pt x="49" y="7"/>
                          </a:lnTo>
                          <a:lnTo>
                            <a:pt x="49" y="3"/>
                          </a:lnTo>
                          <a:lnTo>
                            <a:pt x="52" y="0"/>
                          </a:lnTo>
                          <a:lnTo>
                            <a:pt x="49" y="0"/>
                          </a:lnTo>
                          <a:lnTo>
                            <a:pt x="45" y="3"/>
                          </a:lnTo>
                          <a:lnTo>
                            <a:pt x="42" y="7"/>
                          </a:lnTo>
                          <a:lnTo>
                            <a:pt x="42" y="10"/>
                          </a:lnTo>
                          <a:lnTo>
                            <a:pt x="38" y="14"/>
                          </a:lnTo>
                          <a:lnTo>
                            <a:pt x="35" y="17"/>
                          </a:lnTo>
                          <a:lnTo>
                            <a:pt x="31" y="20"/>
                          </a:lnTo>
                          <a:lnTo>
                            <a:pt x="28" y="20"/>
                          </a:lnTo>
                          <a:lnTo>
                            <a:pt x="28" y="24"/>
                          </a:lnTo>
                          <a:lnTo>
                            <a:pt x="28" y="27"/>
                          </a:lnTo>
                          <a:lnTo>
                            <a:pt x="24" y="27"/>
                          </a:lnTo>
                          <a:lnTo>
                            <a:pt x="21" y="24"/>
                          </a:lnTo>
                          <a:lnTo>
                            <a:pt x="21" y="20"/>
                          </a:lnTo>
                          <a:lnTo>
                            <a:pt x="17" y="20"/>
                          </a:lnTo>
                          <a:lnTo>
                            <a:pt x="14" y="20"/>
                          </a:lnTo>
                          <a:lnTo>
                            <a:pt x="10" y="20"/>
                          </a:lnTo>
                          <a:lnTo>
                            <a:pt x="7" y="20"/>
                          </a:lnTo>
                          <a:lnTo>
                            <a:pt x="7" y="24"/>
                          </a:lnTo>
                          <a:lnTo>
                            <a:pt x="10" y="27"/>
                          </a:lnTo>
                          <a:lnTo>
                            <a:pt x="7" y="27"/>
                          </a:lnTo>
                          <a:lnTo>
                            <a:pt x="7" y="24"/>
                          </a:lnTo>
                          <a:lnTo>
                            <a:pt x="4" y="24"/>
                          </a:lnTo>
                          <a:lnTo>
                            <a:pt x="0" y="2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99" name="Freeform 708"/>
                    <p:cNvSpPr>
                      <a:spLocks/>
                    </p:cNvSpPr>
                    <p:nvPr/>
                  </p:nvSpPr>
                  <p:spPr bwMode="auto">
                    <a:xfrm>
                      <a:off x="3610" y="2495"/>
                      <a:ext cx="76" cy="40"/>
                    </a:xfrm>
                    <a:custGeom>
                      <a:avLst/>
                      <a:gdLst>
                        <a:gd name="T0" fmla="*/ 0 w 52"/>
                        <a:gd name="T1" fmla="*/ 37 h 44"/>
                        <a:gd name="T2" fmla="*/ 3 w 52"/>
                        <a:gd name="T3" fmla="*/ 41 h 44"/>
                        <a:gd name="T4" fmla="*/ 7 w 52"/>
                        <a:gd name="T5" fmla="*/ 41 h 44"/>
                        <a:gd name="T6" fmla="*/ 10 w 52"/>
                        <a:gd name="T7" fmla="*/ 41 h 44"/>
                        <a:gd name="T8" fmla="*/ 14 w 52"/>
                        <a:gd name="T9" fmla="*/ 41 h 44"/>
                        <a:gd name="T10" fmla="*/ 17 w 52"/>
                        <a:gd name="T11" fmla="*/ 41 h 44"/>
                        <a:gd name="T12" fmla="*/ 21 w 52"/>
                        <a:gd name="T13" fmla="*/ 41 h 44"/>
                        <a:gd name="T14" fmla="*/ 24 w 52"/>
                        <a:gd name="T15" fmla="*/ 44 h 44"/>
                        <a:gd name="T16" fmla="*/ 28 w 52"/>
                        <a:gd name="T17" fmla="*/ 44 h 44"/>
                        <a:gd name="T18" fmla="*/ 28 w 52"/>
                        <a:gd name="T19" fmla="*/ 41 h 44"/>
                        <a:gd name="T20" fmla="*/ 31 w 52"/>
                        <a:gd name="T21" fmla="*/ 41 h 44"/>
                        <a:gd name="T22" fmla="*/ 31 w 52"/>
                        <a:gd name="T23" fmla="*/ 37 h 44"/>
                        <a:gd name="T24" fmla="*/ 31 w 52"/>
                        <a:gd name="T25" fmla="*/ 34 h 44"/>
                        <a:gd name="T26" fmla="*/ 35 w 52"/>
                        <a:gd name="T27" fmla="*/ 37 h 44"/>
                        <a:gd name="T28" fmla="*/ 35 w 52"/>
                        <a:gd name="T29" fmla="*/ 34 h 44"/>
                        <a:gd name="T30" fmla="*/ 35 w 52"/>
                        <a:gd name="T31" fmla="*/ 30 h 44"/>
                        <a:gd name="T32" fmla="*/ 31 w 52"/>
                        <a:gd name="T33" fmla="*/ 30 h 44"/>
                        <a:gd name="T34" fmla="*/ 38 w 52"/>
                        <a:gd name="T35" fmla="*/ 34 h 44"/>
                        <a:gd name="T36" fmla="*/ 38 w 52"/>
                        <a:gd name="T37" fmla="*/ 30 h 44"/>
                        <a:gd name="T38" fmla="*/ 41 w 52"/>
                        <a:gd name="T39" fmla="*/ 30 h 44"/>
                        <a:gd name="T40" fmla="*/ 41 w 52"/>
                        <a:gd name="T41" fmla="*/ 24 h 44"/>
                        <a:gd name="T42" fmla="*/ 41 w 52"/>
                        <a:gd name="T43" fmla="*/ 20 h 44"/>
                        <a:gd name="T44" fmla="*/ 48 w 52"/>
                        <a:gd name="T45" fmla="*/ 20 h 44"/>
                        <a:gd name="T46" fmla="*/ 45 w 52"/>
                        <a:gd name="T47" fmla="*/ 17 h 44"/>
                        <a:gd name="T48" fmla="*/ 48 w 52"/>
                        <a:gd name="T49" fmla="*/ 14 h 44"/>
                        <a:gd name="T50" fmla="*/ 52 w 52"/>
                        <a:gd name="T51" fmla="*/ 14 h 44"/>
                        <a:gd name="T52" fmla="*/ 52 w 52"/>
                        <a:gd name="T53" fmla="*/ 10 h 44"/>
                        <a:gd name="T54" fmla="*/ 48 w 52"/>
                        <a:gd name="T55" fmla="*/ 10 h 44"/>
                        <a:gd name="T56" fmla="*/ 48 w 52"/>
                        <a:gd name="T57" fmla="*/ 7 h 44"/>
                        <a:gd name="T58" fmla="*/ 52 w 52"/>
                        <a:gd name="T59" fmla="*/ 4 h 44"/>
                        <a:gd name="T60" fmla="*/ 52 w 52"/>
                        <a:gd name="T61" fmla="*/ 0 h 44"/>
                        <a:gd name="T62" fmla="*/ 48 w 52"/>
                        <a:gd name="T63" fmla="*/ 0 h 44"/>
                        <a:gd name="T64" fmla="*/ 48 w 52"/>
                        <a:gd name="T65" fmla="*/ 4 h 44"/>
                        <a:gd name="T66" fmla="*/ 48 w 52"/>
                        <a:gd name="T67" fmla="*/ 10 h 44"/>
                        <a:gd name="T68" fmla="*/ 45 w 52"/>
                        <a:gd name="T69" fmla="*/ 14 h 44"/>
                        <a:gd name="T70" fmla="*/ 41 w 52"/>
                        <a:gd name="T71" fmla="*/ 17 h 44"/>
                        <a:gd name="T72" fmla="*/ 41 w 52"/>
                        <a:gd name="T73" fmla="*/ 20 h 44"/>
                        <a:gd name="T74" fmla="*/ 38 w 52"/>
                        <a:gd name="T75" fmla="*/ 20 h 44"/>
                        <a:gd name="T76" fmla="*/ 35 w 52"/>
                        <a:gd name="T77" fmla="*/ 27 h 44"/>
                        <a:gd name="T78" fmla="*/ 31 w 52"/>
                        <a:gd name="T79" fmla="*/ 24 h 44"/>
                        <a:gd name="T80" fmla="*/ 28 w 52"/>
                        <a:gd name="T81" fmla="*/ 27 h 44"/>
                        <a:gd name="T82" fmla="*/ 31 w 52"/>
                        <a:gd name="T83" fmla="*/ 30 h 44"/>
                        <a:gd name="T84" fmla="*/ 28 w 52"/>
                        <a:gd name="T85" fmla="*/ 30 h 44"/>
                        <a:gd name="T86" fmla="*/ 24 w 52"/>
                        <a:gd name="T87" fmla="*/ 30 h 44"/>
                        <a:gd name="T88" fmla="*/ 24 w 52"/>
                        <a:gd name="T89" fmla="*/ 34 h 44"/>
                        <a:gd name="T90" fmla="*/ 24 w 52"/>
                        <a:gd name="T91" fmla="*/ 37 h 44"/>
                        <a:gd name="T92" fmla="*/ 24 w 52"/>
                        <a:gd name="T93" fmla="*/ 34 h 44"/>
                        <a:gd name="T94" fmla="*/ 21 w 52"/>
                        <a:gd name="T95" fmla="*/ 34 h 44"/>
                        <a:gd name="T96" fmla="*/ 21 w 52"/>
                        <a:gd name="T97" fmla="*/ 37 h 44"/>
                        <a:gd name="T98" fmla="*/ 17 w 52"/>
                        <a:gd name="T99" fmla="*/ 34 h 44"/>
                        <a:gd name="T100" fmla="*/ 17 w 52"/>
                        <a:gd name="T101" fmla="*/ 37 h 44"/>
                        <a:gd name="T102" fmla="*/ 14 w 52"/>
                        <a:gd name="T103" fmla="*/ 37 h 44"/>
                        <a:gd name="T104" fmla="*/ 14 w 52"/>
                        <a:gd name="T105" fmla="*/ 34 h 44"/>
                        <a:gd name="T106" fmla="*/ 10 w 52"/>
                        <a:gd name="T107" fmla="*/ 37 h 44"/>
                        <a:gd name="T108" fmla="*/ 7 w 52"/>
                        <a:gd name="T109" fmla="*/ 34 h 44"/>
                        <a:gd name="T110" fmla="*/ 7 w 52"/>
                        <a:gd name="T111" fmla="*/ 37 h 44"/>
                        <a:gd name="T112" fmla="*/ 3 w 52"/>
                        <a:gd name="T113" fmla="*/ 34 h 44"/>
                        <a:gd name="T114" fmla="*/ 0 w 52"/>
                        <a:gd name="T11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44">
                          <a:moveTo>
                            <a:pt x="0" y="37"/>
                          </a:moveTo>
                          <a:lnTo>
                            <a:pt x="3" y="41"/>
                          </a:lnTo>
                          <a:lnTo>
                            <a:pt x="7" y="41"/>
                          </a:lnTo>
                          <a:lnTo>
                            <a:pt x="10" y="41"/>
                          </a:lnTo>
                          <a:lnTo>
                            <a:pt x="14" y="41"/>
                          </a:lnTo>
                          <a:lnTo>
                            <a:pt x="17" y="41"/>
                          </a:lnTo>
                          <a:lnTo>
                            <a:pt x="21" y="41"/>
                          </a:lnTo>
                          <a:lnTo>
                            <a:pt x="24" y="44"/>
                          </a:lnTo>
                          <a:lnTo>
                            <a:pt x="28" y="44"/>
                          </a:lnTo>
                          <a:lnTo>
                            <a:pt x="28" y="41"/>
                          </a:lnTo>
                          <a:lnTo>
                            <a:pt x="31" y="41"/>
                          </a:lnTo>
                          <a:lnTo>
                            <a:pt x="31" y="37"/>
                          </a:lnTo>
                          <a:lnTo>
                            <a:pt x="31" y="34"/>
                          </a:lnTo>
                          <a:lnTo>
                            <a:pt x="35" y="37"/>
                          </a:lnTo>
                          <a:lnTo>
                            <a:pt x="35" y="34"/>
                          </a:lnTo>
                          <a:lnTo>
                            <a:pt x="35" y="30"/>
                          </a:lnTo>
                          <a:lnTo>
                            <a:pt x="31" y="30"/>
                          </a:lnTo>
                          <a:lnTo>
                            <a:pt x="38" y="34"/>
                          </a:lnTo>
                          <a:lnTo>
                            <a:pt x="38" y="30"/>
                          </a:lnTo>
                          <a:lnTo>
                            <a:pt x="41" y="30"/>
                          </a:lnTo>
                          <a:lnTo>
                            <a:pt x="41" y="24"/>
                          </a:lnTo>
                          <a:lnTo>
                            <a:pt x="41" y="20"/>
                          </a:lnTo>
                          <a:lnTo>
                            <a:pt x="48" y="20"/>
                          </a:lnTo>
                          <a:lnTo>
                            <a:pt x="45" y="17"/>
                          </a:lnTo>
                          <a:lnTo>
                            <a:pt x="48" y="14"/>
                          </a:lnTo>
                          <a:lnTo>
                            <a:pt x="52" y="14"/>
                          </a:lnTo>
                          <a:lnTo>
                            <a:pt x="52" y="10"/>
                          </a:lnTo>
                          <a:lnTo>
                            <a:pt x="48" y="10"/>
                          </a:lnTo>
                          <a:lnTo>
                            <a:pt x="48" y="7"/>
                          </a:lnTo>
                          <a:lnTo>
                            <a:pt x="52" y="4"/>
                          </a:lnTo>
                          <a:lnTo>
                            <a:pt x="52" y="0"/>
                          </a:lnTo>
                          <a:lnTo>
                            <a:pt x="48" y="0"/>
                          </a:lnTo>
                          <a:lnTo>
                            <a:pt x="48" y="4"/>
                          </a:lnTo>
                          <a:lnTo>
                            <a:pt x="48" y="10"/>
                          </a:lnTo>
                          <a:lnTo>
                            <a:pt x="45" y="14"/>
                          </a:lnTo>
                          <a:lnTo>
                            <a:pt x="41" y="17"/>
                          </a:lnTo>
                          <a:lnTo>
                            <a:pt x="41" y="20"/>
                          </a:lnTo>
                          <a:lnTo>
                            <a:pt x="38" y="20"/>
                          </a:lnTo>
                          <a:lnTo>
                            <a:pt x="35" y="27"/>
                          </a:lnTo>
                          <a:lnTo>
                            <a:pt x="31" y="24"/>
                          </a:lnTo>
                          <a:lnTo>
                            <a:pt x="28" y="27"/>
                          </a:lnTo>
                          <a:lnTo>
                            <a:pt x="31" y="30"/>
                          </a:lnTo>
                          <a:lnTo>
                            <a:pt x="28" y="30"/>
                          </a:lnTo>
                          <a:lnTo>
                            <a:pt x="24" y="30"/>
                          </a:lnTo>
                          <a:lnTo>
                            <a:pt x="24" y="34"/>
                          </a:lnTo>
                          <a:lnTo>
                            <a:pt x="24" y="37"/>
                          </a:lnTo>
                          <a:lnTo>
                            <a:pt x="24" y="34"/>
                          </a:lnTo>
                          <a:lnTo>
                            <a:pt x="21" y="34"/>
                          </a:lnTo>
                          <a:lnTo>
                            <a:pt x="21" y="37"/>
                          </a:lnTo>
                          <a:lnTo>
                            <a:pt x="17" y="34"/>
                          </a:lnTo>
                          <a:lnTo>
                            <a:pt x="17" y="37"/>
                          </a:lnTo>
                          <a:lnTo>
                            <a:pt x="14" y="37"/>
                          </a:lnTo>
                          <a:lnTo>
                            <a:pt x="14" y="34"/>
                          </a:lnTo>
                          <a:lnTo>
                            <a:pt x="10" y="37"/>
                          </a:lnTo>
                          <a:lnTo>
                            <a:pt x="7" y="34"/>
                          </a:lnTo>
                          <a:lnTo>
                            <a:pt x="7" y="37"/>
                          </a:lnTo>
                          <a:lnTo>
                            <a:pt x="3" y="34"/>
                          </a:lnTo>
                          <a:lnTo>
                            <a:pt x="0" y="3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0" name="Freeform 709"/>
                    <p:cNvSpPr>
                      <a:spLocks/>
                    </p:cNvSpPr>
                    <p:nvPr/>
                  </p:nvSpPr>
                  <p:spPr bwMode="auto">
                    <a:xfrm>
                      <a:off x="3675" y="2477"/>
                      <a:ext cx="4" cy="18"/>
                    </a:xfrm>
                    <a:custGeom>
                      <a:avLst/>
                      <a:gdLst>
                        <a:gd name="T0" fmla="*/ 0 w 3"/>
                        <a:gd name="T1" fmla="*/ 20 h 20"/>
                        <a:gd name="T2" fmla="*/ 3 w 3"/>
                        <a:gd name="T3" fmla="*/ 17 h 20"/>
                        <a:gd name="T4" fmla="*/ 3 w 3"/>
                        <a:gd name="T5" fmla="*/ 13 h 20"/>
                        <a:gd name="T6" fmla="*/ 3 w 3"/>
                        <a:gd name="T7" fmla="*/ 10 h 20"/>
                        <a:gd name="T8" fmla="*/ 3 w 3"/>
                        <a:gd name="T9" fmla="*/ 7 h 20"/>
                        <a:gd name="T10" fmla="*/ 3 w 3"/>
                        <a:gd name="T11" fmla="*/ 3 h 20"/>
                        <a:gd name="T12" fmla="*/ 3 w 3"/>
                        <a:gd name="T13" fmla="*/ 0 h 20"/>
                        <a:gd name="T14" fmla="*/ 3 w 3"/>
                        <a:gd name="T15" fmla="*/ 3 h 20"/>
                        <a:gd name="T16" fmla="*/ 0 w 3"/>
                        <a:gd name="T17" fmla="*/ 3 h 20"/>
                        <a:gd name="T18" fmla="*/ 0 w 3"/>
                        <a:gd name="T19" fmla="*/ 7 h 20"/>
                        <a:gd name="T20" fmla="*/ 0 w 3"/>
                        <a:gd name="T21" fmla="*/ 10 h 20"/>
                        <a:gd name="T22" fmla="*/ 0 w 3"/>
                        <a:gd name="T23" fmla="*/ 13 h 20"/>
                        <a:gd name="T24" fmla="*/ 0 w 3"/>
                        <a:gd name="T25" fmla="*/ 17 h 20"/>
                        <a:gd name="T26" fmla="*/ 3 w 3"/>
                        <a:gd name="T27" fmla="*/ 17 h 20"/>
                        <a:gd name="T28" fmla="*/ 0 w 3"/>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0">
                          <a:moveTo>
                            <a:pt x="0" y="20"/>
                          </a:moveTo>
                          <a:lnTo>
                            <a:pt x="3" y="17"/>
                          </a:lnTo>
                          <a:lnTo>
                            <a:pt x="3" y="13"/>
                          </a:lnTo>
                          <a:lnTo>
                            <a:pt x="3" y="10"/>
                          </a:lnTo>
                          <a:lnTo>
                            <a:pt x="3" y="7"/>
                          </a:lnTo>
                          <a:lnTo>
                            <a:pt x="3" y="3"/>
                          </a:lnTo>
                          <a:lnTo>
                            <a:pt x="3" y="0"/>
                          </a:lnTo>
                          <a:lnTo>
                            <a:pt x="3" y="3"/>
                          </a:lnTo>
                          <a:lnTo>
                            <a:pt x="0" y="3"/>
                          </a:lnTo>
                          <a:lnTo>
                            <a:pt x="0" y="7"/>
                          </a:lnTo>
                          <a:lnTo>
                            <a:pt x="0" y="10"/>
                          </a:lnTo>
                          <a:lnTo>
                            <a:pt x="0" y="13"/>
                          </a:lnTo>
                          <a:lnTo>
                            <a:pt x="0" y="17"/>
                          </a:lnTo>
                          <a:lnTo>
                            <a:pt x="3" y="17"/>
                          </a:lnTo>
                          <a:lnTo>
                            <a:pt x="0" y="2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1" name="Freeform 710"/>
                    <p:cNvSpPr>
                      <a:spLocks/>
                    </p:cNvSpPr>
                    <p:nvPr/>
                  </p:nvSpPr>
                  <p:spPr bwMode="auto">
                    <a:xfrm>
                      <a:off x="3585" y="2527"/>
                      <a:ext cx="29" cy="11"/>
                    </a:xfrm>
                    <a:custGeom>
                      <a:avLst/>
                      <a:gdLst>
                        <a:gd name="T0" fmla="*/ 0 w 20"/>
                        <a:gd name="T1" fmla="*/ 3 h 13"/>
                        <a:gd name="T2" fmla="*/ 3 w 20"/>
                        <a:gd name="T3" fmla="*/ 0 h 13"/>
                        <a:gd name="T4" fmla="*/ 7 w 20"/>
                        <a:gd name="T5" fmla="*/ 0 h 13"/>
                        <a:gd name="T6" fmla="*/ 10 w 20"/>
                        <a:gd name="T7" fmla="*/ 3 h 13"/>
                        <a:gd name="T8" fmla="*/ 13 w 20"/>
                        <a:gd name="T9" fmla="*/ 7 h 13"/>
                        <a:gd name="T10" fmla="*/ 10 w 20"/>
                        <a:gd name="T11" fmla="*/ 7 h 13"/>
                        <a:gd name="T12" fmla="*/ 13 w 20"/>
                        <a:gd name="T13" fmla="*/ 7 h 13"/>
                        <a:gd name="T14" fmla="*/ 17 w 20"/>
                        <a:gd name="T15" fmla="*/ 7 h 13"/>
                        <a:gd name="T16" fmla="*/ 13 w 20"/>
                        <a:gd name="T17" fmla="*/ 10 h 13"/>
                        <a:gd name="T18" fmla="*/ 17 w 20"/>
                        <a:gd name="T19" fmla="*/ 10 h 13"/>
                        <a:gd name="T20" fmla="*/ 20 w 20"/>
                        <a:gd name="T21" fmla="*/ 10 h 13"/>
                        <a:gd name="T22" fmla="*/ 17 w 20"/>
                        <a:gd name="T23" fmla="*/ 13 h 13"/>
                        <a:gd name="T24" fmla="*/ 10 w 20"/>
                        <a:gd name="T25" fmla="*/ 13 h 13"/>
                        <a:gd name="T26" fmla="*/ 10 w 20"/>
                        <a:gd name="T27" fmla="*/ 10 h 13"/>
                        <a:gd name="T28" fmla="*/ 7 w 20"/>
                        <a:gd name="T29" fmla="*/ 10 h 13"/>
                        <a:gd name="T30" fmla="*/ 7 w 20"/>
                        <a:gd name="T31" fmla="*/ 7 h 13"/>
                        <a:gd name="T32" fmla="*/ 3 w 20"/>
                        <a:gd name="T33" fmla="*/ 7 h 13"/>
                        <a:gd name="T34" fmla="*/ 0 w 20"/>
                        <a:gd name="T35" fmla="*/ 7 h 13"/>
                        <a:gd name="T36" fmla="*/ 0 w 20"/>
                        <a:gd name="T37" fmla="*/ 10 h 13"/>
                        <a:gd name="T38" fmla="*/ 0 w 20"/>
                        <a:gd name="T39" fmla="*/ 7 h 13"/>
                        <a:gd name="T40" fmla="*/ 0 w 20"/>
                        <a:gd name="T4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3">
                          <a:moveTo>
                            <a:pt x="0" y="3"/>
                          </a:moveTo>
                          <a:lnTo>
                            <a:pt x="3" y="0"/>
                          </a:lnTo>
                          <a:lnTo>
                            <a:pt x="7" y="0"/>
                          </a:lnTo>
                          <a:lnTo>
                            <a:pt x="10" y="3"/>
                          </a:lnTo>
                          <a:lnTo>
                            <a:pt x="13" y="7"/>
                          </a:lnTo>
                          <a:lnTo>
                            <a:pt x="10" y="7"/>
                          </a:lnTo>
                          <a:lnTo>
                            <a:pt x="13" y="7"/>
                          </a:lnTo>
                          <a:lnTo>
                            <a:pt x="17" y="7"/>
                          </a:lnTo>
                          <a:lnTo>
                            <a:pt x="13" y="10"/>
                          </a:lnTo>
                          <a:lnTo>
                            <a:pt x="17" y="10"/>
                          </a:lnTo>
                          <a:lnTo>
                            <a:pt x="20" y="10"/>
                          </a:lnTo>
                          <a:lnTo>
                            <a:pt x="17" y="13"/>
                          </a:lnTo>
                          <a:lnTo>
                            <a:pt x="10" y="13"/>
                          </a:lnTo>
                          <a:lnTo>
                            <a:pt x="10" y="10"/>
                          </a:lnTo>
                          <a:lnTo>
                            <a:pt x="7" y="10"/>
                          </a:lnTo>
                          <a:lnTo>
                            <a:pt x="7" y="7"/>
                          </a:lnTo>
                          <a:lnTo>
                            <a:pt x="3" y="7"/>
                          </a:lnTo>
                          <a:lnTo>
                            <a:pt x="0" y="7"/>
                          </a:lnTo>
                          <a:lnTo>
                            <a:pt x="0" y="10"/>
                          </a:lnTo>
                          <a:lnTo>
                            <a:pt x="0" y="7"/>
                          </a:lnTo>
                          <a:lnTo>
                            <a:pt x="0" y="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2" name="Freeform 711"/>
                    <p:cNvSpPr>
                      <a:spLocks/>
                    </p:cNvSpPr>
                    <p:nvPr/>
                  </p:nvSpPr>
                  <p:spPr bwMode="auto">
                    <a:xfrm>
                      <a:off x="3585" y="2535"/>
                      <a:ext cx="66" cy="37"/>
                    </a:xfrm>
                    <a:custGeom>
                      <a:avLst/>
                      <a:gdLst>
                        <a:gd name="T0" fmla="*/ 27 w 45"/>
                        <a:gd name="T1" fmla="*/ 0 h 40"/>
                        <a:gd name="T2" fmla="*/ 34 w 45"/>
                        <a:gd name="T3" fmla="*/ 0 h 40"/>
                        <a:gd name="T4" fmla="*/ 41 w 45"/>
                        <a:gd name="T5" fmla="*/ 3 h 40"/>
                        <a:gd name="T6" fmla="*/ 45 w 45"/>
                        <a:gd name="T7" fmla="*/ 10 h 40"/>
                        <a:gd name="T8" fmla="*/ 38 w 45"/>
                        <a:gd name="T9" fmla="*/ 10 h 40"/>
                        <a:gd name="T10" fmla="*/ 38 w 45"/>
                        <a:gd name="T11" fmla="*/ 10 h 40"/>
                        <a:gd name="T12" fmla="*/ 38 w 45"/>
                        <a:gd name="T13" fmla="*/ 10 h 40"/>
                        <a:gd name="T14" fmla="*/ 34 w 45"/>
                        <a:gd name="T15" fmla="*/ 7 h 40"/>
                        <a:gd name="T16" fmla="*/ 31 w 45"/>
                        <a:gd name="T17" fmla="*/ 10 h 40"/>
                        <a:gd name="T18" fmla="*/ 27 w 45"/>
                        <a:gd name="T19" fmla="*/ 10 h 40"/>
                        <a:gd name="T20" fmla="*/ 24 w 45"/>
                        <a:gd name="T21" fmla="*/ 13 h 40"/>
                        <a:gd name="T22" fmla="*/ 31 w 45"/>
                        <a:gd name="T23" fmla="*/ 17 h 40"/>
                        <a:gd name="T24" fmla="*/ 38 w 45"/>
                        <a:gd name="T25" fmla="*/ 13 h 40"/>
                        <a:gd name="T26" fmla="*/ 45 w 45"/>
                        <a:gd name="T27" fmla="*/ 13 h 40"/>
                        <a:gd name="T28" fmla="*/ 41 w 45"/>
                        <a:gd name="T29" fmla="*/ 17 h 40"/>
                        <a:gd name="T30" fmla="*/ 38 w 45"/>
                        <a:gd name="T31" fmla="*/ 20 h 40"/>
                        <a:gd name="T32" fmla="*/ 45 w 45"/>
                        <a:gd name="T33" fmla="*/ 24 h 40"/>
                        <a:gd name="T34" fmla="*/ 41 w 45"/>
                        <a:gd name="T35" fmla="*/ 30 h 40"/>
                        <a:gd name="T36" fmla="*/ 38 w 45"/>
                        <a:gd name="T37" fmla="*/ 34 h 40"/>
                        <a:gd name="T38" fmla="*/ 38 w 45"/>
                        <a:gd name="T39" fmla="*/ 27 h 40"/>
                        <a:gd name="T40" fmla="*/ 38 w 45"/>
                        <a:gd name="T41" fmla="*/ 34 h 40"/>
                        <a:gd name="T42" fmla="*/ 31 w 45"/>
                        <a:gd name="T43" fmla="*/ 27 h 40"/>
                        <a:gd name="T44" fmla="*/ 31 w 45"/>
                        <a:gd name="T45" fmla="*/ 27 h 40"/>
                        <a:gd name="T46" fmla="*/ 27 w 45"/>
                        <a:gd name="T47" fmla="*/ 30 h 40"/>
                        <a:gd name="T48" fmla="*/ 27 w 45"/>
                        <a:gd name="T49" fmla="*/ 30 h 40"/>
                        <a:gd name="T50" fmla="*/ 24 w 45"/>
                        <a:gd name="T51" fmla="*/ 34 h 40"/>
                        <a:gd name="T52" fmla="*/ 27 w 45"/>
                        <a:gd name="T53" fmla="*/ 40 h 40"/>
                        <a:gd name="T54" fmla="*/ 20 w 45"/>
                        <a:gd name="T55" fmla="*/ 37 h 40"/>
                        <a:gd name="T56" fmla="*/ 17 w 45"/>
                        <a:gd name="T57" fmla="*/ 34 h 40"/>
                        <a:gd name="T58" fmla="*/ 13 w 45"/>
                        <a:gd name="T59" fmla="*/ 34 h 40"/>
                        <a:gd name="T60" fmla="*/ 13 w 45"/>
                        <a:gd name="T61" fmla="*/ 30 h 40"/>
                        <a:gd name="T62" fmla="*/ 13 w 45"/>
                        <a:gd name="T63" fmla="*/ 30 h 40"/>
                        <a:gd name="T64" fmla="*/ 10 w 45"/>
                        <a:gd name="T65" fmla="*/ 27 h 40"/>
                        <a:gd name="T66" fmla="*/ 13 w 45"/>
                        <a:gd name="T67" fmla="*/ 24 h 40"/>
                        <a:gd name="T68" fmla="*/ 10 w 45"/>
                        <a:gd name="T69" fmla="*/ 17 h 40"/>
                        <a:gd name="T70" fmla="*/ 3 w 45"/>
                        <a:gd name="T71" fmla="*/ 10 h 40"/>
                        <a:gd name="T72" fmla="*/ 3 w 45"/>
                        <a:gd name="T73" fmla="*/ 10 h 40"/>
                        <a:gd name="T74" fmla="*/ 10 w 45"/>
                        <a:gd name="T75" fmla="*/ 10 h 40"/>
                        <a:gd name="T76" fmla="*/ 13 w 45"/>
                        <a:gd name="T77" fmla="*/ 7 h 40"/>
                        <a:gd name="T78" fmla="*/ 20 w 45"/>
                        <a:gd name="T79" fmla="*/ 3 h 40"/>
                        <a:gd name="T80" fmla="*/ 24 w 45"/>
                        <a:gd name="T8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0">
                          <a:moveTo>
                            <a:pt x="24" y="0"/>
                          </a:moveTo>
                          <a:lnTo>
                            <a:pt x="27" y="0"/>
                          </a:lnTo>
                          <a:lnTo>
                            <a:pt x="31" y="0"/>
                          </a:lnTo>
                          <a:lnTo>
                            <a:pt x="34" y="0"/>
                          </a:lnTo>
                          <a:lnTo>
                            <a:pt x="38" y="0"/>
                          </a:lnTo>
                          <a:lnTo>
                            <a:pt x="41" y="3"/>
                          </a:lnTo>
                          <a:lnTo>
                            <a:pt x="41" y="7"/>
                          </a:lnTo>
                          <a:lnTo>
                            <a:pt x="45" y="10"/>
                          </a:lnTo>
                          <a:lnTo>
                            <a:pt x="41" y="10"/>
                          </a:lnTo>
                          <a:lnTo>
                            <a:pt x="38" y="10"/>
                          </a:lnTo>
                          <a:lnTo>
                            <a:pt x="38" y="7"/>
                          </a:lnTo>
                          <a:lnTo>
                            <a:pt x="38" y="10"/>
                          </a:lnTo>
                          <a:lnTo>
                            <a:pt x="38" y="13"/>
                          </a:lnTo>
                          <a:lnTo>
                            <a:pt x="38" y="10"/>
                          </a:lnTo>
                          <a:lnTo>
                            <a:pt x="34" y="10"/>
                          </a:lnTo>
                          <a:lnTo>
                            <a:pt x="34" y="7"/>
                          </a:lnTo>
                          <a:lnTo>
                            <a:pt x="34" y="10"/>
                          </a:lnTo>
                          <a:lnTo>
                            <a:pt x="31" y="10"/>
                          </a:lnTo>
                          <a:lnTo>
                            <a:pt x="27" y="7"/>
                          </a:lnTo>
                          <a:lnTo>
                            <a:pt x="27" y="10"/>
                          </a:lnTo>
                          <a:lnTo>
                            <a:pt x="24" y="10"/>
                          </a:lnTo>
                          <a:lnTo>
                            <a:pt x="24" y="13"/>
                          </a:lnTo>
                          <a:lnTo>
                            <a:pt x="27" y="17"/>
                          </a:lnTo>
                          <a:lnTo>
                            <a:pt x="31" y="17"/>
                          </a:lnTo>
                          <a:lnTo>
                            <a:pt x="34" y="17"/>
                          </a:lnTo>
                          <a:lnTo>
                            <a:pt x="38" y="13"/>
                          </a:lnTo>
                          <a:lnTo>
                            <a:pt x="41" y="13"/>
                          </a:lnTo>
                          <a:lnTo>
                            <a:pt x="45" y="13"/>
                          </a:lnTo>
                          <a:lnTo>
                            <a:pt x="45" y="17"/>
                          </a:lnTo>
                          <a:lnTo>
                            <a:pt x="41" y="17"/>
                          </a:lnTo>
                          <a:lnTo>
                            <a:pt x="41" y="20"/>
                          </a:lnTo>
                          <a:lnTo>
                            <a:pt x="38" y="20"/>
                          </a:lnTo>
                          <a:lnTo>
                            <a:pt x="41" y="24"/>
                          </a:lnTo>
                          <a:lnTo>
                            <a:pt x="45" y="24"/>
                          </a:lnTo>
                          <a:lnTo>
                            <a:pt x="41" y="27"/>
                          </a:lnTo>
                          <a:lnTo>
                            <a:pt x="41" y="30"/>
                          </a:lnTo>
                          <a:lnTo>
                            <a:pt x="41" y="34"/>
                          </a:lnTo>
                          <a:lnTo>
                            <a:pt x="38" y="34"/>
                          </a:lnTo>
                          <a:lnTo>
                            <a:pt x="38" y="30"/>
                          </a:lnTo>
                          <a:lnTo>
                            <a:pt x="38" y="27"/>
                          </a:lnTo>
                          <a:lnTo>
                            <a:pt x="38" y="30"/>
                          </a:lnTo>
                          <a:lnTo>
                            <a:pt x="38" y="34"/>
                          </a:lnTo>
                          <a:lnTo>
                            <a:pt x="34" y="30"/>
                          </a:lnTo>
                          <a:lnTo>
                            <a:pt x="31" y="27"/>
                          </a:lnTo>
                          <a:lnTo>
                            <a:pt x="31" y="24"/>
                          </a:lnTo>
                          <a:lnTo>
                            <a:pt x="31" y="27"/>
                          </a:lnTo>
                          <a:lnTo>
                            <a:pt x="27" y="27"/>
                          </a:lnTo>
                          <a:lnTo>
                            <a:pt x="27" y="30"/>
                          </a:lnTo>
                          <a:lnTo>
                            <a:pt x="31" y="34"/>
                          </a:lnTo>
                          <a:lnTo>
                            <a:pt x="27" y="30"/>
                          </a:lnTo>
                          <a:lnTo>
                            <a:pt x="27" y="34"/>
                          </a:lnTo>
                          <a:lnTo>
                            <a:pt x="24" y="34"/>
                          </a:lnTo>
                          <a:lnTo>
                            <a:pt x="24" y="37"/>
                          </a:lnTo>
                          <a:lnTo>
                            <a:pt x="27" y="40"/>
                          </a:lnTo>
                          <a:lnTo>
                            <a:pt x="24" y="40"/>
                          </a:lnTo>
                          <a:lnTo>
                            <a:pt x="20" y="37"/>
                          </a:lnTo>
                          <a:lnTo>
                            <a:pt x="20" y="34"/>
                          </a:lnTo>
                          <a:lnTo>
                            <a:pt x="17" y="34"/>
                          </a:lnTo>
                          <a:lnTo>
                            <a:pt x="13" y="30"/>
                          </a:lnTo>
                          <a:lnTo>
                            <a:pt x="13" y="34"/>
                          </a:lnTo>
                          <a:lnTo>
                            <a:pt x="10" y="30"/>
                          </a:lnTo>
                          <a:lnTo>
                            <a:pt x="13" y="30"/>
                          </a:lnTo>
                          <a:lnTo>
                            <a:pt x="17" y="30"/>
                          </a:lnTo>
                          <a:lnTo>
                            <a:pt x="13" y="30"/>
                          </a:lnTo>
                          <a:lnTo>
                            <a:pt x="13" y="27"/>
                          </a:lnTo>
                          <a:lnTo>
                            <a:pt x="10" y="27"/>
                          </a:lnTo>
                          <a:lnTo>
                            <a:pt x="10" y="24"/>
                          </a:lnTo>
                          <a:lnTo>
                            <a:pt x="13" y="24"/>
                          </a:lnTo>
                          <a:lnTo>
                            <a:pt x="13" y="20"/>
                          </a:lnTo>
                          <a:lnTo>
                            <a:pt x="10" y="17"/>
                          </a:lnTo>
                          <a:lnTo>
                            <a:pt x="7" y="13"/>
                          </a:lnTo>
                          <a:lnTo>
                            <a:pt x="3" y="10"/>
                          </a:lnTo>
                          <a:lnTo>
                            <a:pt x="0" y="10"/>
                          </a:lnTo>
                          <a:lnTo>
                            <a:pt x="3" y="10"/>
                          </a:lnTo>
                          <a:lnTo>
                            <a:pt x="7" y="7"/>
                          </a:lnTo>
                          <a:lnTo>
                            <a:pt x="10" y="10"/>
                          </a:lnTo>
                          <a:lnTo>
                            <a:pt x="10" y="7"/>
                          </a:lnTo>
                          <a:lnTo>
                            <a:pt x="13" y="7"/>
                          </a:lnTo>
                          <a:lnTo>
                            <a:pt x="17" y="7"/>
                          </a:lnTo>
                          <a:lnTo>
                            <a:pt x="20" y="3"/>
                          </a:lnTo>
                          <a:lnTo>
                            <a:pt x="24" y="3"/>
                          </a:lnTo>
                          <a:lnTo>
                            <a:pt x="24"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3" name="Freeform 712"/>
                    <p:cNvSpPr>
                      <a:spLocks/>
                    </p:cNvSpPr>
                    <p:nvPr/>
                  </p:nvSpPr>
                  <p:spPr bwMode="auto">
                    <a:xfrm>
                      <a:off x="3644" y="2533"/>
                      <a:ext cx="17" cy="12"/>
                    </a:xfrm>
                    <a:custGeom>
                      <a:avLst/>
                      <a:gdLst>
                        <a:gd name="T0" fmla="*/ 0 w 11"/>
                        <a:gd name="T1" fmla="*/ 6 h 13"/>
                        <a:gd name="T2" fmla="*/ 4 w 11"/>
                        <a:gd name="T3" fmla="*/ 13 h 13"/>
                        <a:gd name="T4" fmla="*/ 4 w 11"/>
                        <a:gd name="T5" fmla="*/ 10 h 13"/>
                        <a:gd name="T6" fmla="*/ 7 w 11"/>
                        <a:gd name="T7" fmla="*/ 10 h 13"/>
                        <a:gd name="T8" fmla="*/ 7 w 11"/>
                        <a:gd name="T9" fmla="*/ 6 h 13"/>
                        <a:gd name="T10" fmla="*/ 11 w 11"/>
                        <a:gd name="T11" fmla="*/ 6 h 13"/>
                        <a:gd name="T12" fmla="*/ 11 w 11"/>
                        <a:gd name="T13" fmla="*/ 3 h 13"/>
                        <a:gd name="T14" fmla="*/ 11 w 11"/>
                        <a:gd name="T15" fmla="*/ 0 h 13"/>
                        <a:gd name="T16" fmla="*/ 11 w 11"/>
                        <a:gd name="T17" fmla="*/ 3 h 13"/>
                        <a:gd name="T18" fmla="*/ 7 w 11"/>
                        <a:gd name="T19" fmla="*/ 3 h 13"/>
                        <a:gd name="T20" fmla="*/ 7 w 11"/>
                        <a:gd name="T21" fmla="*/ 6 h 13"/>
                        <a:gd name="T22" fmla="*/ 4 w 11"/>
                        <a:gd name="T23" fmla="*/ 6 h 13"/>
                        <a:gd name="T24" fmla="*/ 4 w 11"/>
                        <a:gd name="T25" fmla="*/ 10 h 13"/>
                        <a:gd name="T26" fmla="*/ 0 w 11"/>
                        <a:gd name="T2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0" y="6"/>
                          </a:moveTo>
                          <a:lnTo>
                            <a:pt x="4" y="13"/>
                          </a:lnTo>
                          <a:lnTo>
                            <a:pt x="4" y="10"/>
                          </a:lnTo>
                          <a:lnTo>
                            <a:pt x="7" y="10"/>
                          </a:lnTo>
                          <a:lnTo>
                            <a:pt x="7" y="6"/>
                          </a:lnTo>
                          <a:lnTo>
                            <a:pt x="11" y="6"/>
                          </a:lnTo>
                          <a:lnTo>
                            <a:pt x="11" y="3"/>
                          </a:lnTo>
                          <a:lnTo>
                            <a:pt x="11" y="0"/>
                          </a:lnTo>
                          <a:lnTo>
                            <a:pt x="11" y="3"/>
                          </a:lnTo>
                          <a:lnTo>
                            <a:pt x="7" y="3"/>
                          </a:lnTo>
                          <a:lnTo>
                            <a:pt x="7" y="6"/>
                          </a:lnTo>
                          <a:lnTo>
                            <a:pt x="4" y="6"/>
                          </a:lnTo>
                          <a:lnTo>
                            <a:pt x="4" y="10"/>
                          </a:lnTo>
                          <a:lnTo>
                            <a:pt x="0" y="6"/>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4" name="Freeform 713"/>
                    <p:cNvSpPr>
                      <a:spLocks/>
                    </p:cNvSpPr>
                    <p:nvPr/>
                  </p:nvSpPr>
                  <p:spPr bwMode="auto">
                    <a:xfrm>
                      <a:off x="3644" y="2542"/>
                      <a:ext cx="45" cy="18"/>
                    </a:xfrm>
                    <a:custGeom>
                      <a:avLst/>
                      <a:gdLst>
                        <a:gd name="T0" fmla="*/ 4 w 31"/>
                        <a:gd name="T1" fmla="*/ 13 h 20"/>
                        <a:gd name="T2" fmla="*/ 4 w 31"/>
                        <a:gd name="T3" fmla="*/ 17 h 20"/>
                        <a:gd name="T4" fmla="*/ 7 w 31"/>
                        <a:gd name="T5" fmla="*/ 20 h 20"/>
                        <a:gd name="T6" fmla="*/ 7 w 31"/>
                        <a:gd name="T7" fmla="*/ 17 h 20"/>
                        <a:gd name="T8" fmla="*/ 4 w 31"/>
                        <a:gd name="T9" fmla="*/ 17 h 20"/>
                        <a:gd name="T10" fmla="*/ 7 w 31"/>
                        <a:gd name="T11" fmla="*/ 17 h 20"/>
                        <a:gd name="T12" fmla="*/ 7 w 31"/>
                        <a:gd name="T13" fmla="*/ 13 h 20"/>
                        <a:gd name="T14" fmla="*/ 11 w 31"/>
                        <a:gd name="T15" fmla="*/ 13 h 20"/>
                        <a:gd name="T16" fmla="*/ 14 w 31"/>
                        <a:gd name="T17" fmla="*/ 13 h 20"/>
                        <a:gd name="T18" fmla="*/ 14 w 31"/>
                        <a:gd name="T19" fmla="*/ 17 h 20"/>
                        <a:gd name="T20" fmla="*/ 14 w 31"/>
                        <a:gd name="T21" fmla="*/ 13 h 20"/>
                        <a:gd name="T22" fmla="*/ 17 w 31"/>
                        <a:gd name="T23" fmla="*/ 10 h 20"/>
                        <a:gd name="T24" fmla="*/ 21 w 31"/>
                        <a:gd name="T25" fmla="*/ 10 h 20"/>
                        <a:gd name="T26" fmla="*/ 21 w 31"/>
                        <a:gd name="T27" fmla="*/ 6 h 20"/>
                        <a:gd name="T28" fmla="*/ 24 w 31"/>
                        <a:gd name="T29" fmla="*/ 6 h 20"/>
                        <a:gd name="T30" fmla="*/ 28 w 31"/>
                        <a:gd name="T31" fmla="*/ 6 h 20"/>
                        <a:gd name="T32" fmla="*/ 31 w 31"/>
                        <a:gd name="T33" fmla="*/ 6 h 20"/>
                        <a:gd name="T34" fmla="*/ 31 w 31"/>
                        <a:gd name="T35" fmla="*/ 3 h 20"/>
                        <a:gd name="T36" fmla="*/ 31 w 31"/>
                        <a:gd name="T37" fmla="*/ 0 h 20"/>
                        <a:gd name="T38" fmla="*/ 28 w 31"/>
                        <a:gd name="T39" fmla="*/ 0 h 20"/>
                        <a:gd name="T40" fmla="*/ 24 w 31"/>
                        <a:gd name="T41" fmla="*/ 0 h 20"/>
                        <a:gd name="T42" fmla="*/ 21 w 31"/>
                        <a:gd name="T43" fmla="*/ 0 h 20"/>
                        <a:gd name="T44" fmla="*/ 21 w 31"/>
                        <a:gd name="T45" fmla="*/ 3 h 20"/>
                        <a:gd name="T46" fmla="*/ 24 w 31"/>
                        <a:gd name="T47" fmla="*/ 3 h 20"/>
                        <a:gd name="T48" fmla="*/ 21 w 31"/>
                        <a:gd name="T49" fmla="*/ 3 h 20"/>
                        <a:gd name="T50" fmla="*/ 17 w 31"/>
                        <a:gd name="T51" fmla="*/ 3 h 20"/>
                        <a:gd name="T52" fmla="*/ 14 w 31"/>
                        <a:gd name="T53" fmla="*/ 3 h 20"/>
                        <a:gd name="T54" fmla="*/ 11 w 31"/>
                        <a:gd name="T55" fmla="*/ 6 h 20"/>
                        <a:gd name="T56" fmla="*/ 11 w 31"/>
                        <a:gd name="T57" fmla="*/ 10 h 20"/>
                        <a:gd name="T58" fmla="*/ 14 w 31"/>
                        <a:gd name="T59" fmla="*/ 10 h 20"/>
                        <a:gd name="T60" fmla="*/ 11 w 31"/>
                        <a:gd name="T61" fmla="*/ 10 h 20"/>
                        <a:gd name="T62" fmla="*/ 11 w 31"/>
                        <a:gd name="T63" fmla="*/ 6 h 20"/>
                        <a:gd name="T64" fmla="*/ 7 w 31"/>
                        <a:gd name="T65" fmla="*/ 6 h 20"/>
                        <a:gd name="T66" fmla="*/ 7 w 31"/>
                        <a:gd name="T67" fmla="*/ 10 h 20"/>
                        <a:gd name="T68" fmla="*/ 4 w 31"/>
                        <a:gd name="T69" fmla="*/ 10 h 20"/>
                        <a:gd name="T70" fmla="*/ 0 w 31"/>
                        <a:gd name="T71" fmla="*/ 10 h 20"/>
                        <a:gd name="T72" fmla="*/ 4 w 31"/>
                        <a:gd name="T73" fmla="*/ 10 h 20"/>
                        <a:gd name="T74" fmla="*/ 4 w 31"/>
                        <a:gd name="T7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20">
                          <a:moveTo>
                            <a:pt x="4" y="13"/>
                          </a:moveTo>
                          <a:lnTo>
                            <a:pt x="4" y="17"/>
                          </a:lnTo>
                          <a:lnTo>
                            <a:pt x="7" y="20"/>
                          </a:lnTo>
                          <a:lnTo>
                            <a:pt x="7" y="17"/>
                          </a:lnTo>
                          <a:lnTo>
                            <a:pt x="4" y="17"/>
                          </a:lnTo>
                          <a:lnTo>
                            <a:pt x="7" y="17"/>
                          </a:lnTo>
                          <a:lnTo>
                            <a:pt x="7" y="13"/>
                          </a:lnTo>
                          <a:lnTo>
                            <a:pt x="11" y="13"/>
                          </a:lnTo>
                          <a:lnTo>
                            <a:pt x="14" y="13"/>
                          </a:lnTo>
                          <a:lnTo>
                            <a:pt x="14" y="17"/>
                          </a:lnTo>
                          <a:lnTo>
                            <a:pt x="14" y="13"/>
                          </a:lnTo>
                          <a:lnTo>
                            <a:pt x="17" y="10"/>
                          </a:lnTo>
                          <a:lnTo>
                            <a:pt x="21" y="10"/>
                          </a:lnTo>
                          <a:lnTo>
                            <a:pt x="21" y="6"/>
                          </a:lnTo>
                          <a:lnTo>
                            <a:pt x="24" y="6"/>
                          </a:lnTo>
                          <a:lnTo>
                            <a:pt x="28" y="6"/>
                          </a:lnTo>
                          <a:lnTo>
                            <a:pt x="31" y="6"/>
                          </a:lnTo>
                          <a:lnTo>
                            <a:pt x="31" y="3"/>
                          </a:lnTo>
                          <a:lnTo>
                            <a:pt x="31" y="0"/>
                          </a:lnTo>
                          <a:lnTo>
                            <a:pt x="28" y="0"/>
                          </a:lnTo>
                          <a:lnTo>
                            <a:pt x="24" y="0"/>
                          </a:lnTo>
                          <a:lnTo>
                            <a:pt x="21" y="0"/>
                          </a:lnTo>
                          <a:lnTo>
                            <a:pt x="21" y="3"/>
                          </a:lnTo>
                          <a:lnTo>
                            <a:pt x="24" y="3"/>
                          </a:lnTo>
                          <a:lnTo>
                            <a:pt x="21" y="3"/>
                          </a:lnTo>
                          <a:lnTo>
                            <a:pt x="17" y="3"/>
                          </a:lnTo>
                          <a:lnTo>
                            <a:pt x="14" y="3"/>
                          </a:lnTo>
                          <a:lnTo>
                            <a:pt x="11" y="6"/>
                          </a:lnTo>
                          <a:lnTo>
                            <a:pt x="11" y="10"/>
                          </a:lnTo>
                          <a:lnTo>
                            <a:pt x="14" y="10"/>
                          </a:lnTo>
                          <a:lnTo>
                            <a:pt x="11" y="10"/>
                          </a:lnTo>
                          <a:lnTo>
                            <a:pt x="11" y="6"/>
                          </a:lnTo>
                          <a:lnTo>
                            <a:pt x="7" y="6"/>
                          </a:lnTo>
                          <a:lnTo>
                            <a:pt x="7" y="10"/>
                          </a:lnTo>
                          <a:lnTo>
                            <a:pt x="4" y="10"/>
                          </a:lnTo>
                          <a:lnTo>
                            <a:pt x="0" y="10"/>
                          </a:lnTo>
                          <a:lnTo>
                            <a:pt x="4" y="10"/>
                          </a:lnTo>
                          <a:lnTo>
                            <a:pt x="4" y="1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5" name="Freeform 714"/>
                    <p:cNvSpPr>
                      <a:spLocks/>
                    </p:cNvSpPr>
                    <p:nvPr/>
                  </p:nvSpPr>
                  <p:spPr bwMode="auto">
                    <a:xfrm>
                      <a:off x="3686" y="2529"/>
                      <a:ext cx="24" cy="16"/>
                    </a:xfrm>
                    <a:custGeom>
                      <a:avLst/>
                      <a:gdLst>
                        <a:gd name="T0" fmla="*/ 0 w 17"/>
                        <a:gd name="T1" fmla="*/ 14 h 17"/>
                        <a:gd name="T2" fmla="*/ 3 w 17"/>
                        <a:gd name="T3" fmla="*/ 10 h 17"/>
                        <a:gd name="T4" fmla="*/ 3 w 17"/>
                        <a:gd name="T5" fmla="*/ 14 h 17"/>
                        <a:gd name="T6" fmla="*/ 7 w 17"/>
                        <a:gd name="T7" fmla="*/ 14 h 17"/>
                        <a:gd name="T8" fmla="*/ 7 w 17"/>
                        <a:gd name="T9" fmla="*/ 10 h 17"/>
                        <a:gd name="T10" fmla="*/ 10 w 17"/>
                        <a:gd name="T11" fmla="*/ 10 h 17"/>
                        <a:gd name="T12" fmla="*/ 10 w 17"/>
                        <a:gd name="T13" fmla="*/ 7 h 17"/>
                        <a:gd name="T14" fmla="*/ 14 w 17"/>
                        <a:gd name="T15" fmla="*/ 4 h 17"/>
                        <a:gd name="T16" fmla="*/ 17 w 17"/>
                        <a:gd name="T17" fmla="*/ 0 h 17"/>
                        <a:gd name="T18" fmla="*/ 17 w 17"/>
                        <a:gd name="T19" fmla="*/ 4 h 17"/>
                        <a:gd name="T20" fmla="*/ 14 w 17"/>
                        <a:gd name="T21" fmla="*/ 4 h 17"/>
                        <a:gd name="T22" fmla="*/ 14 w 17"/>
                        <a:gd name="T23" fmla="*/ 7 h 17"/>
                        <a:gd name="T24" fmla="*/ 17 w 17"/>
                        <a:gd name="T25" fmla="*/ 7 h 17"/>
                        <a:gd name="T26" fmla="*/ 14 w 17"/>
                        <a:gd name="T27" fmla="*/ 10 h 17"/>
                        <a:gd name="T28" fmla="*/ 14 w 17"/>
                        <a:gd name="T29" fmla="*/ 14 h 17"/>
                        <a:gd name="T30" fmla="*/ 10 w 17"/>
                        <a:gd name="T31" fmla="*/ 10 h 17"/>
                        <a:gd name="T32" fmla="*/ 10 w 17"/>
                        <a:gd name="T33" fmla="*/ 14 h 17"/>
                        <a:gd name="T34" fmla="*/ 7 w 17"/>
                        <a:gd name="T35" fmla="*/ 14 h 17"/>
                        <a:gd name="T36" fmla="*/ 7 w 17"/>
                        <a:gd name="T37" fmla="*/ 17 h 17"/>
                        <a:gd name="T38" fmla="*/ 0 w 17"/>
                        <a:gd name="T3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7">
                          <a:moveTo>
                            <a:pt x="0" y="14"/>
                          </a:moveTo>
                          <a:lnTo>
                            <a:pt x="3" y="10"/>
                          </a:lnTo>
                          <a:lnTo>
                            <a:pt x="3" y="14"/>
                          </a:lnTo>
                          <a:lnTo>
                            <a:pt x="7" y="14"/>
                          </a:lnTo>
                          <a:lnTo>
                            <a:pt x="7" y="10"/>
                          </a:lnTo>
                          <a:lnTo>
                            <a:pt x="10" y="10"/>
                          </a:lnTo>
                          <a:lnTo>
                            <a:pt x="10" y="7"/>
                          </a:lnTo>
                          <a:lnTo>
                            <a:pt x="14" y="4"/>
                          </a:lnTo>
                          <a:lnTo>
                            <a:pt x="17" y="0"/>
                          </a:lnTo>
                          <a:lnTo>
                            <a:pt x="17" y="4"/>
                          </a:lnTo>
                          <a:lnTo>
                            <a:pt x="14" y="4"/>
                          </a:lnTo>
                          <a:lnTo>
                            <a:pt x="14" y="7"/>
                          </a:lnTo>
                          <a:lnTo>
                            <a:pt x="17" y="7"/>
                          </a:lnTo>
                          <a:lnTo>
                            <a:pt x="14" y="10"/>
                          </a:lnTo>
                          <a:lnTo>
                            <a:pt x="14" y="14"/>
                          </a:lnTo>
                          <a:lnTo>
                            <a:pt x="10" y="10"/>
                          </a:lnTo>
                          <a:lnTo>
                            <a:pt x="10" y="14"/>
                          </a:lnTo>
                          <a:lnTo>
                            <a:pt x="7" y="14"/>
                          </a:lnTo>
                          <a:lnTo>
                            <a:pt x="7" y="17"/>
                          </a:lnTo>
                          <a:lnTo>
                            <a:pt x="0" y="14"/>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6" name="Freeform 715"/>
                    <p:cNvSpPr>
                      <a:spLocks/>
                    </p:cNvSpPr>
                    <p:nvPr/>
                  </p:nvSpPr>
                  <p:spPr bwMode="auto">
                    <a:xfrm>
                      <a:off x="3679" y="2533"/>
                      <a:ext cx="10" cy="5"/>
                    </a:xfrm>
                    <a:custGeom>
                      <a:avLst/>
                      <a:gdLst>
                        <a:gd name="T0" fmla="*/ 0 w 7"/>
                        <a:gd name="T1" fmla="*/ 6 h 6"/>
                        <a:gd name="T2" fmla="*/ 0 w 7"/>
                        <a:gd name="T3" fmla="*/ 3 h 6"/>
                        <a:gd name="T4" fmla="*/ 4 w 7"/>
                        <a:gd name="T5" fmla="*/ 3 h 6"/>
                        <a:gd name="T6" fmla="*/ 4 w 7"/>
                        <a:gd name="T7" fmla="*/ 0 h 6"/>
                        <a:gd name="T8" fmla="*/ 7 w 7"/>
                        <a:gd name="T9" fmla="*/ 0 h 6"/>
                        <a:gd name="T10" fmla="*/ 4 w 7"/>
                        <a:gd name="T11" fmla="*/ 3 h 6"/>
                        <a:gd name="T12" fmla="*/ 4 w 7"/>
                        <a:gd name="T13" fmla="*/ 6 h 6"/>
                        <a:gd name="T14" fmla="*/ 0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0" y="6"/>
                          </a:moveTo>
                          <a:lnTo>
                            <a:pt x="0" y="3"/>
                          </a:lnTo>
                          <a:lnTo>
                            <a:pt x="4" y="3"/>
                          </a:lnTo>
                          <a:lnTo>
                            <a:pt x="4" y="0"/>
                          </a:lnTo>
                          <a:lnTo>
                            <a:pt x="7" y="0"/>
                          </a:lnTo>
                          <a:lnTo>
                            <a:pt x="4" y="3"/>
                          </a:lnTo>
                          <a:lnTo>
                            <a:pt x="4" y="6"/>
                          </a:lnTo>
                          <a:lnTo>
                            <a:pt x="0" y="6"/>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7" name="Freeform 716"/>
                    <p:cNvSpPr>
                      <a:spLocks/>
                    </p:cNvSpPr>
                    <p:nvPr/>
                  </p:nvSpPr>
                  <p:spPr bwMode="auto">
                    <a:xfrm>
                      <a:off x="3675" y="2529"/>
                      <a:ext cx="11" cy="9"/>
                    </a:xfrm>
                    <a:custGeom>
                      <a:avLst/>
                      <a:gdLst>
                        <a:gd name="T0" fmla="*/ 0 w 7"/>
                        <a:gd name="T1" fmla="*/ 10 h 10"/>
                        <a:gd name="T2" fmla="*/ 0 w 7"/>
                        <a:gd name="T3" fmla="*/ 7 h 10"/>
                        <a:gd name="T4" fmla="*/ 0 w 7"/>
                        <a:gd name="T5" fmla="*/ 4 h 10"/>
                        <a:gd name="T6" fmla="*/ 3 w 7"/>
                        <a:gd name="T7" fmla="*/ 4 h 10"/>
                        <a:gd name="T8" fmla="*/ 3 w 7"/>
                        <a:gd name="T9" fmla="*/ 0 h 10"/>
                        <a:gd name="T10" fmla="*/ 7 w 7"/>
                        <a:gd name="T11" fmla="*/ 0 h 10"/>
                        <a:gd name="T12" fmla="*/ 7 w 7"/>
                        <a:gd name="T13" fmla="*/ 4 h 10"/>
                        <a:gd name="T14" fmla="*/ 3 w 7"/>
                        <a:gd name="T15" fmla="*/ 4 h 10"/>
                        <a:gd name="T16" fmla="*/ 3 w 7"/>
                        <a:gd name="T17" fmla="*/ 10 h 10"/>
                        <a:gd name="T18" fmla="*/ 0 w 7"/>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0"/>
                          </a:moveTo>
                          <a:lnTo>
                            <a:pt x="0" y="7"/>
                          </a:lnTo>
                          <a:lnTo>
                            <a:pt x="0" y="4"/>
                          </a:lnTo>
                          <a:lnTo>
                            <a:pt x="3" y="4"/>
                          </a:lnTo>
                          <a:lnTo>
                            <a:pt x="3" y="0"/>
                          </a:lnTo>
                          <a:lnTo>
                            <a:pt x="7" y="0"/>
                          </a:lnTo>
                          <a:lnTo>
                            <a:pt x="7" y="4"/>
                          </a:lnTo>
                          <a:lnTo>
                            <a:pt x="3" y="4"/>
                          </a:lnTo>
                          <a:lnTo>
                            <a:pt x="3" y="10"/>
                          </a:lnTo>
                          <a:lnTo>
                            <a:pt x="0"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8" name="Freeform 717"/>
                    <p:cNvSpPr>
                      <a:spLocks/>
                    </p:cNvSpPr>
                    <p:nvPr/>
                  </p:nvSpPr>
                  <p:spPr bwMode="auto">
                    <a:xfrm>
                      <a:off x="3489" y="2461"/>
                      <a:ext cx="90" cy="66"/>
                    </a:xfrm>
                    <a:custGeom>
                      <a:avLst/>
                      <a:gdLst>
                        <a:gd name="T0" fmla="*/ 10 w 62"/>
                        <a:gd name="T1" fmla="*/ 0 h 71"/>
                        <a:gd name="T2" fmla="*/ 10 w 62"/>
                        <a:gd name="T3" fmla="*/ 7 h 71"/>
                        <a:gd name="T4" fmla="*/ 14 w 62"/>
                        <a:gd name="T5" fmla="*/ 10 h 71"/>
                        <a:gd name="T6" fmla="*/ 17 w 62"/>
                        <a:gd name="T7" fmla="*/ 14 h 71"/>
                        <a:gd name="T8" fmla="*/ 24 w 62"/>
                        <a:gd name="T9" fmla="*/ 20 h 71"/>
                        <a:gd name="T10" fmla="*/ 31 w 62"/>
                        <a:gd name="T11" fmla="*/ 20 h 71"/>
                        <a:gd name="T12" fmla="*/ 38 w 62"/>
                        <a:gd name="T13" fmla="*/ 24 h 71"/>
                        <a:gd name="T14" fmla="*/ 45 w 62"/>
                        <a:gd name="T15" fmla="*/ 24 h 71"/>
                        <a:gd name="T16" fmla="*/ 41 w 62"/>
                        <a:gd name="T17" fmla="*/ 30 h 71"/>
                        <a:gd name="T18" fmla="*/ 45 w 62"/>
                        <a:gd name="T19" fmla="*/ 34 h 71"/>
                        <a:gd name="T20" fmla="*/ 48 w 62"/>
                        <a:gd name="T21" fmla="*/ 37 h 71"/>
                        <a:gd name="T22" fmla="*/ 52 w 62"/>
                        <a:gd name="T23" fmla="*/ 41 h 71"/>
                        <a:gd name="T24" fmla="*/ 55 w 62"/>
                        <a:gd name="T25" fmla="*/ 41 h 71"/>
                        <a:gd name="T26" fmla="*/ 52 w 62"/>
                        <a:gd name="T27" fmla="*/ 44 h 71"/>
                        <a:gd name="T28" fmla="*/ 52 w 62"/>
                        <a:gd name="T29" fmla="*/ 44 h 71"/>
                        <a:gd name="T30" fmla="*/ 59 w 62"/>
                        <a:gd name="T31" fmla="*/ 44 h 71"/>
                        <a:gd name="T32" fmla="*/ 55 w 62"/>
                        <a:gd name="T33" fmla="*/ 51 h 71"/>
                        <a:gd name="T34" fmla="*/ 59 w 62"/>
                        <a:gd name="T35" fmla="*/ 54 h 71"/>
                        <a:gd name="T36" fmla="*/ 55 w 62"/>
                        <a:gd name="T37" fmla="*/ 57 h 71"/>
                        <a:gd name="T38" fmla="*/ 55 w 62"/>
                        <a:gd name="T39" fmla="*/ 64 h 71"/>
                        <a:gd name="T40" fmla="*/ 59 w 62"/>
                        <a:gd name="T41" fmla="*/ 71 h 71"/>
                        <a:gd name="T42" fmla="*/ 59 w 62"/>
                        <a:gd name="T43" fmla="*/ 71 h 71"/>
                        <a:gd name="T44" fmla="*/ 52 w 62"/>
                        <a:gd name="T45" fmla="*/ 71 h 71"/>
                        <a:gd name="T46" fmla="*/ 48 w 62"/>
                        <a:gd name="T47" fmla="*/ 61 h 71"/>
                        <a:gd name="T48" fmla="*/ 45 w 62"/>
                        <a:gd name="T49" fmla="*/ 54 h 71"/>
                        <a:gd name="T50" fmla="*/ 38 w 62"/>
                        <a:gd name="T51" fmla="*/ 44 h 71"/>
                        <a:gd name="T52" fmla="*/ 38 w 62"/>
                        <a:gd name="T53" fmla="*/ 37 h 71"/>
                        <a:gd name="T54" fmla="*/ 35 w 62"/>
                        <a:gd name="T55" fmla="*/ 37 h 71"/>
                        <a:gd name="T56" fmla="*/ 31 w 62"/>
                        <a:gd name="T57" fmla="*/ 41 h 71"/>
                        <a:gd name="T58" fmla="*/ 28 w 62"/>
                        <a:gd name="T59" fmla="*/ 37 h 71"/>
                        <a:gd name="T60" fmla="*/ 31 w 62"/>
                        <a:gd name="T61" fmla="*/ 34 h 71"/>
                        <a:gd name="T62" fmla="*/ 28 w 62"/>
                        <a:gd name="T63" fmla="*/ 27 h 71"/>
                        <a:gd name="T64" fmla="*/ 24 w 62"/>
                        <a:gd name="T65" fmla="*/ 30 h 71"/>
                        <a:gd name="T66" fmla="*/ 17 w 62"/>
                        <a:gd name="T67" fmla="*/ 27 h 71"/>
                        <a:gd name="T68" fmla="*/ 14 w 62"/>
                        <a:gd name="T69" fmla="*/ 24 h 71"/>
                        <a:gd name="T70" fmla="*/ 10 w 62"/>
                        <a:gd name="T71" fmla="*/ 20 h 71"/>
                        <a:gd name="T72" fmla="*/ 7 w 62"/>
                        <a:gd name="T73" fmla="*/ 17 h 71"/>
                        <a:gd name="T74" fmla="*/ 7 w 62"/>
                        <a:gd name="T75" fmla="*/ 10 h 71"/>
                        <a:gd name="T76" fmla="*/ 3 w 62"/>
                        <a:gd name="T77" fmla="*/ 7 h 71"/>
                        <a:gd name="T78" fmla="*/ 0 w 62"/>
                        <a:gd name="T79" fmla="*/ 3 h 71"/>
                        <a:gd name="T80" fmla="*/ 0 w 62"/>
                        <a:gd name="T81" fmla="*/ 3 h 71"/>
                        <a:gd name="T82" fmla="*/ 3 w 62"/>
                        <a:gd name="T83" fmla="*/ 3 h 71"/>
                        <a:gd name="T84" fmla="*/ 10 w 62"/>
                        <a:gd name="T85" fmla="*/ 7 h 71"/>
                        <a:gd name="T86" fmla="*/ 7 w 62"/>
                        <a:gd name="T8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71">
                          <a:moveTo>
                            <a:pt x="7" y="0"/>
                          </a:moveTo>
                          <a:lnTo>
                            <a:pt x="10" y="0"/>
                          </a:lnTo>
                          <a:lnTo>
                            <a:pt x="10" y="3"/>
                          </a:lnTo>
                          <a:lnTo>
                            <a:pt x="10" y="7"/>
                          </a:lnTo>
                          <a:lnTo>
                            <a:pt x="14" y="7"/>
                          </a:lnTo>
                          <a:lnTo>
                            <a:pt x="14" y="10"/>
                          </a:lnTo>
                          <a:lnTo>
                            <a:pt x="14" y="14"/>
                          </a:lnTo>
                          <a:lnTo>
                            <a:pt x="17" y="14"/>
                          </a:lnTo>
                          <a:lnTo>
                            <a:pt x="21" y="17"/>
                          </a:lnTo>
                          <a:lnTo>
                            <a:pt x="24" y="20"/>
                          </a:lnTo>
                          <a:lnTo>
                            <a:pt x="28" y="20"/>
                          </a:lnTo>
                          <a:lnTo>
                            <a:pt x="31" y="20"/>
                          </a:lnTo>
                          <a:lnTo>
                            <a:pt x="35" y="20"/>
                          </a:lnTo>
                          <a:lnTo>
                            <a:pt x="38" y="24"/>
                          </a:lnTo>
                          <a:lnTo>
                            <a:pt x="41" y="24"/>
                          </a:lnTo>
                          <a:lnTo>
                            <a:pt x="45" y="24"/>
                          </a:lnTo>
                          <a:lnTo>
                            <a:pt x="41" y="27"/>
                          </a:lnTo>
                          <a:lnTo>
                            <a:pt x="41" y="30"/>
                          </a:lnTo>
                          <a:lnTo>
                            <a:pt x="45" y="30"/>
                          </a:lnTo>
                          <a:lnTo>
                            <a:pt x="45" y="34"/>
                          </a:lnTo>
                          <a:lnTo>
                            <a:pt x="45" y="37"/>
                          </a:lnTo>
                          <a:lnTo>
                            <a:pt x="48" y="37"/>
                          </a:lnTo>
                          <a:lnTo>
                            <a:pt x="48" y="41"/>
                          </a:lnTo>
                          <a:lnTo>
                            <a:pt x="52" y="41"/>
                          </a:lnTo>
                          <a:lnTo>
                            <a:pt x="55" y="37"/>
                          </a:lnTo>
                          <a:lnTo>
                            <a:pt x="55" y="41"/>
                          </a:lnTo>
                          <a:lnTo>
                            <a:pt x="52" y="41"/>
                          </a:lnTo>
                          <a:lnTo>
                            <a:pt x="52" y="44"/>
                          </a:lnTo>
                          <a:lnTo>
                            <a:pt x="48" y="44"/>
                          </a:lnTo>
                          <a:lnTo>
                            <a:pt x="52" y="44"/>
                          </a:lnTo>
                          <a:lnTo>
                            <a:pt x="55" y="44"/>
                          </a:lnTo>
                          <a:lnTo>
                            <a:pt x="59" y="44"/>
                          </a:lnTo>
                          <a:lnTo>
                            <a:pt x="55" y="47"/>
                          </a:lnTo>
                          <a:lnTo>
                            <a:pt x="55" y="51"/>
                          </a:lnTo>
                          <a:lnTo>
                            <a:pt x="55" y="54"/>
                          </a:lnTo>
                          <a:lnTo>
                            <a:pt x="59" y="54"/>
                          </a:lnTo>
                          <a:lnTo>
                            <a:pt x="59" y="57"/>
                          </a:lnTo>
                          <a:lnTo>
                            <a:pt x="55" y="57"/>
                          </a:lnTo>
                          <a:lnTo>
                            <a:pt x="55" y="61"/>
                          </a:lnTo>
                          <a:lnTo>
                            <a:pt x="55" y="64"/>
                          </a:lnTo>
                          <a:lnTo>
                            <a:pt x="59" y="67"/>
                          </a:lnTo>
                          <a:lnTo>
                            <a:pt x="59" y="71"/>
                          </a:lnTo>
                          <a:lnTo>
                            <a:pt x="62" y="71"/>
                          </a:lnTo>
                          <a:lnTo>
                            <a:pt x="59" y="71"/>
                          </a:lnTo>
                          <a:lnTo>
                            <a:pt x="55" y="71"/>
                          </a:lnTo>
                          <a:lnTo>
                            <a:pt x="52" y="71"/>
                          </a:lnTo>
                          <a:lnTo>
                            <a:pt x="52" y="64"/>
                          </a:lnTo>
                          <a:lnTo>
                            <a:pt x="48" y="61"/>
                          </a:lnTo>
                          <a:lnTo>
                            <a:pt x="48" y="57"/>
                          </a:lnTo>
                          <a:lnTo>
                            <a:pt x="45" y="54"/>
                          </a:lnTo>
                          <a:lnTo>
                            <a:pt x="41" y="47"/>
                          </a:lnTo>
                          <a:lnTo>
                            <a:pt x="38" y="44"/>
                          </a:lnTo>
                          <a:lnTo>
                            <a:pt x="38" y="41"/>
                          </a:lnTo>
                          <a:lnTo>
                            <a:pt x="38" y="37"/>
                          </a:lnTo>
                          <a:lnTo>
                            <a:pt x="38" y="34"/>
                          </a:lnTo>
                          <a:lnTo>
                            <a:pt x="35" y="37"/>
                          </a:lnTo>
                          <a:lnTo>
                            <a:pt x="35" y="41"/>
                          </a:lnTo>
                          <a:lnTo>
                            <a:pt x="31" y="41"/>
                          </a:lnTo>
                          <a:lnTo>
                            <a:pt x="31" y="37"/>
                          </a:lnTo>
                          <a:lnTo>
                            <a:pt x="28" y="37"/>
                          </a:lnTo>
                          <a:lnTo>
                            <a:pt x="28" y="34"/>
                          </a:lnTo>
                          <a:lnTo>
                            <a:pt x="31" y="34"/>
                          </a:lnTo>
                          <a:lnTo>
                            <a:pt x="31" y="30"/>
                          </a:lnTo>
                          <a:lnTo>
                            <a:pt x="28" y="27"/>
                          </a:lnTo>
                          <a:lnTo>
                            <a:pt x="28" y="30"/>
                          </a:lnTo>
                          <a:lnTo>
                            <a:pt x="24" y="30"/>
                          </a:lnTo>
                          <a:lnTo>
                            <a:pt x="21" y="30"/>
                          </a:lnTo>
                          <a:lnTo>
                            <a:pt x="17" y="27"/>
                          </a:lnTo>
                          <a:lnTo>
                            <a:pt x="17" y="24"/>
                          </a:lnTo>
                          <a:lnTo>
                            <a:pt x="14" y="24"/>
                          </a:lnTo>
                          <a:lnTo>
                            <a:pt x="10" y="24"/>
                          </a:lnTo>
                          <a:lnTo>
                            <a:pt x="10" y="20"/>
                          </a:lnTo>
                          <a:lnTo>
                            <a:pt x="10" y="17"/>
                          </a:lnTo>
                          <a:lnTo>
                            <a:pt x="7" y="17"/>
                          </a:lnTo>
                          <a:lnTo>
                            <a:pt x="7" y="14"/>
                          </a:lnTo>
                          <a:lnTo>
                            <a:pt x="7" y="10"/>
                          </a:lnTo>
                          <a:lnTo>
                            <a:pt x="3" y="10"/>
                          </a:lnTo>
                          <a:lnTo>
                            <a:pt x="3" y="7"/>
                          </a:lnTo>
                          <a:lnTo>
                            <a:pt x="0" y="7"/>
                          </a:lnTo>
                          <a:lnTo>
                            <a:pt x="0" y="3"/>
                          </a:lnTo>
                          <a:lnTo>
                            <a:pt x="3" y="3"/>
                          </a:lnTo>
                          <a:lnTo>
                            <a:pt x="0" y="3"/>
                          </a:lnTo>
                          <a:lnTo>
                            <a:pt x="0" y="0"/>
                          </a:lnTo>
                          <a:lnTo>
                            <a:pt x="3" y="3"/>
                          </a:lnTo>
                          <a:lnTo>
                            <a:pt x="7" y="7"/>
                          </a:lnTo>
                          <a:lnTo>
                            <a:pt x="10" y="7"/>
                          </a:lnTo>
                          <a:lnTo>
                            <a:pt x="7" y="7"/>
                          </a:lnTo>
                          <a:lnTo>
                            <a:pt x="7" y="3"/>
                          </a:lnTo>
                          <a:lnTo>
                            <a:pt x="7"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09" name="Freeform 718"/>
                    <p:cNvSpPr>
                      <a:spLocks/>
                    </p:cNvSpPr>
                    <p:nvPr/>
                  </p:nvSpPr>
                  <p:spPr bwMode="auto">
                    <a:xfrm>
                      <a:off x="3483" y="2477"/>
                      <a:ext cx="41" cy="31"/>
                    </a:xfrm>
                    <a:custGeom>
                      <a:avLst/>
                      <a:gdLst>
                        <a:gd name="T0" fmla="*/ 14 w 28"/>
                        <a:gd name="T1" fmla="*/ 10 h 34"/>
                        <a:gd name="T2" fmla="*/ 14 w 28"/>
                        <a:gd name="T3" fmla="*/ 7 h 34"/>
                        <a:gd name="T4" fmla="*/ 11 w 28"/>
                        <a:gd name="T5" fmla="*/ 7 h 34"/>
                        <a:gd name="T6" fmla="*/ 11 w 28"/>
                        <a:gd name="T7" fmla="*/ 3 h 34"/>
                        <a:gd name="T8" fmla="*/ 7 w 28"/>
                        <a:gd name="T9" fmla="*/ 3 h 34"/>
                        <a:gd name="T10" fmla="*/ 4 w 28"/>
                        <a:gd name="T11" fmla="*/ 0 h 34"/>
                        <a:gd name="T12" fmla="*/ 0 w 28"/>
                        <a:gd name="T13" fmla="*/ 0 h 34"/>
                        <a:gd name="T14" fmla="*/ 0 w 28"/>
                        <a:gd name="T15" fmla="*/ 3 h 34"/>
                        <a:gd name="T16" fmla="*/ 4 w 28"/>
                        <a:gd name="T17" fmla="*/ 3 h 34"/>
                        <a:gd name="T18" fmla="*/ 4 w 28"/>
                        <a:gd name="T19" fmla="*/ 7 h 34"/>
                        <a:gd name="T20" fmla="*/ 0 w 28"/>
                        <a:gd name="T21" fmla="*/ 7 h 34"/>
                        <a:gd name="T22" fmla="*/ 0 w 28"/>
                        <a:gd name="T23" fmla="*/ 10 h 34"/>
                        <a:gd name="T24" fmla="*/ 4 w 28"/>
                        <a:gd name="T25" fmla="*/ 10 h 34"/>
                        <a:gd name="T26" fmla="*/ 7 w 28"/>
                        <a:gd name="T27" fmla="*/ 10 h 34"/>
                        <a:gd name="T28" fmla="*/ 4 w 28"/>
                        <a:gd name="T29" fmla="*/ 10 h 34"/>
                        <a:gd name="T30" fmla="*/ 4 w 28"/>
                        <a:gd name="T31" fmla="*/ 13 h 34"/>
                        <a:gd name="T32" fmla="*/ 7 w 28"/>
                        <a:gd name="T33" fmla="*/ 10 h 34"/>
                        <a:gd name="T34" fmla="*/ 7 w 28"/>
                        <a:gd name="T35" fmla="*/ 13 h 34"/>
                        <a:gd name="T36" fmla="*/ 7 w 28"/>
                        <a:gd name="T37" fmla="*/ 17 h 34"/>
                        <a:gd name="T38" fmla="*/ 7 w 28"/>
                        <a:gd name="T39" fmla="*/ 13 h 34"/>
                        <a:gd name="T40" fmla="*/ 11 w 28"/>
                        <a:gd name="T41" fmla="*/ 13 h 34"/>
                        <a:gd name="T42" fmla="*/ 7 w 28"/>
                        <a:gd name="T43" fmla="*/ 17 h 34"/>
                        <a:gd name="T44" fmla="*/ 11 w 28"/>
                        <a:gd name="T45" fmla="*/ 17 h 34"/>
                        <a:gd name="T46" fmla="*/ 14 w 28"/>
                        <a:gd name="T47" fmla="*/ 17 h 34"/>
                        <a:gd name="T48" fmla="*/ 14 w 28"/>
                        <a:gd name="T49" fmla="*/ 20 h 34"/>
                        <a:gd name="T50" fmla="*/ 18 w 28"/>
                        <a:gd name="T51" fmla="*/ 24 h 34"/>
                        <a:gd name="T52" fmla="*/ 21 w 28"/>
                        <a:gd name="T53" fmla="*/ 24 h 34"/>
                        <a:gd name="T54" fmla="*/ 18 w 28"/>
                        <a:gd name="T55" fmla="*/ 27 h 34"/>
                        <a:gd name="T56" fmla="*/ 14 w 28"/>
                        <a:gd name="T57" fmla="*/ 27 h 34"/>
                        <a:gd name="T58" fmla="*/ 11 w 28"/>
                        <a:gd name="T59" fmla="*/ 27 h 34"/>
                        <a:gd name="T60" fmla="*/ 7 w 28"/>
                        <a:gd name="T61" fmla="*/ 27 h 34"/>
                        <a:gd name="T62" fmla="*/ 4 w 28"/>
                        <a:gd name="T63" fmla="*/ 24 h 34"/>
                        <a:gd name="T64" fmla="*/ 7 w 28"/>
                        <a:gd name="T65" fmla="*/ 27 h 34"/>
                        <a:gd name="T66" fmla="*/ 11 w 28"/>
                        <a:gd name="T67" fmla="*/ 27 h 34"/>
                        <a:gd name="T68" fmla="*/ 14 w 28"/>
                        <a:gd name="T69" fmla="*/ 30 h 34"/>
                        <a:gd name="T70" fmla="*/ 18 w 28"/>
                        <a:gd name="T71" fmla="*/ 30 h 34"/>
                        <a:gd name="T72" fmla="*/ 21 w 28"/>
                        <a:gd name="T73" fmla="*/ 30 h 34"/>
                        <a:gd name="T74" fmla="*/ 21 w 28"/>
                        <a:gd name="T75" fmla="*/ 27 h 34"/>
                        <a:gd name="T76" fmla="*/ 21 w 28"/>
                        <a:gd name="T77" fmla="*/ 30 h 34"/>
                        <a:gd name="T78" fmla="*/ 25 w 28"/>
                        <a:gd name="T79" fmla="*/ 30 h 34"/>
                        <a:gd name="T80" fmla="*/ 25 w 28"/>
                        <a:gd name="T81" fmla="*/ 34 h 34"/>
                        <a:gd name="T82" fmla="*/ 28 w 28"/>
                        <a:gd name="T83" fmla="*/ 30 h 34"/>
                        <a:gd name="T84" fmla="*/ 28 w 28"/>
                        <a:gd name="T85" fmla="*/ 27 h 34"/>
                        <a:gd name="T86" fmla="*/ 25 w 28"/>
                        <a:gd name="T87" fmla="*/ 24 h 34"/>
                        <a:gd name="T88" fmla="*/ 21 w 28"/>
                        <a:gd name="T89" fmla="*/ 20 h 34"/>
                        <a:gd name="T90" fmla="*/ 18 w 28"/>
                        <a:gd name="T91" fmla="*/ 17 h 34"/>
                        <a:gd name="T92" fmla="*/ 18 w 28"/>
                        <a:gd name="T93" fmla="*/ 13 h 34"/>
                        <a:gd name="T94" fmla="*/ 18 w 28"/>
                        <a:gd name="T95" fmla="*/ 10 h 34"/>
                        <a:gd name="T96" fmla="*/ 14 w 28"/>
                        <a:gd name="T9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34">
                          <a:moveTo>
                            <a:pt x="14" y="10"/>
                          </a:moveTo>
                          <a:lnTo>
                            <a:pt x="14" y="7"/>
                          </a:lnTo>
                          <a:lnTo>
                            <a:pt x="11" y="7"/>
                          </a:lnTo>
                          <a:lnTo>
                            <a:pt x="11" y="3"/>
                          </a:lnTo>
                          <a:lnTo>
                            <a:pt x="7" y="3"/>
                          </a:lnTo>
                          <a:lnTo>
                            <a:pt x="4" y="0"/>
                          </a:lnTo>
                          <a:lnTo>
                            <a:pt x="0" y="0"/>
                          </a:lnTo>
                          <a:lnTo>
                            <a:pt x="0" y="3"/>
                          </a:lnTo>
                          <a:lnTo>
                            <a:pt x="4" y="3"/>
                          </a:lnTo>
                          <a:lnTo>
                            <a:pt x="4" y="7"/>
                          </a:lnTo>
                          <a:lnTo>
                            <a:pt x="0" y="7"/>
                          </a:lnTo>
                          <a:lnTo>
                            <a:pt x="0" y="10"/>
                          </a:lnTo>
                          <a:lnTo>
                            <a:pt x="4" y="10"/>
                          </a:lnTo>
                          <a:lnTo>
                            <a:pt x="7" y="10"/>
                          </a:lnTo>
                          <a:lnTo>
                            <a:pt x="4" y="10"/>
                          </a:lnTo>
                          <a:lnTo>
                            <a:pt x="4" y="13"/>
                          </a:lnTo>
                          <a:lnTo>
                            <a:pt x="7" y="10"/>
                          </a:lnTo>
                          <a:lnTo>
                            <a:pt x="7" y="13"/>
                          </a:lnTo>
                          <a:lnTo>
                            <a:pt x="7" y="17"/>
                          </a:lnTo>
                          <a:lnTo>
                            <a:pt x="7" y="13"/>
                          </a:lnTo>
                          <a:lnTo>
                            <a:pt x="11" y="13"/>
                          </a:lnTo>
                          <a:lnTo>
                            <a:pt x="7" y="17"/>
                          </a:lnTo>
                          <a:lnTo>
                            <a:pt x="11" y="17"/>
                          </a:lnTo>
                          <a:lnTo>
                            <a:pt x="14" y="17"/>
                          </a:lnTo>
                          <a:lnTo>
                            <a:pt x="14" y="20"/>
                          </a:lnTo>
                          <a:lnTo>
                            <a:pt x="18" y="24"/>
                          </a:lnTo>
                          <a:lnTo>
                            <a:pt x="21" y="24"/>
                          </a:lnTo>
                          <a:lnTo>
                            <a:pt x="18" y="27"/>
                          </a:lnTo>
                          <a:lnTo>
                            <a:pt x="14" y="27"/>
                          </a:lnTo>
                          <a:lnTo>
                            <a:pt x="11" y="27"/>
                          </a:lnTo>
                          <a:lnTo>
                            <a:pt x="7" y="27"/>
                          </a:lnTo>
                          <a:lnTo>
                            <a:pt x="4" y="24"/>
                          </a:lnTo>
                          <a:lnTo>
                            <a:pt x="7" y="27"/>
                          </a:lnTo>
                          <a:lnTo>
                            <a:pt x="11" y="27"/>
                          </a:lnTo>
                          <a:lnTo>
                            <a:pt x="14" y="30"/>
                          </a:lnTo>
                          <a:lnTo>
                            <a:pt x="18" y="30"/>
                          </a:lnTo>
                          <a:lnTo>
                            <a:pt x="21" y="30"/>
                          </a:lnTo>
                          <a:lnTo>
                            <a:pt x="21" y="27"/>
                          </a:lnTo>
                          <a:lnTo>
                            <a:pt x="21" y="30"/>
                          </a:lnTo>
                          <a:lnTo>
                            <a:pt x="25" y="30"/>
                          </a:lnTo>
                          <a:lnTo>
                            <a:pt x="25" y="34"/>
                          </a:lnTo>
                          <a:lnTo>
                            <a:pt x="28" y="30"/>
                          </a:lnTo>
                          <a:lnTo>
                            <a:pt x="28" y="27"/>
                          </a:lnTo>
                          <a:lnTo>
                            <a:pt x="25" y="24"/>
                          </a:lnTo>
                          <a:lnTo>
                            <a:pt x="21" y="20"/>
                          </a:lnTo>
                          <a:lnTo>
                            <a:pt x="18" y="17"/>
                          </a:lnTo>
                          <a:lnTo>
                            <a:pt x="18" y="13"/>
                          </a:lnTo>
                          <a:lnTo>
                            <a:pt x="18" y="10"/>
                          </a:lnTo>
                          <a:lnTo>
                            <a:pt x="14"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0" name="Freeform 719"/>
                    <p:cNvSpPr>
                      <a:spLocks/>
                    </p:cNvSpPr>
                    <p:nvPr/>
                  </p:nvSpPr>
                  <p:spPr bwMode="auto">
                    <a:xfrm>
                      <a:off x="3469" y="2492"/>
                      <a:ext cx="96" cy="46"/>
                    </a:xfrm>
                    <a:custGeom>
                      <a:avLst/>
                      <a:gdLst>
                        <a:gd name="T0" fmla="*/ 0 w 66"/>
                        <a:gd name="T1" fmla="*/ 3 h 50"/>
                        <a:gd name="T2" fmla="*/ 0 w 66"/>
                        <a:gd name="T3" fmla="*/ 10 h 50"/>
                        <a:gd name="T4" fmla="*/ 4 w 66"/>
                        <a:gd name="T5" fmla="*/ 13 h 50"/>
                        <a:gd name="T6" fmla="*/ 7 w 66"/>
                        <a:gd name="T7" fmla="*/ 20 h 50"/>
                        <a:gd name="T8" fmla="*/ 10 w 66"/>
                        <a:gd name="T9" fmla="*/ 23 h 50"/>
                        <a:gd name="T10" fmla="*/ 10 w 66"/>
                        <a:gd name="T11" fmla="*/ 27 h 50"/>
                        <a:gd name="T12" fmla="*/ 14 w 66"/>
                        <a:gd name="T13" fmla="*/ 30 h 50"/>
                        <a:gd name="T14" fmla="*/ 17 w 66"/>
                        <a:gd name="T15" fmla="*/ 30 h 50"/>
                        <a:gd name="T16" fmla="*/ 21 w 66"/>
                        <a:gd name="T17" fmla="*/ 33 h 50"/>
                        <a:gd name="T18" fmla="*/ 21 w 66"/>
                        <a:gd name="T19" fmla="*/ 33 h 50"/>
                        <a:gd name="T20" fmla="*/ 24 w 66"/>
                        <a:gd name="T21" fmla="*/ 30 h 50"/>
                        <a:gd name="T22" fmla="*/ 24 w 66"/>
                        <a:gd name="T23" fmla="*/ 37 h 50"/>
                        <a:gd name="T24" fmla="*/ 28 w 66"/>
                        <a:gd name="T25" fmla="*/ 33 h 50"/>
                        <a:gd name="T26" fmla="*/ 31 w 66"/>
                        <a:gd name="T27" fmla="*/ 37 h 50"/>
                        <a:gd name="T28" fmla="*/ 35 w 66"/>
                        <a:gd name="T29" fmla="*/ 33 h 50"/>
                        <a:gd name="T30" fmla="*/ 38 w 66"/>
                        <a:gd name="T31" fmla="*/ 37 h 50"/>
                        <a:gd name="T32" fmla="*/ 42 w 66"/>
                        <a:gd name="T33" fmla="*/ 40 h 50"/>
                        <a:gd name="T34" fmla="*/ 45 w 66"/>
                        <a:gd name="T35" fmla="*/ 37 h 50"/>
                        <a:gd name="T36" fmla="*/ 49 w 66"/>
                        <a:gd name="T37" fmla="*/ 44 h 50"/>
                        <a:gd name="T38" fmla="*/ 52 w 66"/>
                        <a:gd name="T39" fmla="*/ 40 h 50"/>
                        <a:gd name="T40" fmla="*/ 55 w 66"/>
                        <a:gd name="T41" fmla="*/ 37 h 50"/>
                        <a:gd name="T42" fmla="*/ 55 w 66"/>
                        <a:gd name="T43" fmla="*/ 44 h 50"/>
                        <a:gd name="T44" fmla="*/ 62 w 66"/>
                        <a:gd name="T45" fmla="*/ 50 h 50"/>
                        <a:gd name="T46" fmla="*/ 66 w 66"/>
                        <a:gd name="T47" fmla="*/ 44 h 50"/>
                        <a:gd name="T48" fmla="*/ 59 w 66"/>
                        <a:gd name="T49" fmla="*/ 44 h 50"/>
                        <a:gd name="T50" fmla="*/ 62 w 66"/>
                        <a:gd name="T51" fmla="*/ 40 h 50"/>
                        <a:gd name="T52" fmla="*/ 59 w 66"/>
                        <a:gd name="T53" fmla="*/ 37 h 50"/>
                        <a:gd name="T54" fmla="*/ 62 w 66"/>
                        <a:gd name="T55" fmla="*/ 33 h 50"/>
                        <a:gd name="T56" fmla="*/ 55 w 66"/>
                        <a:gd name="T57" fmla="*/ 33 h 50"/>
                        <a:gd name="T58" fmla="*/ 55 w 66"/>
                        <a:gd name="T59" fmla="*/ 27 h 50"/>
                        <a:gd name="T60" fmla="*/ 55 w 66"/>
                        <a:gd name="T61" fmla="*/ 27 h 50"/>
                        <a:gd name="T62" fmla="*/ 49 w 66"/>
                        <a:gd name="T63" fmla="*/ 27 h 50"/>
                        <a:gd name="T64" fmla="*/ 45 w 66"/>
                        <a:gd name="T65" fmla="*/ 23 h 50"/>
                        <a:gd name="T66" fmla="*/ 42 w 66"/>
                        <a:gd name="T67" fmla="*/ 20 h 50"/>
                        <a:gd name="T68" fmla="*/ 35 w 66"/>
                        <a:gd name="T69" fmla="*/ 20 h 50"/>
                        <a:gd name="T70" fmla="*/ 28 w 66"/>
                        <a:gd name="T71" fmla="*/ 20 h 50"/>
                        <a:gd name="T72" fmla="*/ 21 w 66"/>
                        <a:gd name="T73" fmla="*/ 17 h 50"/>
                        <a:gd name="T74" fmla="*/ 14 w 66"/>
                        <a:gd name="T75" fmla="*/ 17 h 50"/>
                        <a:gd name="T76" fmla="*/ 10 w 66"/>
                        <a:gd name="T77" fmla="*/ 13 h 50"/>
                        <a:gd name="T78" fmla="*/ 10 w 66"/>
                        <a:gd name="T79" fmla="*/ 13 h 50"/>
                        <a:gd name="T80" fmla="*/ 10 w 66"/>
                        <a:gd name="T81" fmla="*/ 13 h 50"/>
                        <a:gd name="T82" fmla="*/ 7 w 66"/>
                        <a:gd name="T83" fmla="*/ 10 h 50"/>
                        <a:gd name="T84" fmla="*/ 4 w 66"/>
                        <a:gd name="T85"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50">
                          <a:moveTo>
                            <a:pt x="0" y="0"/>
                          </a:moveTo>
                          <a:lnTo>
                            <a:pt x="0" y="3"/>
                          </a:lnTo>
                          <a:lnTo>
                            <a:pt x="0" y="7"/>
                          </a:lnTo>
                          <a:lnTo>
                            <a:pt x="0" y="10"/>
                          </a:lnTo>
                          <a:lnTo>
                            <a:pt x="4" y="10"/>
                          </a:lnTo>
                          <a:lnTo>
                            <a:pt x="4" y="13"/>
                          </a:lnTo>
                          <a:lnTo>
                            <a:pt x="4" y="17"/>
                          </a:lnTo>
                          <a:lnTo>
                            <a:pt x="7" y="20"/>
                          </a:lnTo>
                          <a:lnTo>
                            <a:pt x="10" y="20"/>
                          </a:lnTo>
                          <a:lnTo>
                            <a:pt x="10" y="23"/>
                          </a:lnTo>
                          <a:lnTo>
                            <a:pt x="7" y="23"/>
                          </a:lnTo>
                          <a:lnTo>
                            <a:pt x="10" y="27"/>
                          </a:lnTo>
                          <a:lnTo>
                            <a:pt x="14" y="27"/>
                          </a:lnTo>
                          <a:lnTo>
                            <a:pt x="14" y="30"/>
                          </a:lnTo>
                          <a:lnTo>
                            <a:pt x="17" y="27"/>
                          </a:lnTo>
                          <a:lnTo>
                            <a:pt x="17" y="30"/>
                          </a:lnTo>
                          <a:lnTo>
                            <a:pt x="17" y="33"/>
                          </a:lnTo>
                          <a:lnTo>
                            <a:pt x="21" y="33"/>
                          </a:lnTo>
                          <a:lnTo>
                            <a:pt x="21" y="37"/>
                          </a:lnTo>
                          <a:lnTo>
                            <a:pt x="21" y="33"/>
                          </a:lnTo>
                          <a:lnTo>
                            <a:pt x="24" y="33"/>
                          </a:lnTo>
                          <a:lnTo>
                            <a:pt x="24" y="30"/>
                          </a:lnTo>
                          <a:lnTo>
                            <a:pt x="24" y="33"/>
                          </a:lnTo>
                          <a:lnTo>
                            <a:pt x="24" y="37"/>
                          </a:lnTo>
                          <a:lnTo>
                            <a:pt x="28" y="37"/>
                          </a:lnTo>
                          <a:lnTo>
                            <a:pt x="28" y="33"/>
                          </a:lnTo>
                          <a:lnTo>
                            <a:pt x="28" y="37"/>
                          </a:lnTo>
                          <a:lnTo>
                            <a:pt x="31" y="37"/>
                          </a:lnTo>
                          <a:lnTo>
                            <a:pt x="31" y="33"/>
                          </a:lnTo>
                          <a:lnTo>
                            <a:pt x="35" y="33"/>
                          </a:lnTo>
                          <a:lnTo>
                            <a:pt x="35" y="37"/>
                          </a:lnTo>
                          <a:lnTo>
                            <a:pt x="38" y="37"/>
                          </a:lnTo>
                          <a:lnTo>
                            <a:pt x="38" y="40"/>
                          </a:lnTo>
                          <a:lnTo>
                            <a:pt x="42" y="40"/>
                          </a:lnTo>
                          <a:lnTo>
                            <a:pt x="45" y="40"/>
                          </a:lnTo>
                          <a:lnTo>
                            <a:pt x="45" y="37"/>
                          </a:lnTo>
                          <a:lnTo>
                            <a:pt x="49" y="40"/>
                          </a:lnTo>
                          <a:lnTo>
                            <a:pt x="49" y="44"/>
                          </a:lnTo>
                          <a:lnTo>
                            <a:pt x="49" y="40"/>
                          </a:lnTo>
                          <a:lnTo>
                            <a:pt x="52" y="40"/>
                          </a:lnTo>
                          <a:lnTo>
                            <a:pt x="52" y="37"/>
                          </a:lnTo>
                          <a:lnTo>
                            <a:pt x="55" y="37"/>
                          </a:lnTo>
                          <a:lnTo>
                            <a:pt x="55" y="40"/>
                          </a:lnTo>
                          <a:lnTo>
                            <a:pt x="55" y="44"/>
                          </a:lnTo>
                          <a:lnTo>
                            <a:pt x="59" y="47"/>
                          </a:lnTo>
                          <a:lnTo>
                            <a:pt x="62" y="50"/>
                          </a:lnTo>
                          <a:lnTo>
                            <a:pt x="66" y="47"/>
                          </a:lnTo>
                          <a:lnTo>
                            <a:pt x="66" y="44"/>
                          </a:lnTo>
                          <a:lnTo>
                            <a:pt x="62" y="44"/>
                          </a:lnTo>
                          <a:lnTo>
                            <a:pt x="59" y="44"/>
                          </a:lnTo>
                          <a:lnTo>
                            <a:pt x="62" y="44"/>
                          </a:lnTo>
                          <a:lnTo>
                            <a:pt x="62" y="40"/>
                          </a:lnTo>
                          <a:lnTo>
                            <a:pt x="59" y="40"/>
                          </a:lnTo>
                          <a:lnTo>
                            <a:pt x="59" y="37"/>
                          </a:lnTo>
                          <a:lnTo>
                            <a:pt x="62" y="37"/>
                          </a:lnTo>
                          <a:lnTo>
                            <a:pt x="62" y="33"/>
                          </a:lnTo>
                          <a:lnTo>
                            <a:pt x="59" y="33"/>
                          </a:lnTo>
                          <a:lnTo>
                            <a:pt x="55" y="33"/>
                          </a:lnTo>
                          <a:lnTo>
                            <a:pt x="55" y="30"/>
                          </a:lnTo>
                          <a:lnTo>
                            <a:pt x="55" y="27"/>
                          </a:lnTo>
                          <a:lnTo>
                            <a:pt x="55" y="23"/>
                          </a:lnTo>
                          <a:lnTo>
                            <a:pt x="55" y="27"/>
                          </a:lnTo>
                          <a:lnTo>
                            <a:pt x="52" y="30"/>
                          </a:lnTo>
                          <a:lnTo>
                            <a:pt x="49" y="27"/>
                          </a:lnTo>
                          <a:lnTo>
                            <a:pt x="49" y="23"/>
                          </a:lnTo>
                          <a:lnTo>
                            <a:pt x="45" y="23"/>
                          </a:lnTo>
                          <a:lnTo>
                            <a:pt x="42" y="23"/>
                          </a:lnTo>
                          <a:lnTo>
                            <a:pt x="42" y="20"/>
                          </a:lnTo>
                          <a:lnTo>
                            <a:pt x="38" y="20"/>
                          </a:lnTo>
                          <a:lnTo>
                            <a:pt x="35" y="20"/>
                          </a:lnTo>
                          <a:lnTo>
                            <a:pt x="31" y="20"/>
                          </a:lnTo>
                          <a:lnTo>
                            <a:pt x="28" y="20"/>
                          </a:lnTo>
                          <a:lnTo>
                            <a:pt x="24" y="20"/>
                          </a:lnTo>
                          <a:lnTo>
                            <a:pt x="21" y="17"/>
                          </a:lnTo>
                          <a:lnTo>
                            <a:pt x="17" y="17"/>
                          </a:lnTo>
                          <a:lnTo>
                            <a:pt x="14" y="17"/>
                          </a:lnTo>
                          <a:lnTo>
                            <a:pt x="10" y="17"/>
                          </a:lnTo>
                          <a:lnTo>
                            <a:pt x="10" y="13"/>
                          </a:lnTo>
                          <a:lnTo>
                            <a:pt x="14" y="13"/>
                          </a:lnTo>
                          <a:lnTo>
                            <a:pt x="10" y="13"/>
                          </a:lnTo>
                          <a:lnTo>
                            <a:pt x="7" y="13"/>
                          </a:lnTo>
                          <a:lnTo>
                            <a:pt x="10" y="13"/>
                          </a:lnTo>
                          <a:lnTo>
                            <a:pt x="10" y="10"/>
                          </a:lnTo>
                          <a:lnTo>
                            <a:pt x="7" y="10"/>
                          </a:lnTo>
                          <a:lnTo>
                            <a:pt x="4" y="7"/>
                          </a:lnTo>
                          <a:lnTo>
                            <a:pt x="4" y="3"/>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1" name="Freeform 720"/>
                    <p:cNvSpPr>
                      <a:spLocks/>
                    </p:cNvSpPr>
                    <p:nvPr/>
                  </p:nvSpPr>
                  <p:spPr bwMode="auto">
                    <a:xfrm>
                      <a:off x="3469" y="2486"/>
                      <a:ext cx="10" cy="9"/>
                    </a:xfrm>
                    <a:custGeom>
                      <a:avLst/>
                      <a:gdLst>
                        <a:gd name="T0" fmla="*/ 0 w 7"/>
                        <a:gd name="T1" fmla="*/ 0 h 10"/>
                        <a:gd name="T2" fmla="*/ 0 w 7"/>
                        <a:gd name="T3" fmla="*/ 3 h 10"/>
                        <a:gd name="T4" fmla="*/ 4 w 7"/>
                        <a:gd name="T5" fmla="*/ 7 h 10"/>
                        <a:gd name="T6" fmla="*/ 7 w 7"/>
                        <a:gd name="T7" fmla="*/ 10 h 10"/>
                        <a:gd name="T8" fmla="*/ 7 w 7"/>
                        <a:gd name="T9" fmla="*/ 7 h 10"/>
                        <a:gd name="T10" fmla="*/ 0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0" y="0"/>
                          </a:moveTo>
                          <a:lnTo>
                            <a:pt x="0" y="3"/>
                          </a:lnTo>
                          <a:lnTo>
                            <a:pt x="4" y="7"/>
                          </a:lnTo>
                          <a:lnTo>
                            <a:pt x="7" y="10"/>
                          </a:lnTo>
                          <a:lnTo>
                            <a:pt x="7" y="7"/>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2" name="Freeform 721"/>
                    <p:cNvSpPr>
                      <a:spLocks/>
                    </p:cNvSpPr>
                    <p:nvPr/>
                  </p:nvSpPr>
                  <p:spPr bwMode="auto">
                    <a:xfrm>
                      <a:off x="3530" y="2495"/>
                      <a:ext cx="15" cy="22"/>
                    </a:xfrm>
                    <a:custGeom>
                      <a:avLst/>
                      <a:gdLst>
                        <a:gd name="T0" fmla="*/ 0 w 10"/>
                        <a:gd name="T1" fmla="*/ 0 h 24"/>
                        <a:gd name="T2" fmla="*/ 0 w 10"/>
                        <a:gd name="T3" fmla="*/ 7 h 24"/>
                        <a:gd name="T4" fmla="*/ 0 w 10"/>
                        <a:gd name="T5" fmla="*/ 10 h 24"/>
                        <a:gd name="T6" fmla="*/ 0 w 10"/>
                        <a:gd name="T7" fmla="*/ 14 h 24"/>
                        <a:gd name="T8" fmla="*/ 3 w 10"/>
                        <a:gd name="T9" fmla="*/ 14 h 24"/>
                        <a:gd name="T10" fmla="*/ 3 w 10"/>
                        <a:gd name="T11" fmla="*/ 17 h 24"/>
                        <a:gd name="T12" fmla="*/ 7 w 10"/>
                        <a:gd name="T13" fmla="*/ 20 h 24"/>
                        <a:gd name="T14" fmla="*/ 3 w 10"/>
                        <a:gd name="T15" fmla="*/ 20 h 24"/>
                        <a:gd name="T16" fmla="*/ 3 w 10"/>
                        <a:gd name="T17" fmla="*/ 24 h 24"/>
                        <a:gd name="T18" fmla="*/ 7 w 10"/>
                        <a:gd name="T19" fmla="*/ 24 h 24"/>
                        <a:gd name="T20" fmla="*/ 10 w 10"/>
                        <a:gd name="T21" fmla="*/ 20 h 24"/>
                        <a:gd name="T22" fmla="*/ 10 w 10"/>
                        <a:gd name="T23" fmla="*/ 17 h 24"/>
                        <a:gd name="T24" fmla="*/ 3 w 10"/>
                        <a:gd name="T25" fmla="*/ 10 h 24"/>
                        <a:gd name="T26" fmla="*/ 3 w 10"/>
                        <a:gd name="T27" fmla="*/ 7 h 24"/>
                        <a:gd name="T28" fmla="*/ 0 w 10"/>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24">
                          <a:moveTo>
                            <a:pt x="0" y="0"/>
                          </a:moveTo>
                          <a:lnTo>
                            <a:pt x="0" y="7"/>
                          </a:lnTo>
                          <a:lnTo>
                            <a:pt x="0" y="10"/>
                          </a:lnTo>
                          <a:lnTo>
                            <a:pt x="0" y="14"/>
                          </a:lnTo>
                          <a:lnTo>
                            <a:pt x="3" y="14"/>
                          </a:lnTo>
                          <a:lnTo>
                            <a:pt x="3" y="17"/>
                          </a:lnTo>
                          <a:lnTo>
                            <a:pt x="7" y="20"/>
                          </a:lnTo>
                          <a:lnTo>
                            <a:pt x="3" y="20"/>
                          </a:lnTo>
                          <a:lnTo>
                            <a:pt x="3" y="24"/>
                          </a:lnTo>
                          <a:lnTo>
                            <a:pt x="7" y="24"/>
                          </a:lnTo>
                          <a:lnTo>
                            <a:pt x="10" y="20"/>
                          </a:lnTo>
                          <a:lnTo>
                            <a:pt x="10" y="17"/>
                          </a:lnTo>
                          <a:lnTo>
                            <a:pt x="3" y="10"/>
                          </a:lnTo>
                          <a:lnTo>
                            <a:pt x="3" y="7"/>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3" name="Freeform 722"/>
                    <p:cNvSpPr>
                      <a:spLocks/>
                    </p:cNvSpPr>
                    <p:nvPr/>
                  </p:nvSpPr>
                  <p:spPr bwMode="auto">
                    <a:xfrm>
                      <a:off x="3483" y="2520"/>
                      <a:ext cx="82" cy="46"/>
                    </a:xfrm>
                    <a:custGeom>
                      <a:avLst/>
                      <a:gdLst>
                        <a:gd name="T0" fmla="*/ 0 w 56"/>
                        <a:gd name="T1" fmla="*/ 3 h 51"/>
                        <a:gd name="T2" fmla="*/ 4 w 56"/>
                        <a:gd name="T3" fmla="*/ 3 h 51"/>
                        <a:gd name="T4" fmla="*/ 4 w 56"/>
                        <a:gd name="T5" fmla="*/ 10 h 51"/>
                        <a:gd name="T6" fmla="*/ 7 w 56"/>
                        <a:gd name="T7" fmla="*/ 7 h 51"/>
                        <a:gd name="T8" fmla="*/ 7 w 56"/>
                        <a:gd name="T9" fmla="*/ 14 h 51"/>
                        <a:gd name="T10" fmla="*/ 7 w 56"/>
                        <a:gd name="T11" fmla="*/ 17 h 51"/>
                        <a:gd name="T12" fmla="*/ 14 w 56"/>
                        <a:gd name="T13" fmla="*/ 17 h 51"/>
                        <a:gd name="T14" fmla="*/ 18 w 56"/>
                        <a:gd name="T15" fmla="*/ 20 h 51"/>
                        <a:gd name="T16" fmla="*/ 21 w 56"/>
                        <a:gd name="T17" fmla="*/ 24 h 51"/>
                        <a:gd name="T18" fmla="*/ 25 w 56"/>
                        <a:gd name="T19" fmla="*/ 27 h 51"/>
                        <a:gd name="T20" fmla="*/ 21 w 56"/>
                        <a:gd name="T21" fmla="*/ 27 h 51"/>
                        <a:gd name="T22" fmla="*/ 18 w 56"/>
                        <a:gd name="T23" fmla="*/ 30 h 51"/>
                        <a:gd name="T24" fmla="*/ 11 w 56"/>
                        <a:gd name="T25" fmla="*/ 30 h 51"/>
                        <a:gd name="T26" fmla="*/ 7 w 56"/>
                        <a:gd name="T27" fmla="*/ 34 h 51"/>
                        <a:gd name="T28" fmla="*/ 7 w 56"/>
                        <a:gd name="T29" fmla="*/ 34 h 51"/>
                        <a:gd name="T30" fmla="*/ 11 w 56"/>
                        <a:gd name="T31" fmla="*/ 41 h 51"/>
                        <a:gd name="T32" fmla="*/ 14 w 56"/>
                        <a:gd name="T33" fmla="*/ 37 h 51"/>
                        <a:gd name="T34" fmla="*/ 21 w 56"/>
                        <a:gd name="T35" fmla="*/ 37 h 51"/>
                        <a:gd name="T36" fmla="*/ 25 w 56"/>
                        <a:gd name="T37" fmla="*/ 37 h 51"/>
                        <a:gd name="T38" fmla="*/ 28 w 56"/>
                        <a:gd name="T39" fmla="*/ 34 h 51"/>
                        <a:gd name="T40" fmla="*/ 28 w 56"/>
                        <a:gd name="T41" fmla="*/ 41 h 51"/>
                        <a:gd name="T42" fmla="*/ 32 w 56"/>
                        <a:gd name="T43" fmla="*/ 37 h 51"/>
                        <a:gd name="T44" fmla="*/ 32 w 56"/>
                        <a:gd name="T45" fmla="*/ 37 h 51"/>
                        <a:gd name="T46" fmla="*/ 35 w 56"/>
                        <a:gd name="T47" fmla="*/ 44 h 51"/>
                        <a:gd name="T48" fmla="*/ 39 w 56"/>
                        <a:gd name="T49" fmla="*/ 47 h 51"/>
                        <a:gd name="T50" fmla="*/ 42 w 56"/>
                        <a:gd name="T51" fmla="*/ 51 h 51"/>
                        <a:gd name="T52" fmla="*/ 45 w 56"/>
                        <a:gd name="T53" fmla="*/ 44 h 51"/>
                        <a:gd name="T54" fmla="*/ 49 w 56"/>
                        <a:gd name="T55" fmla="*/ 47 h 51"/>
                        <a:gd name="T56" fmla="*/ 52 w 56"/>
                        <a:gd name="T57" fmla="*/ 47 h 51"/>
                        <a:gd name="T58" fmla="*/ 56 w 56"/>
                        <a:gd name="T59" fmla="*/ 44 h 51"/>
                        <a:gd name="T60" fmla="*/ 52 w 56"/>
                        <a:gd name="T61" fmla="*/ 41 h 51"/>
                        <a:gd name="T62" fmla="*/ 49 w 56"/>
                        <a:gd name="T63" fmla="*/ 37 h 51"/>
                        <a:gd name="T64" fmla="*/ 45 w 56"/>
                        <a:gd name="T65" fmla="*/ 34 h 51"/>
                        <a:gd name="T66" fmla="*/ 42 w 56"/>
                        <a:gd name="T67" fmla="*/ 30 h 51"/>
                        <a:gd name="T68" fmla="*/ 35 w 56"/>
                        <a:gd name="T69" fmla="*/ 27 h 51"/>
                        <a:gd name="T70" fmla="*/ 35 w 56"/>
                        <a:gd name="T71" fmla="*/ 20 h 51"/>
                        <a:gd name="T72" fmla="*/ 32 w 56"/>
                        <a:gd name="T73" fmla="*/ 14 h 51"/>
                        <a:gd name="T74" fmla="*/ 21 w 56"/>
                        <a:gd name="T75" fmla="*/ 14 h 51"/>
                        <a:gd name="T76" fmla="*/ 14 w 56"/>
                        <a:gd name="T77" fmla="*/ 10 h 51"/>
                        <a:gd name="T78" fmla="*/ 18 w 56"/>
                        <a:gd name="T79" fmla="*/ 14 h 51"/>
                        <a:gd name="T80" fmla="*/ 14 w 56"/>
                        <a:gd name="T81" fmla="*/ 14 h 51"/>
                        <a:gd name="T82" fmla="*/ 11 w 56"/>
                        <a:gd name="T83" fmla="*/ 10 h 51"/>
                        <a:gd name="T84" fmla="*/ 7 w 56"/>
                        <a:gd name="T85" fmla="*/ 7 h 51"/>
                        <a:gd name="T86" fmla="*/ 4 w 56"/>
                        <a:gd name="T87" fmla="*/ 3 h 51"/>
                        <a:gd name="T88" fmla="*/ 0 w 56"/>
                        <a:gd name="T8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51">
                          <a:moveTo>
                            <a:pt x="0" y="0"/>
                          </a:moveTo>
                          <a:lnTo>
                            <a:pt x="0" y="3"/>
                          </a:lnTo>
                          <a:lnTo>
                            <a:pt x="0" y="7"/>
                          </a:lnTo>
                          <a:lnTo>
                            <a:pt x="4" y="3"/>
                          </a:lnTo>
                          <a:lnTo>
                            <a:pt x="4" y="7"/>
                          </a:lnTo>
                          <a:lnTo>
                            <a:pt x="4" y="10"/>
                          </a:lnTo>
                          <a:lnTo>
                            <a:pt x="7" y="10"/>
                          </a:lnTo>
                          <a:lnTo>
                            <a:pt x="7" y="7"/>
                          </a:lnTo>
                          <a:lnTo>
                            <a:pt x="7" y="10"/>
                          </a:lnTo>
                          <a:lnTo>
                            <a:pt x="7" y="14"/>
                          </a:lnTo>
                          <a:lnTo>
                            <a:pt x="4" y="14"/>
                          </a:lnTo>
                          <a:lnTo>
                            <a:pt x="7" y="17"/>
                          </a:lnTo>
                          <a:lnTo>
                            <a:pt x="11" y="17"/>
                          </a:lnTo>
                          <a:lnTo>
                            <a:pt x="14" y="17"/>
                          </a:lnTo>
                          <a:lnTo>
                            <a:pt x="14" y="20"/>
                          </a:lnTo>
                          <a:lnTo>
                            <a:pt x="18" y="20"/>
                          </a:lnTo>
                          <a:lnTo>
                            <a:pt x="21" y="20"/>
                          </a:lnTo>
                          <a:lnTo>
                            <a:pt x="21" y="24"/>
                          </a:lnTo>
                          <a:lnTo>
                            <a:pt x="25" y="24"/>
                          </a:lnTo>
                          <a:lnTo>
                            <a:pt x="25" y="27"/>
                          </a:lnTo>
                          <a:lnTo>
                            <a:pt x="21" y="30"/>
                          </a:lnTo>
                          <a:lnTo>
                            <a:pt x="21" y="27"/>
                          </a:lnTo>
                          <a:lnTo>
                            <a:pt x="18" y="27"/>
                          </a:lnTo>
                          <a:lnTo>
                            <a:pt x="18" y="30"/>
                          </a:lnTo>
                          <a:lnTo>
                            <a:pt x="14" y="30"/>
                          </a:lnTo>
                          <a:lnTo>
                            <a:pt x="11" y="30"/>
                          </a:lnTo>
                          <a:lnTo>
                            <a:pt x="7" y="30"/>
                          </a:lnTo>
                          <a:lnTo>
                            <a:pt x="7" y="34"/>
                          </a:lnTo>
                          <a:lnTo>
                            <a:pt x="11" y="34"/>
                          </a:lnTo>
                          <a:lnTo>
                            <a:pt x="7" y="34"/>
                          </a:lnTo>
                          <a:lnTo>
                            <a:pt x="7" y="37"/>
                          </a:lnTo>
                          <a:lnTo>
                            <a:pt x="11" y="41"/>
                          </a:lnTo>
                          <a:lnTo>
                            <a:pt x="14" y="41"/>
                          </a:lnTo>
                          <a:lnTo>
                            <a:pt x="14" y="37"/>
                          </a:lnTo>
                          <a:lnTo>
                            <a:pt x="18" y="34"/>
                          </a:lnTo>
                          <a:lnTo>
                            <a:pt x="21" y="37"/>
                          </a:lnTo>
                          <a:lnTo>
                            <a:pt x="21" y="41"/>
                          </a:lnTo>
                          <a:lnTo>
                            <a:pt x="25" y="37"/>
                          </a:lnTo>
                          <a:lnTo>
                            <a:pt x="25" y="34"/>
                          </a:lnTo>
                          <a:lnTo>
                            <a:pt x="28" y="34"/>
                          </a:lnTo>
                          <a:lnTo>
                            <a:pt x="28" y="37"/>
                          </a:lnTo>
                          <a:lnTo>
                            <a:pt x="28" y="41"/>
                          </a:lnTo>
                          <a:lnTo>
                            <a:pt x="28" y="37"/>
                          </a:lnTo>
                          <a:lnTo>
                            <a:pt x="32" y="37"/>
                          </a:lnTo>
                          <a:lnTo>
                            <a:pt x="32" y="34"/>
                          </a:lnTo>
                          <a:lnTo>
                            <a:pt x="32" y="37"/>
                          </a:lnTo>
                          <a:lnTo>
                            <a:pt x="32" y="41"/>
                          </a:lnTo>
                          <a:lnTo>
                            <a:pt x="35" y="44"/>
                          </a:lnTo>
                          <a:lnTo>
                            <a:pt x="39" y="44"/>
                          </a:lnTo>
                          <a:lnTo>
                            <a:pt x="39" y="47"/>
                          </a:lnTo>
                          <a:lnTo>
                            <a:pt x="39" y="51"/>
                          </a:lnTo>
                          <a:lnTo>
                            <a:pt x="42" y="51"/>
                          </a:lnTo>
                          <a:lnTo>
                            <a:pt x="42" y="47"/>
                          </a:lnTo>
                          <a:lnTo>
                            <a:pt x="45" y="44"/>
                          </a:lnTo>
                          <a:lnTo>
                            <a:pt x="45" y="47"/>
                          </a:lnTo>
                          <a:lnTo>
                            <a:pt x="49" y="47"/>
                          </a:lnTo>
                          <a:lnTo>
                            <a:pt x="52" y="51"/>
                          </a:lnTo>
                          <a:lnTo>
                            <a:pt x="52" y="47"/>
                          </a:lnTo>
                          <a:lnTo>
                            <a:pt x="56" y="47"/>
                          </a:lnTo>
                          <a:lnTo>
                            <a:pt x="56" y="44"/>
                          </a:lnTo>
                          <a:lnTo>
                            <a:pt x="56" y="41"/>
                          </a:lnTo>
                          <a:lnTo>
                            <a:pt x="52" y="41"/>
                          </a:lnTo>
                          <a:lnTo>
                            <a:pt x="49" y="41"/>
                          </a:lnTo>
                          <a:lnTo>
                            <a:pt x="49" y="37"/>
                          </a:lnTo>
                          <a:lnTo>
                            <a:pt x="45" y="37"/>
                          </a:lnTo>
                          <a:lnTo>
                            <a:pt x="45" y="34"/>
                          </a:lnTo>
                          <a:lnTo>
                            <a:pt x="42" y="34"/>
                          </a:lnTo>
                          <a:lnTo>
                            <a:pt x="42" y="30"/>
                          </a:lnTo>
                          <a:lnTo>
                            <a:pt x="39" y="27"/>
                          </a:lnTo>
                          <a:lnTo>
                            <a:pt x="35" y="27"/>
                          </a:lnTo>
                          <a:lnTo>
                            <a:pt x="35" y="24"/>
                          </a:lnTo>
                          <a:lnTo>
                            <a:pt x="35" y="20"/>
                          </a:lnTo>
                          <a:lnTo>
                            <a:pt x="32" y="17"/>
                          </a:lnTo>
                          <a:lnTo>
                            <a:pt x="32" y="14"/>
                          </a:lnTo>
                          <a:lnTo>
                            <a:pt x="28" y="17"/>
                          </a:lnTo>
                          <a:lnTo>
                            <a:pt x="21" y="14"/>
                          </a:lnTo>
                          <a:lnTo>
                            <a:pt x="18" y="14"/>
                          </a:lnTo>
                          <a:lnTo>
                            <a:pt x="14" y="10"/>
                          </a:lnTo>
                          <a:lnTo>
                            <a:pt x="14" y="14"/>
                          </a:lnTo>
                          <a:lnTo>
                            <a:pt x="18" y="14"/>
                          </a:lnTo>
                          <a:lnTo>
                            <a:pt x="18" y="17"/>
                          </a:lnTo>
                          <a:lnTo>
                            <a:pt x="14" y="14"/>
                          </a:lnTo>
                          <a:lnTo>
                            <a:pt x="11" y="14"/>
                          </a:lnTo>
                          <a:lnTo>
                            <a:pt x="11" y="10"/>
                          </a:lnTo>
                          <a:lnTo>
                            <a:pt x="11" y="7"/>
                          </a:lnTo>
                          <a:lnTo>
                            <a:pt x="7" y="7"/>
                          </a:lnTo>
                          <a:lnTo>
                            <a:pt x="7" y="3"/>
                          </a:lnTo>
                          <a:lnTo>
                            <a:pt x="4" y="3"/>
                          </a:lnTo>
                          <a:lnTo>
                            <a:pt x="4" y="0"/>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4" name="Freeform 723"/>
                    <p:cNvSpPr>
                      <a:spLocks/>
                    </p:cNvSpPr>
                    <p:nvPr/>
                  </p:nvSpPr>
                  <p:spPr bwMode="auto">
                    <a:xfrm>
                      <a:off x="3554" y="2542"/>
                      <a:ext cx="31" cy="46"/>
                    </a:xfrm>
                    <a:custGeom>
                      <a:avLst/>
                      <a:gdLst>
                        <a:gd name="T0" fmla="*/ 7 w 21"/>
                        <a:gd name="T1" fmla="*/ 0 h 50"/>
                        <a:gd name="T2" fmla="*/ 7 w 21"/>
                        <a:gd name="T3" fmla="*/ 3 h 50"/>
                        <a:gd name="T4" fmla="*/ 7 w 21"/>
                        <a:gd name="T5" fmla="*/ 6 h 50"/>
                        <a:gd name="T6" fmla="*/ 7 w 21"/>
                        <a:gd name="T7" fmla="*/ 10 h 50"/>
                        <a:gd name="T8" fmla="*/ 10 w 21"/>
                        <a:gd name="T9" fmla="*/ 13 h 50"/>
                        <a:gd name="T10" fmla="*/ 10 w 21"/>
                        <a:gd name="T11" fmla="*/ 17 h 50"/>
                        <a:gd name="T12" fmla="*/ 10 w 21"/>
                        <a:gd name="T13" fmla="*/ 20 h 50"/>
                        <a:gd name="T14" fmla="*/ 14 w 21"/>
                        <a:gd name="T15" fmla="*/ 23 h 50"/>
                        <a:gd name="T16" fmla="*/ 14 w 21"/>
                        <a:gd name="T17" fmla="*/ 27 h 50"/>
                        <a:gd name="T18" fmla="*/ 14 w 21"/>
                        <a:gd name="T19" fmla="*/ 30 h 50"/>
                        <a:gd name="T20" fmla="*/ 10 w 21"/>
                        <a:gd name="T21" fmla="*/ 27 h 50"/>
                        <a:gd name="T22" fmla="*/ 7 w 21"/>
                        <a:gd name="T23" fmla="*/ 23 h 50"/>
                        <a:gd name="T24" fmla="*/ 7 w 21"/>
                        <a:gd name="T25" fmla="*/ 20 h 50"/>
                        <a:gd name="T26" fmla="*/ 3 w 21"/>
                        <a:gd name="T27" fmla="*/ 23 h 50"/>
                        <a:gd name="T28" fmla="*/ 0 w 21"/>
                        <a:gd name="T29" fmla="*/ 27 h 50"/>
                        <a:gd name="T30" fmla="*/ 3 w 21"/>
                        <a:gd name="T31" fmla="*/ 27 h 50"/>
                        <a:gd name="T32" fmla="*/ 3 w 21"/>
                        <a:gd name="T33" fmla="*/ 30 h 50"/>
                        <a:gd name="T34" fmla="*/ 7 w 21"/>
                        <a:gd name="T35" fmla="*/ 30 h 50"/>
                        <a:gd name="T36" fmla="*/ 7 w 21"/>
                        <a:gd name="T37" fmla="*/ 27 h 50"/>
                        <a:gd name="T38" fmla="*/ 7 w 21"/>
                        <a:gd name="T39" fmla="*/ 30 h 50"/>
                        <a:gd name="T40" fmla="*/ 7 w 21"/>
                        <a:gd name="T41" fmla="*/ 33 h 50"/>
                        <a:gd name="T42" fmla="*/ 7 w 21"/>
                        <a:gd name="T43" fmla="*/ 30 h 50"/>
                        <a:gd name="T44" fmla="*/ 10 w 21"/>
                        <a:gd name="T45" fmla="*/ 30 h 50"/>
                        <a:gd name="T46" fmla="*/ 10 w 21"/>
                        <a:gd name="T47" fmla="*/ 33 h 50"/>
                        <a:gd name="T48" fmla="*/ 10 w 21"/>
                        <a:gd name="T49" fmla="*/ 37 h 50"/>
                        <a:gd name="T50" fmla="*/ 14 w 21"/>
                        <a:gd name="T51" fmla="*/ 37 h 50"/>
                        <a:gd name="T52" fmla="*/ 17 w 21"/>
                        <a:gd name="T53" fmla="*/ 37 h 50"/>
                        <a:gd name="T54" fmla="*/ 17 w 21"/>
                        <a:gd name="T55" fmla="*/ 40 h 50"/>
                        <a:gd name="T56" fmla="*/ 14 w 21"/>
                        <a:gd name="T57" fmla="*/ 40 h 50"/>
                        <a:gd name="T58" fmla="*/ 14 w 21"/>
                        <a:gd name="T59" fmla="*/ 44 h 50"/>
                        <a:gd name="T60" fmla="*/ 14 w 21"/>
                        <a:gd name="T61" fmla="*/ 47 h 50"/>
                        <a:gd name="T62" fmla="*/ 17 w 21"/>
                        <a:gd name="T63" fmla="*/ 47 h 50"/>
                        <a:gd name="T64" fmla="*/ 21 w 21"/>
                        <a:gd name="T65" fmla="*/ 50 h 50"/>
                        <a:gd name="T66" fmla="*/ 21 w 21"/>
                        <a:gd name="T67" fmla="*/ 44 h 50"/>
                        <a:gd name="T68" fmla="*/ 21 w 21"/>
                        <a:gd name="T69" fmla="*/ 40 h 50"/>
                        <a:gd name="T70" fmla="*/ 17 w 21"/>
                        <a:gd name="T71" fmla="*/ 37 h 50"/>
                        <a:gd name="T72" fmla="*/ 17 w 21"/>
                        <a:gd name="T73" fmla="*/ 30 h 50"/>
                        <a:gd name="T74" fmla="*/ 21 w 21"/>
                        <a:gd name="T75" fmla="*/ 30 h 50"/>
                        <a:gd name="T76" fmla="*/ 21 w 21"/>
                        <a:gd name="T77" fmla="*/ 27 h 50"/>
                        <a:gd name="T78" fmla="*/ 21 w 21"/>
                        <a:gd name="T79" fmla="*/ 23 h 50"/>
                        <a:gd name="T80" fmla="*/ 17 w 21"/>
                        <a:gd name="T81" fmla="*/ 23 h 50"/>
                        <a:gd name="T82" fmla="*/ 17 w 21"/>
                        <a:gd name="T83" fmla="*/ 20 h 50"/>
                        <a:gd name="T84" fmla="*/ 17 w 21"/>
                        <a:gd name="T85" fmla="*/ 17 h 50"/>
                        <a:gd name="T86" fmla="*/ 17 w 21"/>
                        <a:gd name="T87" fmla="*/ 13 h 50"/>
                        <a:gd name="T88" fmla="*/ 14 w 21"/>
                        <a:gd name="T89" fmla="*/ 13 h 50"/>
                        <a:gd name="T90" fmla="*/ 14 w 21"/>
                        <a:gd name="T91" fmla="*/ 10 h 50"/>
                        <a:gd name="T92" fmla="*/ 14 w 21"/>
                        <a:gd name="T93" fmla="*/ 6 h 50"/>
                        <a:gd name="T94" fmla="*/ 14 w 21"/>
                        <a:gd name="T95" fmla="*/ 3 h 50"/>
                        <a:gd name="T96" fmla="*/ 10 w 21"/>
                        <a:gd name="T97" fmla="*/ 3 h 50"/>
                        <a:gd name="T98" fmla="*/ 10 w 21"/>
                        <a:gd name="T99" fmla="*/ 0 h 50"/>
                        <a:gd name="T100" fmla="*/ 7 w 21"/>
                        <a:gd name="T10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 h="50">
                          <a:moveTo>
                            <a:pt x="7" y="0"/>
                          </a:moveTo>
                          <a:lnTo>
                            <a:pt x="7" y="3"/>
                          </a:lnTo>
                          <a:lnTo>
                            <a:pt x="7" y="6"/>
                          </a:lnTo>
                          <a:lnTo>
                            <a:pt x="7" y="10"/>
                          </a:lnTo>
                          <a:lnTo>
                            <a:pt x="10" y="13"/>
                          </a:lnTo>
                          <a:lnTo>
                            <a:pt x="10" y="17"/>
                          </a:lnTo>
                          <a:lnTo>
                            <a:pt x="10" y="20"/>
                          </a:lnTo>
                          <a:lnTo>
                            <a:pt x="14" y="23"/>
                          </a:lnTo>
                          <a:lnTo>
                            <a:pt x="14" y="27"/>
                          </a:lnTo>
                          <a:lnTo>
                            <a:pt x="14" y="30"/>
                          </a:lnTo>
                          <a:lnTo>
                            <a:pt x="10" y="27"/>
                          </a:lnTo>
                          <a:lnTo>
                            <a:pt x="7" y="23"/>
                          </a:lnTo>
                          <a:lnTo>
                            <a:pt x="7" y="20"/>
                          </a:lnTo>
                          <a:lnTo>
                            <a:pt x="3" y="23"/>
                          </a:lnTo>
                          <a:lnTo>
                            <a:pt x="0" y="27"/>
                          </a:lnTo>
                          <a:lnTo>
                            <a:pt x="3" y="27"/>
                          </a:lnTo>
                          <a:lnTo>
                            <a:pt x="3" y="30"/>
                          </a:lnTo>
                          <a:lnTo>
                            <a:pt x="7" y="30"/>
                          </a:lnTo>
                          <a:lnTo>
                            <a:pt x="7" y="27"/>
                          </a:lnTo>
                          <a:lnTo>
                            <a:pt x="7" y="30"/>
                          </a:lnTo>
                          <a:lnTo>
                            <a:pt x="7" y="33"/>
                          </a:lnTo>
                          <a:lnTo>
                            <a:pt x="7" y="30"/>
                          </a:lnTo>
                          <a:lnTo>
                            <a:pt x="10" y="30"/>
                          </a:lnTo>
                          <a:lnTo>
                            <a:pt x="10" y="33"/>
                          </a:lnTo>
                          <a:lnTo>
                            <a:pt x="10" y="37"/>
                          </a:lnTo>
                          <a:lnTo>
                            <a:pt x="14" y="37"/>
                          </a:lnTo>
                          <a:lnTo>
                            <a:pt x="17" y="37"/>
                          </a:lnTo>
                          <a:lnTo>
                            <a:pt x="17" y="40"/>
                          </a:lnTo>
                          <a:lnTo>
                            <a:pt x="14" y="40"/>
                          </a:lnTo>
                          <a:lnTo>
                            <a:pt x="14" y="44"/>
                          </a:lnTo>
                          <a:lnTo>
                            <a:pt x="14" y="47"/>
                          </a:lnTo>
                          <a:lnTo>
                            <a:pt x="17" y="47"/>
                          </a:lnTo>
                          <a:lnTo>
                            <a:pt x="21" y="50"/>
                          </a:lnTo>
                          <a:lnTo>
                            <a:pt x="21" y="44"/>
                          </a:lnTo>
                          <a:lnTo>
                            <a:pt x="21" y="40"/>
                          </a:lnTo>
                          <a:lnTo>
                            <a:pt x="17" y="37"/>
                          </a:lnTo>
                          <a:lnTo>
                            <a:pt x="17" y="30"/>
                          </a:lnTo>
                          <a:lnTo>
                            <a:pt x="21" y="30"/>
                          </a:lnTo>
                          <a:lnTo>
                            <a:pt x="21" y="27"/>
                          </a:lnTo>
                          <a:lnTo>
                            <a:pt x="21" y="23"/>
                          </a:lnTo>
                          <a:lnTo>
                            <a:pt x="17" y="23"/>
                          </a:lnTo>
                          <a:lnTo>
                            <a:pt x="17" y="20"/>
                          </a:lnTo>
                          <a:lnTo>
                            <a:pt x="17" y="17"/>
                          </a:lnTo>
                          <a:lnTo>
                            <a:pt x="17" y="13"/>
                          </a:lnTo>
                          <a:lnTo>
                            <a:pt x="14" y="13"/>
                          </a:lnTo>
                          <a:lnTo>
                            <a:pt x="14" y="10"/>
                          </a:lnTo>
                          <a:lnTo>
                            <a:pt x="14" y="6"/>
                          </a:lnTo>
                          <a:lnTo>
                            <a:pt x="14" y="3"/>
                          </a:lnTo>
                          <a:lnTo>
                            <a:pt x="10" y="3"/>
                          </a:lnTo>
                          <a:lnTo>
                            <a:pt x="10" y="0"/>
                          </a:lnTo>
                          <a:lnTo>
                            <a:pt x="7"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5" name="Freeform 724"/>
                    <p:cNvSpPr>
                      <a:spLocks/>
                    </p:cNvSpPr>
                    <p:nvPr/>
                  </p:nvSpPr>
                  <p:spPr bwMode="auto">
                    <a:xfrm>
                      <a:off x="3449" y="2545"/>
                      <a:ext cx="126" cy="46"/>
                    </a:xfrm>
                    <a:custGeom>
                      <a:avLst/>
                      <a:gdLst>
                        <a:gd name="T0" fmla="*/ 7 w 87"/>
                        <a:gd name="T1" fmla="*/ 3 h 51"/>
                        <a:gd name="T2" fmla="*/ 11 w 87"/>
                        <a:gd name="T3" fmla="*/ 10 h 51"/>
                        <a:gd name="T4" fmla="*/ 18 w 87"/>
                        <a:gd name="T5" fmla="*/ 14 h 51"/>
                        <a:gd name="T6" fmla="*/ 18 w 87"/>
                        <a:gd name="T7" fmla="*/ 7 h 51"/>
                        <a:gd name="T8" fmla="*/ 18 w 87"/>
                        <a:gd name="T9" fmla="*/ 7 h 51"/>
                        <a:gd name="T10" fmla="*/ 21 w 87"/>
                        <a:gd name="T11" fmla="*/ 10 h 51"/>
                        <a:gd name="T12" fmla="*/ 21 w 87"/>
                        <a:gd name="T13" fmla="*/ 10 h 51"/>
                        <a:gd name="T14" fmla="*/ 24 w 87"/>
                        <a:gd name="T15" fmla="*/ 14 h 51"/>
                        <a:gd name="T16" fmla="*/ 28 w 87"/>
                        <a:gd name="T17" fmla="*/ 17 h 51"/>
                        <a:gd name="T18" fmla="*/ 31 w 87"/>
                        <a:gd name="T19" fmla="*/ 20 h 51"/>
                        <a:gd name="T20" fmla="*/ 35 w 87"/>
                        <a:gd name="T21" fmla="*/ 24 h 51"/>
                        <a:gd name="T22" fmla="*/ 38 w 87"/>
                        <a:gd name="T23" fmla="*/ 17 h 51"/>
                        <a:gd name="T24" fmla="*/ 42 w 87"/>
                        <a:gd name="T25" fmla="*/ 24 h 51"/>
                        <a:gd name="T26" fmla="*/ 52 w 87"/>
                        <a:gd name="T27" fmla="*/ 27 h 51"/>
                        <a:gd name="T28" fmla="*/ 56 w 87"/>
                        <a:gd name="T29" fmla="*/ 24 h 51"/>
                        <a:gd name="T30" fmla="*/ 59 w 87"/>
                        <a:gd name="T31" fmla="*/ 27 h 51"/>
                        <a:gd name="T32" fmla="*/ 66 w 87"/>
                        <a:gd name="T33" fmla="*/ 27 h 51"/>
                        <a:gd name="T34" fmla="*/ 69 w 87"/>
                        <a:gd name="T35" fmla="*/ 24 h 51"/>
                        <a:gd name="T36" fmla="*/ 73 w 87"/>
                        <a:gd name="T37" fmla="*/ 20 h 51"/>
                        <a:gd name="T38" fmla="*/ 73 w 87"/>
                        <a:gd name="T39" fmla="*/ 27 h 51"/>
                        <a:gd name="T40" fmla="*/ 76 w 87"/>
                        <a:gd name="T41" fmla="*/ 34 h 51"/>
                        <a:gd name="T42" fmla="*/ 83 w 87"/>
                        <a:gd name="T43" fmla="*/ 37 h 51"/>
                        <a:gd name="T44" fmla="*/ 87 w 87"/>
                        <a:gd name="T45" fmla="*/ 44 h 51"/>
                        <a:gd name="T46" fmla="*/ 83 w 87"/>
                        <a:gd name="T47" fmla="*/ 47 h 51"/>
                        <a:gd name="T48" fmla="*/ 76 w 87"/>
                        <a:gd name="T49" fmla="*/ 44 h 51"/>
                        <a:gd name="T50" fmla="*/ 73 w 87"/>
                        <a:gd name="T51" fmla="*/ 44 h 51"/>
                        <a:gd name="T52" fmla="*/ 69 w 87"/>
                        <a:gd name="T53" fmla="*/ 47 h 51"/>
                        <a:gd name="T54" fmla="*/ 66 w 87"/>
                        <a:gd name="T55" fmla="*/ 44 h 51"/>
                        <a:gd name="T56" fmla="*/ 63 w 87"/>
                        <a:gd name="T57" fmla="*/ 47 h 51"/>
                        <a:gd name="T58" fmla="*/ 59 w 87"/>
                        <a:gd name="T59" fmla="*/ 47 h 51"/>
                        <a:gd name="T60" fmla="*/ 56 w 87"/>
                        <a:gd name="T61" fmla="*/ 44 h 51"/>
                        <a:gd name="T62" fmla="*/ 52 w 87"/>
                        <a:gd name="T63" fmla="*/ 37 h 51"/>
                        <a:gd name="T64" fmla="*/ 49 w 87"/>
                        <a:gd name="T65" fmla="*/ 34 h 51"/>
                        <a:gd name="T66" fmla="*/ 45 w 87"/>
                        <a:gd name="T67" fmla="*/ 30 h 51"/>
                        <a:gd name="T68" fmla="*/ 42 w 87"/>
                        <a:gd name="T69" fmla="*/ 34 h 51"/>
                        <a:gd name="T70" fmla="*/ 35 w 87"/>
                        <a:gd name="T71" fmla="*/ 30 h 51"/>
                        <a:gd name="T72" fmla="*/ 31 w 87"/>
                        <a:gd name="T73" fmla="*/ 27 h 51"/>
                        <a:gd name="T74" fmla="*/ 28 w 87"/>
                        <a:gd name="T75" fmla="*/ 24 h 51"/>
                        <a:gd name="T76" fmla="*/ 21 w 87"/>
                        <a:gd name="T77" fmla="*/ 24 h 51"/>
                        <a:gd name="T78" fmla="*/ 18 w 87"/>
                        <a:gd name="T79" fmla="*/ 20 h 51"/>
                        <a:gd name="T80" fmla="*/ 14 w 87"/>
                        <a:gd name="T81" fmla="*/ 17 h 51"/>
                        <a:gd name="T82" fmla="*/ 7 w 87"/>
                        <a:gd name="T83" fmla="*/ 14 h 51"/>
                        <a:gd name="T84" fmla="*/ 4 w 87"/>
                        <a:gd name="T85" fmla="*/ 7 h 51"/>
                        <a:gd name="T86" fmla="*/ 4 w 87"/>
                        <a:gd name="T87" fmla="*/ 7 h 51"/>
                        <a:gd name="T88" fmla="*/ 0 w 87"/>
                        <a:gd name="T89" fmla="*/ 3 h 51"/>
                        <a:gd name="T90" fmla="*/ 4 w 87"/>
                        <a:gd name="T9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 h="51">
                          <a:moveTo>
                            <a:pt x="4" y="0"/>
                          </a:moveTo>
                          <a:lnTo>
                            <a:pt x="7" y="3"/>
                          </a:lnTo>
                          <a:lnTo>
                            <a:pt x="11" y="7"/>
                          </a:lnTo>
                          <a:lnTo>
                            <a:pt x="11" y="10"/>
                          </a:lnTo>
                          <a:lnTo>
                            <a:pt x="14" y="10"/>
                          </a:lnTo>
                          <a:lnTo>
                            <a:pt x="18" y="14"/>
                          </a:lnTo>
                          <a:lnTo>
                            <a:pt x="18" y="10"/>
                          </a:lnTo>
                          <a:lnTo>
                            <a:pt x="18" y="7"/>
                          </a:lnTo>
                          <a:lnTo>
                            <a:pt x="18" y="3"/>
                          </a:lnTo>
                          <a:lnTo>
                            <a:pt x="18" y="7"/>
                          </a:lnTo>
                          <a:lnTo>
                            <a:pt x="18" y="10"/>
                          </a:lnTo>
                          <a:lnTo>
                            <a:pt x="21" y="10"/>
                          </a:lnTo>
                          <a:lnTo>
                            <a:pt x="21" y="7"/>
                          </a:lnTo>
                          <a:lnTo>
                            <a:pt x="21" y="10"/>
                          </a:lnTo>
                          <a:lnTo>
                            <a:pt x="24" y="10"/>
                          </a:lnTo>
                          <a:lnTo>
                            <a:pt x="24" y="14"/>
                          </a:lnTo>
                          <a:lnTo>
                            <a:pt x="28" y="14"/>
                          </a:lnTo>
                          <a:lnTo>
                            <a:pt x="28" y="17"/>
                          </a:lnTo>
                          <a:lnTo>
                            <a:pt x="31" y="17"/>
                          </a:lnTo>
                          <a:lnTo>
                            <a:pt x="31" y="20"/>
                          </a:lnTo>
                          <a:lnTo>
                            <a:pt x="31" y="24"/>
                          </a:lnTo>
                          <a:lnTo>
                            <a:pt x="35" y="24"/>
                          </a:lnTo>
                          <a:lnTo>
                            <a:pt x="35" y="20"/>
                          </a:lnTo>
                          <a:lnTo>
                            <a:pt x="38" y="17"/>
                          </a:lnTo>
                          <a:lnTo>
                            <a:pt x="38" y="20"/>
                          </a:lnTo>
                          <a:lnTo>
                            <a:pt x="42" y="24"/>
                          </a:lnTo>
                          <a:lnTo>
                            <a:pt x="45" y="27"/>
                          </a:lnTo>
                          <a:lnTo>
                            <a:pt x="52" y="27"/>
                          </a:lnTo>
                          <a:lnTo>
                            <a:pt x="52" y="24"/>
                          </a:lnTo>
                          <a:lnTo>
                            <a:pt x="56" y="24"/>
                          </a:lnTo>
                          <a:lnTo>
                            <a:pt x="56" y="27"/>
                          </a:lnTo>
                          <a:lnTo>
                            <a:pt x="59" y="27"/>
                          </a:lnTo>
                          <a:lnTo>
                            <a:pt x="63" y="27"/>
                          </a:lnTo>
                          <a:lnTo>
                            <a:pt x="66" y="27"/>
                          </a:lnTo>
                          <a:lnTo>
                            <a:pt x="69" y="27"/>
                          </a:lnTo>
                          <a:lnTo>
                            <a:pt x="69" y="24"/>
                          </a:lnTo>
                          <a:lnTo>
                            <a:pt x="69" y="20"/>
                          </a:lnTo>
                          <a:lnTo>
                            <a:pt x="73" y="20"/>
                          </a:lnTo>
                          <a:lnTo>
                            <a:pt x="73" y="24"/>
                          </a:lnTo>
                          <a:lnTo>
                            <a:pt x="73" y="27"/>
                          </a:lnTo>
                          <a:lnTo>
                            <a:pt x="76" y="30"/>
                          </a:lnTo>
                          <a:lnTo>
                            <a:pt x="76" y="34"/>
                          </a:lnTo>
                          <a:lnTo>
                            <a:pt x="80" y="34"/>
                          </a:lnTo>
                          <a:lnTo>
                            <a:pt x="83" y="37"/>
                          </a:lnTo>
                          <a:lnTo>
                            <a:pt x="83" y="41"/>
                          </a:lnTo>
                          <a:lnTo>
                            <a:pt x="87" y="44"/>
                          </a:lnTo>
                          <a:lnTo>
                            <a:pt x="83" y="44"/>
                          </a:lnTo>
                          <a:lnTo>
                            <a:pt x="83" y="47"/>
                          </a:lnTo>
                          <a:lnTo>
                            <a:pt x="80" y="44"/>
                          </a:lnTo>
                          <a:lnTo>
                            <a:pt x="76" y="44"/>
                          </a:lnTo>
                          <a:lnTo>
                            <a:pt x="73" y="41"/>
                          </a:lnTo>
                          <a:lnTo>
                            <a:pt x="73" y="44"/>
                          </a:lnTo>
                          <a:lnTo>
                            <a:pt x="69" y="44"/>
                          </a:lnTo>
                          <a:lnTo>
                            <a:pt x="69" y="47"/>
                          </a:lnTo>
                          <a:lnTo>
                            <a:pt x="66" y="47"/>
                          </a:lnTo>
                          <a:lnTo>
                            <a:pt x="66" y="44"/>
                          </a:lnTo>
                          <a:lnTo>
                            <a:pt x="63" y="44"/>
                          </a:lnTo>
                          <a:lnTo>
                            <a:pt x="63" y="47"/>
                          </a:lnTo>
                          <a:lnTo>
                            <a:pt x="59" y="51"/>
                          </a:lnTo>
                          <a:lnTo>
                            <a:pt x="59" y="47"/>
                          </a:lnTo>
                          <a:lnTo>
                            <a:pt x="56" y="47"/>
                          </a:lnTo>
                          <a:lnTo>
                            <a:pt x="56" y="44"/>
                          </a:lnTo>
                          <a:lnTo>
                            <a:pt x="56" y="41"/>
                          </a:lnTo>
                          <a:lnTo>
                            <a:pt x="52" y="37"/>
                          </a:lnTo>
                          <a:lnTo>
                            <a:pt x="49" y="37"/>
                          </a:lnTo>
                          <a:lnTo>
                            <a:pt x="49" y="34"/>
                          </a:lnTo>
                          <a:lnTo>
                            <a:pt x="49" y="30"/>
                          </a:lnTo>
                          <a:lnTo>
                            <a:pt x="45" y="30"/>
                          </a:lnTo>
                          <a:lnTo>
                            <a:pt x="45" y="34"/>
                          </a:lnTo>
                          <a:lnTo>
                            <a:pt x="42" y="34"/>
                          </a:lnTo>
                          <a:lnTo>
                            <a:pt x="38" y="34"/>
                          </a:lnTo>
                          <a:lnTo>
                            <a:pt x="35" y="30"/>
                          </a:lnTo>
                          <a:lnTo>
                            <a:pt x="31" y="30"/>
                          </a:lnTo>
                          <a:lnTo>
                            <a:pt x="31" y="27"/>
                          </a:lnTo>
                          <a:lnTo>
                            <a:pt x="28" y="27"/>
                          </a:lnTo>
                          <a:lnTo>
                            <a:pt x="28" y="24"/>
                          </a:lnTo>
                          <a:lnTo>
                            <a:pt x="24" y="24"/>
                          </a:lnTo>
                          <a:lnTo>
                            <a:pt x="21" y="24"/>
                          </a:lnTo>
                          <a:lnTo>
                            <a:pt x="18" y="24"/>
                          </a:lnTo>
                          <a:lnTo>
                            <a:pt x="18" y="20"/>
                          </a:lnTo>
                          <a:lnTo>
                            <a:pt x="14" y="20"/>
                          </a:lnTo>
                          <a:lnTo>
                            <a:pt x="14" y="17"/>
                          </a:lnTo>
                          <a:lnTo>
                            <a:pt x="11" y="17"/>
                          </a:lnTo>
                          <a:lnTo>
                            <a:pt x="7" y="14"/>
                          </a:lnTo>
                          <a:lnTo>
                            <a:pt x="4" y="10"/>
                          </a:lnTo>
                          <a:lnTo>
                            <a:pt x="4" y="7"/>
                          </a:lnTo>
                          <a:lnTo>
                            <a:pt x="0" y="7"/>
                          </a:lnTo>
                          <a:lnTo>
                            <a:pt x="4" y="7"/>
                          </a:lnTo>
                          <a:lnTo>
                            <a:pt x="4" y="3"/>
                          </a:lnTo>
                          <a:lnTo>
                            <a:pt x="0" y="3"/>
                          </a:lnTo>
                          <a:lnTo>
                            <a:pt x="0" y="0"/>
                          </a:lnTo>
                          <a:lnTo>
                            <a:pt x="4"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6" name="Freeform 725"/>
                    <p:cNvSpPr>
                      <a:spLocks/>
                    </p:cNvSpPr>
                    <p:nvPr/>
                  </p:nvSpPr>
                  <p:spPr bwMode="auto">
                    <a:xfrm>
                      <a:off x="3595" y="2566"/>
                      <a:ext cx="45" cy="47"/>
                    </a:xfrm>
                    <a:custGeom>
                      <a:avLst/>
                      <a:gdLst>
                        <a:gd name="T0" fmla="*/ 0 w 31"/>
                        <a:gd name="T1" fmla="*/ 13 h 50"/>
                        <a:gd name="T2" fmla="*/ 0 w 31"/>
                        <a:gd name="T3" fmla="*/ 17 h 50"/>
                        <a:gd name="T4" fmla="*/ 3 w 31"/>
                        <a:gd name="T5" fmla="*/ 17 h 50"/>
                        <a:gd name="T6" fmla="*/ 3 w 31"/>
                        <a:gd name="T7" fmla="*/ 20 h 50"/>
                        <a:gd name="T8" fmla="*/ 6 w 31"/>
                        <a:gd name="T9" fmla="*/ 20 h 50"/>
                        <a:gd name="T10" fmla="*/ 6 w 31"/>
                        <a:gd name="T11" fmla="*/ 23 h 50"/>
                        <a:gd name="T12" fmla="*/ 6 w 31"/>
                        <a:gd name="T13" fmla="*/ 27 h 50"/>
                        <a:gd name="T14" fmla="*/ 6 w 31"/>
                        <a:gd name="T15" fmla="*/ 30 h 50"/>
                        <a:gd name="T16" fmla="*/ 6 w 31"/>
                        <a:gd name="T17" fmla="*/ 33 h 50"/>
                        <a:gd name="T18" fmla="*/ 6 w 31"/>
                        <a:gd name="T19" fmla="*/ 37 h 50"/>
                        <a:gd name="T20" fmla="*/ 6 w 31"/>
                        <a:gd name="T21" fmla="*/ 40 h 50"/>
                        <a:gd name="T22" fmla="*/ 10 w 31"/>
                        <a:gd name="T23" fmla="*/ 44 h 50"/>
                        <a:gd name="T24" fmla="*/ 13 w 31"/>
                        <a:gd name="T25" fmla="*/ 47 h 50"/>
                        <a:gd name="T26" fmla="*/ 10 w 31"/>
                        <a:gd name="T27" fmla="*/ 37 h 50"/>
                        <a:gd name="T28" fmla="*/ 20 w 31"/>
                        <a:gd name="T29" fmla="*/ 40 h 50"/>
                        <a:gd name="T30" fmla="*/ 20 w 31"/>
                        <a:gd name="T31" fmla="*/ 44 h 50"/>
                        <a:gd name="T32" fmla="*/ 17 w 31"/>
                        <a:gd name="T33" fmla="*/ 40 h 50"/>
                        <a:gd name="T34" fmla="*/ 20 w 31"/>
                        <a:gd name="T35" fmla="*/ 50 h 50"/>
                        <a:gd name="T36" fmla="*/ 24 w 31"/>
                        <a:gd name="T37" fmla="*/ 50 h 50"/>
                        <a:gd name="T38" fmla="*/ 24 w 31"/>
                        <a:gd name="T39" fmla="*/ 47 h 50"/>
                        <a:gd name="T40" fmla="*/ 24 w 31"/>
                        <a:gd name="T41" fmla="*/ 37 h 50"/>
                        <a:gd name="T42" fmla="*/ 27 w 31"/>
                        <a:gd name="T43" fmla="*/ 30 h 50"/>
                        <a:gd name="T44" fmla="*/ 27 w 31"/>
                        <a:gd name="T45" fmla="*/ 27 h 50"/>
                        <a:gd name="T46" fmla="*/ 27 w 31"/>
                        <a:gd name="T47" fmla="*/ 23 h 50"/>
                        <a:gd name="T48" fmla="*/ 27 w 31"/>
                        <a:gd name="T49" fmla="*/ 20 h 50"/>
                        <a:gd name="T50" fmla="*/ 27 w 31"/>
                        <a:gd name="T51" fmla="*/ 17 h 50"/>
                        <a:gd name="T52" fmla="*/ 31 w 31"/>
                        <a:gd name="T53" fmla="*/ 13 h 50"/>
                        <a:gd name="T54" fmla="*/ 31 w 31"/>
                        <a:gd name="T55" fmla="*/ 10 h 50"/>
                        <a:gd name="T56" fmla="*/ 31 w 31"/>
                        <a:gd name="T57" fmla="*/ 6 h 50"/>
                        <a:gd name="T58" fmla="*/ 31 w 31"/>
                        <a:gd name="T59" fmla="*/ 3 h 50"/>
                        <a:gd name="T60" fmla="*/ 31 w 31"/>
                        <a:gd name="T61" fmla="*/ 0 h 50"/>
                        <a:gd name="T62" fmla="*/ 27 w 31"/>
                        <a:gd name="T63" fmla="*/ 0 h 50"/>
                        <a:gd name="T64" fmla="*/ 27 w 31"/>
                        <a:gd name="T65" fmla="*/ 3 h 50"/>
                        <a:gd name="T66" fmla="*/ 27 w 31"/>
                        <a:gd name="T67" fmla="*/ 6 h 50"/>
                        <a:gd name="T68" fmla="*/ 24 w 31"/>
                        <a:gd name="T69" fmla="*/ 6 h 50"/>
                        <a:gd name="T70" fmla="*/ 24 w 31"/>
                        <a:gd name="T71" fmla="*/ 3 h 50"/>
                        <a:gd name="T72" fmla="*/ 24 w 31"/>
                        <a:gd name="T73" fmla="*/ 13 h 50"/>
                        <a:gd name="T74" fmla="*/ 17 w 31"/>
                        <a:gd name="T75" fmla="*/ 13 h 50"/>
                        <a:gd name="T76" fmla="*/ 17 w 31"/>
                        <a:gd name="T77" fmla="*/ 17 h 50"/>
                        <a:gd name="T78" fmla="*/ 13 w 31"/>
                        <a:gd name="T79" fmla="*/ 20 h 50"/>
                        <a:gd name="T80" fmla="*/ 10 w 31"/>
                        <a:gd name="T81" fmla="*/ 17 h 50"/>
                        <a:gd name="T82" fmla="*/ 10 w 31"/>
                        <a:gd name="T83" fmla="*/ 23 h 50"/>
                        <a:gd name="T84" fmla="*/ 6 w 31"/>
                        <a:gd name="T85" fmla="*/ 17 h 50"/>
                        <a:gd name="T86" fmla="*/ 0 w 31"/>
                        <a:gd name="T87"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50">
                          <a:moveTo>
                            <a:pt x="0" y="13"/>
                          </a:moveTo>
                          <a:lnTo>
                            <a:pt x="0" y="17"/>
                          </a:lnTo>
                          <a:lnTo>
                            <a:pt x="3" y="17"/>
                          </a:lnTo>
                          <a:lnTo>
                            <a:pt x="3" y="20"/>
                          </a:lnTo>
                          <a:lnTo>
                            <a:pt x="6" y="20"/>
                          </a:lnTo>
                          <a:lnTo>
                            <a:pt x="6" y="23"/>
                          </a:lnTo>
                          <a:lnTo>
                            <a:pt x="6" y="27"/>
                          </a:lnTo>
                          <a:lnTo>
                            <a:pt x="6" y="30"/>
                          </a:lnTo>
                          <a:lnTo>
                            <a:pt x="6" y="33"/>
                          </a:lnTo>
                          <a:lnTo>
                            <a:pt x="6" y="37"/>
                          </a:lnTo>
                          <a:lnTo>
                            <a:pt x="6" y="40"/>
                          </a:lnTo>
                          <a:lnTo>
                            <a:pt x="10" y="44"/>
                          </a:lnTo>
                          <a:lnTo>
                            <a:pt x="13" y="47"/>
                          </a:lnTo>
                          <a:lnTo>
                            <a:pt x="10" y="37"/>
                          </a:lnTo>
                          <a:lnTo>
                            <a:pt x="20" y="40"/>
                          </a:lnTo>
                          <a:lnTo>
                            <a:pt x="20" y="44"/>
                          </a:lnTo>
                          <a:lnTo>
                            <a:pt x="17" y="40"/>
                          </a:lnTo>
                          <a:lnTo>
                            <a:pt x="20" y="50"/>
                          </a:lnTo>
                          <a:lnTo>
                            <a:pt x="24" y="50"/>
                          </a:lnTo>
                          <a:lnTo>
                            <a:pt x="24" y="47"/>
                          </a:lnTo>
                          <a:lnTo>
                            <a:pt x="24" y="37"/>
                          </a:lnTo>
                          <a:lnTo>
                            <a:pt x="27" y="30"/>
                          </a:lnTo>
                          <a:lnTo>
                            <a:pt x="27" y="27"/>
                          </a:lnTo>
                          <a:lnTo>
                            <a:pt x="27" y="23"/>
                          </a:lnTo>
                          <a:lnTo>
                            <a:pt x="27" y="20"/>
                          </a:lnTo>
                          <a:lnTo>
                            <a:pt x="27" y="17"/>
                          </a:lnTo>
                          <a:lnTo>
                            <a:pt x="31" y="13"/>
                          </a:lnTo>
                          <a:lnTo>
                            <a:pt x="31" y="10"/>
                          </a:lnTo>
                          <a:lnTo>
                            <a:pt x="31" y="6"/>
                          </a:lnTo>
                          <a:lnTo>
                            <a:pt x="31" y="3"/>
                          </a:lnTo>
                          <a:lnTo>
                            <a:pt x="31" y="0"/>
                          </a:lnTo>
                          <a:lnTo>
                            <a:pt x="27" y="0"/>
                          </a:lnTo>
                          <a:lnTo>
                            <a:pt x="27" y="3"/>
                          </a:lnTo>
                          <a:lnTo>
                            <a:pt x="27" y="6"/>
                          </a:lnTo>
                          <a:lnTo>
                            <a:pt x="24" y="6"/>
                          </a:lnTo>
                          <a:lnTo>
                            <a:pt x="24" y="3"/>
                          </a:lnTo>
                          <a:lnTo>
                            <a:pt x="24" y="13"/>
                          </a:lnTo>
                          <a:lnTo>
                            <a:pt x="17" y="13"/>
                          </a:lnTo>
                          <a:lnTo>
                            <a:pt x="17" y="17"/>
                          </a:lnTo>
                          <a:lnTo>
                            <a:pt x="13" y="20"/>
                          </a:lnTo>
                          <a:lnTo>
                            <a:pt x="10" y="17"/>
                          </a:lnTo>
                          <a:lnTo>
                            <a:pt x="10" y="23"/>
                          </a:lnTo>
                          <a:lnTo>
                            <a:pt x="6" y="17"/>
                          </a:lnTo>
                          <a:lnTo>
                            <a:pt x="0" y="1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7" name="Freeform 726"/>
                    <p:cNvSpPr>
                      <a:spLocks/>
                    </p:cNvSpPr>
                    <p:nvPr/>
                  </p:nvSpPr>
                  <p:spPr bwMode="auto">
                    <a:xfrm>
                      <a:off x="3640" y="2579"/>
                      <a:ext cx="39" cy="18"/>
                    </a:xfrm>
                    <a:custGeom>
                      <a:avLst/>
                      <a:gdLst>
                        <a:gd name="T0" fmla="*/ 0 w 27"/>
                        <a:gd name="T1" fmla="*/ 7 h 20"/>
                        <a:gd name="T2" fmla="*/ 0 w 27"/>
                        <a:gd name="T3" fmla="*/ 10 h 20"/>
                        <a:gd name="T4" fmla="*/ 0 w 27"/>
                        <a:gd name="T5" fmla="*/ 14 h 20"/>
                        <a:gd name="T6" fmla="*/ 0 w 27"/>
                        <a:gd name="T7" fmla="*/ 17 h 20"/>
                        <a:gd name="T8" fmla="*/ 3 w 27"/>
                        <a:gd name="T9" fmla="*/ 17 h 20"/>
                        <a:gd name="T10" fmla="*/ 3 w 27"/>
                        <a:gd name="T11" fmla="*/ 20 h 20"/>
                        <a:gd name="T12" fmla="*/ 7 w 27"/>
                        <a:gd name="T13" fmla="*/ 20 h 20"/>
                        <a:gd name="T14" fmla="*/ 7 w 27"/>
                        <a:gd name="T15" fmla="*/ 17 h 20"/>
                        <a:gd name="T16" fmla="*/ 7 w 27"/>
                        <a:gd name="T17" fmla="*/ 14 h 20"/>
                        <a:gd name="T18" fmla="*/ 10 w 27"/>
                        <a:gd name="T19" fmla="*/ 17 h 20"/>
                        <a:gd name="T20" fmla="*/ 14 w 27"/>
                        <a:gd name="T21" fmla="*/ 17 h 20"/>
                        <a:gd name="T22" fmla="*/ 17 w 27"/>
                        <a:gd name="T23" fmla="*/ 14 h 20"/>
                        <a:gd name="T24" fmla="*/ 20 w 27"/>
                        <a:gd name="T25" fmla="*/ 10 h 20"/>
                        <a:gd name="T26" fmla="*/ 27 w 27"/>
                        <a:gd name="T27" fmla="*/ 7 h 20"/>
                        <a:gd name="T28" fmla="*/ 27 w 27"/>
                        <a:gd name="T29" fmla="*/ 4 h 20"/>
                        <a:gd name="T30" fmla="*/ 27 w 27"/>
                        <a:gd name="T31" fmla="*/ 7 h 20"/>
                        <a:gd name="T32" fmla="*/ 24 w 27"/>
                        <a:gd name="T33" fmla="*/ 7 h 20"/>
                        <a:gd name="T34" fmla="*/ 20 w 27"/>
                        <a:gd name="T35" fmla="*/ 7 h 20"/>
                        <a:gd name="T36" fmla="*/ 17 w 27"/>
                        <a:gd name="T37" fmla="*/ 7 h 20"/>
                        <a:gd name="T38" fmla="*/ 14 w 27"/>
                        <a:gd name="T39" fmla="*/ 7 h 20"/>
                        <a:gd name="T40" fmla="*/ 7 w 27"/>
                        <a:gd name="T41" fmla="*/ 7 h 20"/>
                        <a:gd name="T42" fmla="*/ 10 w 27"/>
                        <a:gd name="T43" fmla="*/ 0 h 20"/>
                        <a:gd name="T44" fmla="*/ 3 w 27"/>
                        <a:gd name="T45" fmla="*/ 0 h 20"/>
                        <a:gd name="T46" fmla="*/ 10 w 27"/>
                        <a:gd name="T47" fmla="*/ 4 h 20"/>
                        <a:gd name="T48" fmla="*/ 0 w 27"/>
                        <a:gd name="T4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0">
                          <a:moveTo>
                            <a:pt x="0" y="7"/>
                          </a:moveTo>
                          <a:lnTo>
                            <a:pt x="0" y="10"/>
                          </a:lnTo>
                          <a:lnTo>
                            <a:pt x="0" y="14"/>
                          </a:lnTo>
                          <a:lnTo>
                            <a:pt x="0" y="17"/>
                          </a:lnTo>
                          <a:lnTo>
                            <a:pt x="3" y="17"/>
                          </a:lnTo>
                          <a:lnTo>
                            <a:pt x="3" y="20"/>
                          </a:lnTo>
                          <a:lnTo>
                            <a:pt x="7" y="20"/>
                          </a:lnTo>
                          <a:lnTo>
                            <a:pt x="7" y="17"/>
                          </a:lnTo>
                          <a:lnTo>
                            <a:pt x="7" y="14"/>
                          </a:lnTo>
                          <a:lnTo>
                            <a:pt x="10" y="17"/>
                          </a:lnTo>
                          <a:lnTo>
                            <a:pt x="14" y="17"/>
                          </a:lnTo>
                          <a:lnTo>
                            <a:pt x="17" y="14"/>
                          </a:lnTo>
                          <a:lnTo>
                            <a:pt x="20" y="10"/>
                          </a:lnTo>
                          <a:lnTo>
                            <a:pt x="27" y="7"/>
                          </a:lnTo>
                          <a:lnTo>
                            <a:pt x="27" y="4"/>
                          </a:lnTo>
                          <a:lnTo>
                            <a:pt x="27" y="7"/>
                          </a:lnTo>
                          <a:lnTo>
                            <a:pt x="24" y="7"/>
                          </a:lnTo>
                          <a:lnTo>
                            <a:pt x="20" y="7"/>
                          </a:lnTo>
                          <a:lnTo>
                            <a:pt x="17" y="7"/>
                          </a:lnTo>
                          <a:lnTo>
                            <a:pt x="14" y="7"/>
                          </a:lnTo>
                          <a:lnTo>
                            <a:pt x="7" y="7"/>
                          </a:lnTo>
                          <a:lnTo>
                            <a:pt x="10" y="0"/>
                          </a:lnTo>
                          <a:lnTo>
                            <a:pt x="3" y="0"/>
                          </a:lnTo>
                          <a:lnTo>
                            <a:pt x="10" y="4"/>
                          </a:lnTo>
                          <a:lnTo>
                            <a:pt x="0"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8" name="Freeform 727"/>
                    <p:cNvSpPr>
                      <a:spLocks/>
                    </p:cNvSpPr>
                    <p:nvPr/>
                  </p:nvSpPr>
                  <p:spPr bwMode="auto">
                    <a:xfrm>
                      <a:off x="3635" y="2585"/>
                      <a:ext cx="54" cy="25"/>
                    </a:xfrm>
                    <a:custGeom>
                      <a:avLst/>
                      <a:gdLst>
                        <a:gd name="T0" fmla="*/ 0 w 38"/>
                        <a:gd name="T1" fmla="*/ 20 h 27"/>
                        <a:gd name="T2" fmla="*/ 4 w 38"/>
                        <a:gd name="T3" fmla="*/ 13 h 27"/>
                        <a:gd name="T4" fmla="*/ 7 w 38"/>
                        <a:gd name="T5" fmla="*/ 13 h 27"/>
                        <a:gd name="T6" fmla="*/ 7 w 38"/>
                        <a:gd name="T7" fmla="*/ 17 h 27"/>
                        <a:gd name="T8" fmla="*/ 11 w 38"/>
                        <a:gd name="T9" fmla="*/ 20 h 27"/>
                        <a:gd name="T10" fmla="*/ 11 w 38"/>
                        <a:gd name="T11" fmla="*/ 17 h 27"/>
                        <a:gd name="T12" fmla="*/ 14 w 38"/>
                        <a:gd name="T13" fmla="*/ 20 h 27"/>
                        <a:gd name="T14" fmla="*/ 14 w 38"/>
                        <a:gd name="T15" fmla="*/ 17 h 27"/>
                        <a:gd name="T16" fmla="*/ 14 w 38"/>
                        <a:gd name="T17" fmla="*/ 13 h 27"/>
                        <a:gd name="T18" fmla="*/ 14 w 38"/>
                        <a:gd name="T19" fmla="*/ 17 h 27"/>
                        <a:gd name="T20" fmla="*/ 18 w 38"/>
                        <a:gd name="T21" fmla="*/ 17 h 27"/>
                        <a:gd name="T22" fmla="*/ 18 w 38"/>
                        <a:gd name="T23" fmla="*/ 13 h 27"/>
                        <a:gd name="T24" fmla="*/ 18 w 38"/>
                        <a:gd name="T25" fmla="*/ 17 h 27"/>
                        <a:gd name="T26" fmla="*/ 18 w 38"/>
                        <a:gd name="T27" fmla="*/ 13 h 27"/>
                        <a:gd name="T28" fmla="*/ 21 w 38"/>
                        <a:gd name="T29" fmla="*/ 13 h 27"/>
                        <a:gd name="T30" fmla="*/ 28 w 38"/>
                        <a:gd name="T31" fmla="*/ 13 h 27"/>
                        <a:gd name="T32" fmla="*/ 28 w 38"/>
                        <a:gd name="T33" fmla="*/ 10 h 27"/>
                        <a:gd name="T34" fmla="*/ 31 w 38"/>
                        <a:gd name="T35" fmla="*/ 7 h 27"/>
                        <a:gd name="T36" fmla="*/ 31 w 38"/>
                        <a:gd name="T37" fmla="*/ 10 h 27"/>
                        <a:gd name="T38" fmla="*/ 31 w 38"/>
                        <a:gd name="T39" fmla="*/ 7 h 27"/>
                        <a:gd name="T40" fmla="*/ 35 w 38"/>
                        <a:gd name="T41" fmla="*/ 3 h 27"/>
                        <a:gd name="T42" fmla="*/ 31 w 38"/>
                        <a:gd name="T43" fmla="*/ 0 h 27"/>
                        <a:gd name="T44" fmla="*/ 38 w 38"/>
                        <a:gd name="T45" fmla="*/ 3 h 27"/>
                        <a:gd name="T46" fmla="*/ 38 w 38"/>
                        <a:gd name="T47" fmla="*/ 7 h 27"/>
                        <a:gd name="T48" fmla="*/ 35 w 38"/>
                        <a:gd name="T49" fmla="*/ 7 h 27"/>
                        <a:gd name="T50" fmla="*/ 35 w 38"/>
                        <a:gd name="T51" fmla="*/ 10 h 27"/>
                        <a:gd name="T52" fmla="*/ 28 w 38"/>
                        <a:gd name="T53" fmla="*/ 13 h 27"/>
                        <a:gd name="T54" fmla="*/ 28 w 38"/>
                        <a:gd name="T55" fmla="*/ 17 h 27"/>
                        <a:gd name="T56" fmla="*/ 24 w 38"/>
                        <a:gd name="T57" fmla="*/ 17 h 27"/>
                        <a:gd name="T58" fmla="*/ 24 w 38"/>
                        <a:gd name="T59" fmla="*/ 20 h 27"/>
                        <a:gd name="T60" fmla="*/ 24 w 38"/>
                        <a:gd name="T61" fmla="*/ 17 h 27"/>
                        <a:gd name="T62" fmla="*/ 24 w 38"/>
                        <a:gd name="T63" fmla="*/ 20 h 27"/>
                        <a:gd name="T64" fmla="*/ 21 w 38"/>
                        <a:gd name="T65" fmla="*/ 20 h 27"/>
                        <a:gd name="T66" fmla="*/ 21 w 38"/>
                        <a:gd name="T67" fmla="*/ 24 h 27"/>
                        <a:gd name="T68" fmla="*/ 18 w 38"/>
                        <a:gd name="T69" fmla="*/ 24 h 27"/>
                        <a:gd name="T70" fmla="*/ 14 w 38"/>
                        <a:gd name="T71" fmla="*/ 27 h 27"/>
                        <a:gd name="T72" fmla="*/ 14 w 38"/>
                        <a:gd name="T73" fmla="*/ 24 h 27"/>
                        <a:gd name="T74" fmla="*/ 11 w 38"/>
                        <a:gd name="T75" fmla="*/ 24 h 27"/>
                        <a:gd name="T76" fmla="*/ 11 w 38"/>
                        <a:gd name="T77" fmla="*/ 27 h 27"/>
                        <a:gd name="T78" fmla="*/ 11 w 38"/>
                        <a:gd name="T79" fmla="*/ 24 h 27"/>
                        <a:gd name="T80" fmla="*/ 7 w 38"/>
                        <a:gd name="T81" fmla="*/ 24 h 27"/>
                        <a:gd name="T82" fmla="*/ 4 w 38"/>
                        <a:gd name="T83" fmla="*/ 24 h 27"/>
                        <a:gd name="T84" fmla="*/ 4 w 38"/>
                        <a:gd name="T85" fmla="*/ 20 h 27"/>
                        <a:gd name="T86" fmla="*/ 4 w 38"/>
                        <a:gd name="T87" fmla="*/ 17 h 27"/>
                        <a:gd name="T88" fmla="*/ 0 w 38"/>
                        <a:gd name="T89" fmla="*/ 17 h 27"/>
                        <a:gd name="T90" fmla="*/ 0 w 38"/>
                        <a:gd name="T9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27">
                          <a:moveTo>
                            <a:pt x="0" y="20"/>
                          </a:moveTo>
                          <a:lnTo>
                            <a:pt x="4" y="13"/>
                          </a:lnTo>
                          <a:lnTo>
                            <a:pt x="7" y="13"/>
                          </a:lnTo>
                          <a:lnTo>
                            <a:pt x="7" y="17"/>
                          </a:lnTo>
                          <a:lnTo>
                            <a:pt x="11" y="20"/>
                          </a:lnTo>
                          <a:lnTo>
                            <a:pt x="11" y="17"/>
                          </a:lnTo>
                          <a:lnTo>
                            <a:pt x="14" y="20"/>
                          </a:lnTo>
                          <a:lnTo>
                            <a:pt x="14" y="17"/>
                          </a:lnTo>
                          <a:lnTo>
                            <a:pt x="14" y="13"/>
                          </a:lnTo>
                          <a:lnTo>
                            <a:pt x="14" y="17"/>
                          </a:lnTo>
                          <a:lnTo>
                            <a:pt x="18" y="17"/>
                          </a:lnTo>
                          <a:lnTo>
                            <a:pt x="18" y="13"/>
                          </a:lnTo>
                          <a:lnTo>
                            <a:pt x="18" y="17"/>
                          </a:lnTo>
                          <a:lnTo>
                            <a:pt x="18" y="13"/>
                          </a:lnTo>
                          <a:lnTo>
                            <a:pt x="21" y="13"/>
                          </a:lnTo>
                          <a:lnTo>
                            <a:pt x="28" y="13"/>
                          </a:lnTo>
                          <a:lnTo>
                            <a:pt x="28" y="10"/>
                          </a:lnTo>
                          <a:lnTo>
                            <a:pt x="31" y="7"/>
                          </a:lnTo>
                          <a:lnTo>
                            <a:pt x="31" y="10"/>
                          </a:lnTo>
                          <a:lnTo>
                            <a:pt x="31" y="7"/>
                          </a:lnTo>
                          <a:lnTo>
                            <a:pt x="35" y="3"/>
                          </a:lnTo>
                          <a:lnTo>
                            <a:pt x="31" y="0"/>
                          </a:lnTo>
                          <a:lnTo>
                            <a:pt x="38" y="3"/>
                          </a:lnTo>
                          <a:lnTo>
                            <a:pt x="38" y="7"/>
                          </a:lnTo>
                          <a:lnTo>
                            <a:pt x="35" y="7"/>
                          </a:lnTo>
                          <a:lnTo>
                            <a:pt x="35" y="10"/>
                          </a:lnTo>
                          <a:lnTo>
                            <a:pt x="28" y="13"/>
                          </a:lnTo>
                          <a:lnTo>
                            <a:pt x="28" y="17"/>
                          </a:lnTo>
                          <a:lnTo>
                            <a:pt x="24" y="17"/>
                          </a:lnTo>
                          <a:lnTo>
                            <a:pt x="24" y="20"/>
                          </a:lnTo>
                          <a:lnTo>
                            <a:pt x="24" y="17"/>
                          </a:lnTo>
                          <a:lnTo>
                            <a:pt x="24" y="20"/>
                          </a:lnTo>
                          <a:lnTo>
                            <a:pt x="21" y="20"/>
                          </a:lnTo>
                          <a:lnTo>
                            <a:pt x="21" y="24"/>
                          </a:lnTo>
                          <a:lnTo>
                            <a:pt x="18" y="24"/>
                          </a:lnTo>
                          <a:lnTo>
                            <a:pt x="14" y="27"/>
                          </a:lnTo>
                          <a:lnTo>
                            <a:pt x="14" y="24"/>
                          </a:lnTo>
                          <a:lnTo>
                            <a:pt x="11" y="24"/>
                          </a:lnTo>
                          <a:lnTo>
                            <a:pt x="11" y="27"/>
                          </a:lnTo>
                          <a:lnTo>
                            <a:pt x="11" y="24"/>
                          </a:lnTo>
                          <a:lnTo>
                            <a:pt x="7" y="24"/>
                          </a:lnTo>
                          <a:lnTo>
                            <a:pt x="4" y="24"/>
                          </a:lnTo>
                          <a:lnTo>
                            <a:pt x="4" y="20"/>
                          </a:lnTo>
                          <a:lnTo>
                            <a:pt x="4" y="17"/>
                          </a:lnTo>
                          <a:lnTo>
                            <a:pt x="0" y="17"/>
                          </a:lnTo>
                          <a:lnTo>
                            <a:pt x="0" y="2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19" name="Freeform 728"/>
                    <p:cNvSpPr>
                      <a:spLocks/>
                    </p:cNvSpPr>
                    <p:nvPr/>
                  </p:nvSpPr>
                  <p:spPr bwMode="auto">
                    <a:xfrm>
                      <a:off x="3689" y="2572"/>
                      <a:ext cx="21" cy="16"/>
                    </a:xfrm>
                    <a:custGeom>
                      <a:avLst/>
                      <a:gdLst>
                        <a:gd name="T0" fmla="*/ 0 w 14"/>
                        <a:gd name="T1" fmla="*/ 14 h 17"/>
                        <a:gd name="T2" fmla="*/ 0 w 14"/>
                        <a:gd name="T3" fmla="*/ 17 h 17"/>
                        <a:gd name="T4" fmla="*/ 4 w 14"/>
                        <a:gd name="T5" fmla="*/ 17 h 17"/>
                        <a:gd name="T6" fmla="*/ 4 w 14"/>
                        <a:gd name="T7" fmla="*/ 14 h 17"/>
                        <a:gd name="T8" fmla="*/ 7 w 14"/>
                        <a:gd name="T9" fmla="*/ 14 h 17"/>
                        <a:gd name="T10" fmla="*/ 7 w 14"/>
                        <a:gd name="T11" fmla="*/ 11 h 17"/>
                        <a:gd name="T12" fmla="*/ 11 w 14"/>
                        <a:gd name="T13" fmla="*/ 7 h 17"/>
                        <a:gd name="T14" fmla="*/ 11 w 14"/>
                        <a:gd name="T15" fmla="*/ 4 h 17"/>
                        <a:gd name="T16" fmla="*/ 14 w 14"/>
                        <a:gd name="T17" fmla="*/ 4 h 17"/>
                        <a:gd name="T18" fmla="*/ 14 w 14"/>
                        <a:gd name="T19" fmla="*/ 0 h 17"/>
                        <a:gd name="T20" fmla="*/ 11 w 14"/>
                        <a:gd name="T21" fmla="*/ 0 h 17"/>
                        <a:gd name="T22" fmla="*/ 11 w 14"/>
                        <a:gd name="T23" fmla="*/ 4 h 17"/>
                        <a:gd name="T24" fmla="*/ 11 w 14"/>
                        <a:gd name="T25" fmla="*/ 7 h 17"/>
                        <a:gd name="T26" fmla="*/ 7 w 14"/>
                        <a:gd name="T27" fmla="*/ 7 h 17"/>
                        <a:gd name="T28" fmla="*/ 4 w 14"/>
                        <a:gd name="T29" fmla="*/ 11 h 17"/>
                        <a:gd name="T30" fmla="*/ 4 w 14"/>
                        <a:gd name="T31" fmla="*/ 14 h 17"/>
                        <a:gd name="T32" fmla="*/ 4 w 14"/>
                        <a:gd name="T33" fmla="*/ 11 h 17"/>
                        <a:gd name="T34" fmla="*/ 0 w 14"/>
                        <a:gd name="T35" fmla="*/ 11 h 17"/>
                        <a:gd name="T36" fmla="*/ 0 w 14"/>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7">
                          <a:moveTo>
                            <a:pt x="0" y="14"/>
                          </a:moveTo>
                          <a:lnTo>
                            <a:pt x="0" y="17"/>
                          </a:lnTo>
                          <a:lnTo>
                            <a:pt x="4" y="17"/>
                          </a:lnTo>
                          <a:lnTo>
                            <a:pt x="4" y="14"/>
                          </a:lnTo>
                          <a:lnTo>
                            <a:pt x="7" y="14"/>
                          </a:lnTo>
                          <a:lnTo>
                            <a:pt x="7" y="11"/>
                          </a:lnTo>
                          <a:lnTo>
                            <a:pt x="11" y="7"/>
                          </a:lnTo>
                          <a:lnTo>
                            <a:pt x="11" y="4"/>
                          </a:lnTo>
                          <a:lnTo>
                            <a:pt x="14" y="4"/>
                          </a:lnTo>
                          <a:lnTo>
                            <a:pt x="14" y="0"/>
                          </a:lnTo>
                          <a:lnTo>
                            <a:pt x="11" y="0"/>
                          </a:lnTo>
                          <a:lnTo>
                            <a:pt x="11" y="4"/>
                          </a:lnTo>
                          <a:lnTo>
                            <a:pt x="11" y="7"/>
                          </a:lnTo>
                          <a:lnTo>
                            <a:pt x="7" y="7"/>
                          </a:lnTo>
                          <a:lnTo>
                            <a:pt x="4" y="11"/>
                          </a:lnTo>
                          <a:lnTo>
                            <a:pt x="4" y="14"/>
                          </a:lnTo>
                          <a:lnTo>
                            <a:pt x="4" y="11"/>
                          </a:lnTo>
                          <a:lnTo>
                            <a:pt x="0" y="11"/>
                          </a:lnTo>
                          <a:lnTo>
                            <a:pt x="0" y="14"/>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0" name="Freeform 729"/>
                    <p:cNvSpPr>
                      <a:spLocks/>
                    </p:cNvSpPr>
                    <p:nvPr/>
                  </p:nvSpPr>
                  <p:spPr bwMode="auto">
                    <a:xfrm>
                      <a:off x="3610" y="2607"/>
                      <a:ext cx="59" cy="25"/>
                    </a:xfrm>
                    <a:custGeom>
                      <a:avLst/>
                      <a:gdLst>
                        <a:gd name="T0" fmla="*/ 0 w 41"/>
                        <a:gd name="T1" fmla="*/ 16 h 27"/>
                        <a:gd name="T2" fmla="*/ 3 w 41"/>
                        <a:gd name="T3" fmla="*/ 20 h 27"/>
                        <a:gd name="T4" fmla="*/ 7 w 41"/>
                        <a:gd name="T5" fmla="*/ 16 h 27"/>
                        <a:gd name="T6" fmla="*/ 10 w 41"/>
                        <a:gd name="T7" fmla="*/ 16 h 27"/>
                        <a:gd name="T8" fmla="*/ 14 w 41"/>
                        <a:gd name="T9" fmla="*/ 16 h 27"/>
                        <a:gd name="T10" fmla="*/ 17 w 41"/>
                        <a:gd name="T11" fmla="*/ 16 h 27"/>
                        <a:gd name="T12" fmla="*/ 21 w 41"/>
                        <a:gd name="T13" fmla="*/ 16 h 27"/>
                        <a:gd name="T14" fmla="*/ 21 w 41"/>
                        <a:gd name="T15" fmla="*/ 20 h 27"/>
                        <a:gd name="T16" fmla="*/ 24 w 41"/>
                        <a:gd name="T17" fmla="*/ 20 h 27"/>
                        <a:gd name="T18" fmla="*/ 24 w 41"/>
                        <a:gd name="T19" fmla="*/ 13 h 27"/>
                        <a:gd name="T20" fmla="*/ 24 w 41"/>
                        <a:gd name="T21" fmla="*/ 23 h 27"/>
                        <a:gd name="T22" fmla="*/ 28 w 41"/>
                        <a:gd name="T23" fmla="*/ 27 h 27"/>
                        <a:gd name="T24" fmla="*/ 28 w 41"/>
                        <a:gd name="T25" fmla="*/ 23 h 27"/>
                        <a:gd name="T26" fmla="*/ 28 w 41"/>
                        <a:gd name="T27" fmla="*/ 20 h 27"/>
                        <a:gd name="T28" fmla="*/ 28 w 41"/>
                        <a:gd name="T29" fmla="*/ 16 h 27"/>
                        <a:gd name="T30" fmla="*/ 31 w 41"/>
                        <a:gd name="T31" fmla="*/ 16 h 27"/>
                        <a:gd name="T32" fmla="*/ 35 w 41"/>
                        <a:gd name="T33" fmla="*/ 16 h 27"/>
                        <a:gd name="T34" fmla="*/ 38 w 41"/>
                        <a:gd name="T35" fmla="*/ 13 h 27"/>
                        <a:gd name="T36" fmla="*/ 35 w 41"/>
                        <a:gd name="T37" fmla="*/ 10 h 27"/>
                        <a:gd name="T38" fmla="*/ 38 w 41"/>
                        <a:gd name="T39" fmla="*/ 13 h 27"/>
                        <a:gd name="T40" fmla="*/ 38 w 41"/>
                        <a:gd name="T41" fmla="*/ 10 h 27"/>
                        <a:gd name="T42" fmla="*/ 38 w 41"/>
                        <a:gd name="T43" fmla="*/ 6 h 27"/>
                        <a:gd name="T44" fmla="*/ 41 w 41"/>
                        <a:gd name="T45" fmla="*/ 3 h 27"/>
                        <a:gd name="T46" fmla="*/ 38 w 41"/>
                        <a:gd name="T47" fmla="*/ 3 h 27"/>
                        <a:gd name="T48" fmla="*/ 41 w 41"/>
                        <a:gd name="T49" fmla="*/ 3 h 27"/>
                        <a:gd name="T50" fmla="*/ 41 w 41"/>
                        <a:gd name="T51" fmla="*/ 0 h 27"/>
                        <a:gd name="T52" fmla="*/ 38 w 41"/>
                        <a:gd name="T53" fmla="*/ 3 h 27"/>
                        <a:gd name="T54" fmla="*/ 35 w 41"/>
                        <a:gd name="T55" fmla="*/ 6 h 27"/>
                        <a:gd name="T56" fmla="*/ 35 w 41"/>
                        <a:gd name="T57" fmla="*/ 10 h 27"/>
                        <a:gd name="T58" fmla="*/ 31 w 41"/>
                        <a:gd name="T59" fmla="*/ 13 h 27"/>
                        <a:gd name="T60" fmla="*/ 28 w 41"/>
                        <a:gd name="T61" fmla="*/ 13 h 27"/>
                        <a:gd name="T62" fmla="*/ 28 w 41"/>
                        <a:gd name="T63" fmla="*/ 10 h 27"/>
                        <a:gd name="T64" fmla="*/ 24 w 41"/>
                        <a:gd name="T65" fmla="*/ 6 h 27"/>
                        <a:gd name="T66" fmla="*/ 21 w 41"/>
                        <a:gd name="T67" fmla="*/ 6 h 27"/>
                        <a:gd name="T68" fmla="*/ 17 w 41"/>
                        <a:gd name="T69" fmla="*/ 10 h 27"/>
                        <a:gd name="T70" fmla="*/ 14 w 41"/>
                        <a:gd name="T71" fmla="*/ 10 h 27"/>
                        <a:gd name="T72" fmla="*/ 10 w 41"/>
                        <a:gd name="T73" fmla="*/ 10 h 27"/>
                        <a:gd name="T74" fmla="*/ 7 w 41"/>
                        <a:gd name="T75" fmla="*/ 10 h 27"/>
                        <a:gd name="T76" fmla="*/ 7 w 41"/>
                        <a:gd name="T77" fmla="*/ 13 h 27"/>
                        <a:gd name="T78" fmla="*/ 3 w 41"/>
                        <a:gd name="T79" fmla="*/ 16 h 27"/>
                        <a:gd name="T80" fmla="*/ 0 w 41"/>
                        <a:gd name="T8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27">
                          <a:moveTo>
                            <a:pt x="0" y="16"/>
                          </a:moveTo>
                          <a:lnTo>
                            <a:pt x="3" y="20"/>
                          </a:lnTo>
                          <a:lnTo>
                            <a:pt x="7" y="16"/>
                          </a:lnTo>
                          <a:lnTo>
                            <a:pt x="10" y="16"/>
                          </a:lnTo>
                          <a:lnTo>
                            <a:pt x="14" y="16"/>
                          </a:lnTo>
                          <a:lnTo>
                            <a:pt x="17" y="16"/>
                          </a:lnTo>
                          <a:lnTo>
                            <a:pt x="21" y="16"/>
                          </a:lnTo>
                          <a:lnTo>
                            <a:pt x="21" y="20"/>
                          </a:lnTo>
                          <a:lnTo>
                            <a:pt x="24" y="20"/>
                          </a:lnTo>
                          <a:lnTo>
                            <a:pt x="24" y="13"/>
                          </a:lnTo>
                          <a:lnTo>
                            <a:pt x="24" y="23"/>
                          </a:lnTo>
                          <a:lnTo>
                            <a:pt x="28" y="27"/>
                          </a:lnTo>
                          <a:lnTo>
                            <a:pt x="28" y="23"/>
                          </a:lnTo>
                          <a:lnTo>
                            <a:pt x="28" y="20"/>
                          </a:lnTo>
                          <a:lnTo>
                            <a:pt x="28" y="16"/>
                          </a:lnTo>
                          <a:lnTo>
                            <a:pt x="31" y="16"/>
                          </a:lnTo>
                          <a:lnTo>
                            <a:pt x="35" y="16"/>
                          </a:lnTo>
                          <a:lnTo>
                            <a:pt x="38" y="13"/>
                          </a:lnTo>
                          <a:lnTo>
                            <a:pt x="35" y="10"/>
                          </a:lnTo>
                          <a:lnTo>
                            <a:pt x="38" y="13"/>
                          </a:lnTo>
                          <a:lnTo>
                            <a:pt x="38" y="10"/>
                          </a:lnTo>
                          <a:lnTo>
                            <a:pt x="38" y="6"/>
                          </a:lnTo>
                          <a:lnTo>
                            <a:pt x="41" y="3"/>
                          </a:lnTo>
                          <a:lnTo>
                            <a:pt x="38" y="3"/>
                          </a:lnTo>
                          <a:lnTo>
                            <a:pt x="41" y="3"/>
                          </a:lnTo>
                          <a:lnTo>
                            <a:pt x="41" y="0"/>
                          </a:lnTo>
                          <a:lnTo>
                            <a:pt x="38" y="3"/>
                          </a:lnTo>
                          <a:lnTo>
                            <a:pt x="35" y="6"/>
                          </a:lnTo>
                          <a:lnTo>
                            <a:pt x="35" y="10"/>
                          </a:lnTo>
                          <a:lnTo>
                            <a:pt x="31" y="13"/>
                          </a:lnTo>
                          <a:lnTo>
                            <a:pt x="28" y="13"/>
                          </a:lnTo>
                          <a:lnTo>
                            <a:pt x="28" y="10"/>
                          </a:lnTo>
                          <a:lnTo>
                            <a:pt x="24" y="6"/>
                          </a:lnTo>
                          <a:lnTo>
                            <a:pt x="21" y="6"/>
                          </a:lnTo>
                          <a:lnTo>
                            <a:pt x="17" y="10"/>
                          </a:lnTo>
                          <a:lnTo>
                            <a:pt x="14" y="10"/>
                          </a:lnTo>
                          <a:lnTo>
                            <a:pt x="10" y="10"/>
                          </a:lnTo>
                          <a:lnTo>
                            <a:pt x="7" y="10"/>
                          </a:lnTo>
                          <a:lnTo>
                            <a:pt x="7" y="13"/>
                          </a:lnTo>
                          <a:lnTo>
                            <a:pt x="3" y="16"/>
                          </a:lnTo>
                          <a:lnTo>
                            <a:pt x="0" y="16"/>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1" name="Freeform 730"/>
                    <p:cNvSpPr>
                      <a:spLocks/>
                    </p:cNvSpPr>
                    <p:nvPr/>
                  </p:nvSpPr>
                  <p:spPr bwMode="auto">
                    <a:xfrm>
                      <a:off x="3503" y="2579"/>
                      <a:ext cx="111" cy="40"/>
                    </a:xfrm>
                    <a:custGeom>
                      <a:avLst/>
                      <a:gdLst>
                        <a:gd name="T0" fmla="*/ 76 w 76"/>
                        <a:gd name="T1" fmla="*/ 37 h 44"/>
                        <a:gd name="T2" fmla="*/ 73 w 76"/>
                        <a:gd name="T3" fmla="*/ 34 h 44"/>
                        <a:gd name="T4" fmla="*/ 69 w 76"/>
                        <a:gd name="T5" fmla="*/ 34 h 44"/>
                        <a:gd name="T6" fmla="*/ 69 w 76"/>
                        <a:gd name="T7" fmla="*/ 31 h 44"/>
                        <a:gd name="T8" fmla="*/ 66 w 76"/>
                        <a:gd name="T9" fmla="*/ 27 h 44"/>
                        <a:gd name="T10" fmla="*/ 66 w 76"/>
                        <a:gd name="T11" fmla="*/ 24 h 44"/>
                        <a:gd name="T12" fmla="*/ 66 w 76"/>
                        <a:gd name="T13" fmla="*/ 20 h 44"/>
                        <a:gd name="T14" fmla="*/ 66 w 76"/>
                        <a:gd name="T15" fmla="*/ 17 h 44"/>
                        <a:gd name="T16" fmla="*/ 63 w 76"/>
                        <a:gd name="T17" fmla="*/ 14 h 44"/>
                        <a:gd name="T18" fmla="*/ 59 w 76"/>
                        <a:gd name="T19" fmla="*/ 14 h 44"/>
                        <a:gd name="T20" fmla="*/ 59 w 76"/>
                        <a:gd name="T21" fmla="*/ 10 h 44"/>
                        <a:gd name="T22" fmla="*/ 56 w 76"/>
                        <a:gd name="T23" fmla="*/ 7 h 44"/>
                        <a:gd name="T24" fmla="*/ 52 w 76"/>
                        <a:gd name="T25" fmla="*/ 7 h 44"/>
                        <a:gd name="T26" fmla="*/ 52 w 76"/>
                        <a:gd name="T27" fmla="*/ 4 h 44"/>
                        <a:gd name="T28" fmla="*/ 42 w 76"/>
                        <a:gd name="T29" fmla="*/ 7 h 44"/>
                        <a:gd name="T30" fmla="*/ 45 w 76"/>
                        <a:gd name="T31" fmla="*/ 10 h 44"/>
                        <a:gd name="T32" fmla="*/ 45 w 76"/>
                        <a:gd name="T33" fmla="*/ 14 h 44"/>
                        <a:gd name="T34" fmla="*/ 49 w 76"/>
                        <a:gd name="T35" fmla="*/ 17 h 44"/>
                        <a:gd name="T36" fmla="*/ 45 w 76"/>
                        <a:gd name="T37" fmla="*/ 17 h 44"/>
                        <a:gd name="T38" fmla="*/ 42 w 76"/>
                        <a:gd name="T39" fmla="*/ 20 h 44"/>
                        <a:gd name="T40" fmla="*/ 38 w 76"/>
                        <a:gd name="T41" fmla="*/ 20 h 44"/>
                        <a:gd name="T42" fmla="*/ 35 w 76"/>
                        <a:gd name="T43" fmla="*/ 20 h 44"/>
                        <a:gd name="T44" fmla="*/ 35 w 76"/>
                        <a:gd name="T45" fmla="*/ 17 h 44"/>
                        <a:gd name="T46" fmla="*/ 42 w 76"/>
                        <a:gd name="T47" fmla="*/ 4 h 44"/>
                        <a:gd name="T48" fmla="*/ 28 w 76"/>
                        <a:gd name="T49" fmla="*/ 17 h 44"/>
                        <a:gd name="T50" fmla="*/ 35 w 76"/>
                        <a:gd name="T51" fmla="*/ 4 h 44"/>
                        <a:gd name="T52" fmla="*/ 28 w 76"/>
                        <a:gd name="T53" fmla="*/ 7 h 44"/>
                        <a:gd name="T54" fmla="*/ 28 w 76"/>
                        <a:gd name="T55" fmla="*/ 14 h 44"/>
                        <a:gd name="T56" fmla="*/ 14 w 76"/>
                        <a:gd name="T57" fmla="*/ 7 h 44"/>
                        <a:gd name="T58" fmla="*/ 0 w 76"/>
                        <a:gd name="T59" fmla="*/ 0 h 44"/>
                        <a:gd name="T60" fmla="*/ 4 w 76"/>
                        <a:gd name="T61" fmla="*/ 0 h 44"/>
                        <a:gd name="T62" fmla="*/ 11 w 76"/>
                        <a:gd name="T63" fmla="*/ 7 h 44"/>
                        <a:gd name="T64" fmla="*/ 18 w 76"/>
                        <a:gd name="T65" fmla="*/ 14 h 44"/>
                        <a:gd name="T66" fmla="*/ 21 w 76"/>
                        <a:gd name="T67" fmla="*/ 17 h 44"/>
                        <a:gd name="T68" fmla="*/ 25 w 76"/>
                        <a:gd name="T69" fmla="*/ 20 h 44"/>
                        <a:gd name="T70" fmla="*/ 28 w 76"/>
                        <a:gd name="T71" fmla="*/ 20 h 44"/>
                        <a:gd name="T72" fmla="*/ 31 w 76"/>
                        <a:gd name="T73" fmla="*/ 24 h 44"/>
                        <a:gd name="T74" fmla="*/ 35 w 76"/>
                        <a:gd name="T75" fmla="*/ 24 h 44"/>
                        <a:gd name="T76" fmla="*/ 38 w 76"/>
                        <a:gd name="T77" fmla="*/ 24 h 44"/>
                        <a:gd name="T78" fmla="*/ 42 w 76"/>
                        <a:gd name="T79" fmla="*/ 24 h 44"/>
                        <a:gd name="T80" fmla="*/ 42 w 76"/>
                        <a:gd name="T81" fmla="*/ 27 h 44"/>
                        <a:gd name="T82" fmla="*/ 45 w 76"/>
                        <a:gd name="T83" fmla="*/ 31 h 44"/>
                        <a:gd name="T84" fmla="*/ 49 w 76"/>
                        <a:gd name="T85" fmla="*/ 31 h 44"/>
                        <a:gd name="T86" fmla="*/ 49 w 76"/>
                        <a:gd name="T87" fmla="*/ 27 h 44"/>
                        <a:gd name="T88" fmla="*/ 52 w 76"/>
                        <a:gd name="T89" fmla="*/ 27 h 44"/>
                        <a:gd name="T90" fmla="*/ 56 w 76"/>
                        <a:gd name="T91" fmla="*/ 27 h 44"/>
                        <a:gd name="T92" fmla="*/ 59 w 76"/>
                        <a:gd name="T93" fmla="*/ 27 h 44"/>
                        <a:gd name="T94" fmla="*/ 63 w 76"/>
                        <a:gd name="T95" fmla="*/ 31 h 44"/>
                        <a:gd name="T96" fmla="*/ 63 w 76"/>
                        <a:gd name="T97" fmla="*/ 37 h 44"/>
                        <a:gd name="T98" fmla="*/ 63 w 76"/>
                        <a:gd name="T99" fmla="*/ 41 h 44"/>
                        <a:gd name="T100" fmla="*/ 63 w 76"/>
                        <a:gd name="T101" fmla="*/ 44 h 44"/>
                        <a:gd name="T102" fmla="*/ 73 w 76"/>
                        <a:gd name="T103" fmla="*/ 41 h 44"/>
                        <a:gd name="T104" fmla="*/ 76 w 76"/>
                        <a:gd name="T10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44">
                          <a:moveTo>
                            <a:pt x="76" y="37"/>
                          </a:moveTo>
                          <a:lnTo>
                            <a:pt x="73" y="34"/>
                          </a:lnTo>
                          <a:lnTo>
                            <a:pt x="69" y="34"/>
                          </a:lnTo>
                          <a:lnTo>
                            <a:pt x="69" y="31"/>
                          </a:lnTo>
                          <a:lnTo>
                            <a:pt x="66" y="27"/>
                          </a:lnTo>
                          <a:lnTo>
                            <a:pt x="66" y="24"/>
                          </a:lnTo>
                          <a:lnTo>
                            <a:pt x="66" y="20"/>
                          </a:lnTo>
                          <a:lnTo>
                            <a:pt x="66" y="17"/>
                          </a:lnTo>
                          <a:lnTo>
                            <a:pt x="63" y="14"/>
                          </a:lnTo>
                          <a:lnTo>
                            <a:pt x="59" y="14"/>
                          </a:lnTo>
                          <a:lnTo>
                            <a:pt x="59" y="10"/>
                          </a:lnTo>
                          <a:lnTo>
                            <a:pt x="56" y="7"/>
                          </a:lnTo>
                          <a:lnTo>
                            <a:pt x="52" y="7"/>
                          </a:lnTo>
                          <a:lnTo>
                            <a:pt x="52" y="4"/>
                          </a:lnTo>
                          <a:lnTo>
                            <a:pt x="42" y="7"/>
                          </a:lnTo>
                          <a:lnTo>
                            <a:pt x="45" y="10"/>
                          </a:lnTo>
                          <a:lnTo>
                            <a:pt x="45" y="14"/>
                          </a:lnTo>
                          <a:lnTo>
                            <a:pt x="49" y="17"/>
                          </a:lnTo>
                          <a:lnTo>
                            <a:pt x="45" y="17"/>
                          </a:lnTo>
                          <a:lnTo>
                            <a:pt x="42" y="20"/>
                          </a:lnTo>
                          <a:lnTo>
                            <a:pt x="38" y="20"/>
                          </a:lnTo>
                          <a:lnTo>
                            <a:pt x="35" y="20"/>
                          </a:lnTo>
                          <a:lnTo>
                            <a:pt x="35" y="17"/>
                          </a:lnTo>
                          <a:lnTo>
                            <a:pt x="42" y="4"/>
                          </a:lnTo>
                          <a:lnTo>
                            <a:pt x="28" y="17"/>
                          </a:lnTo>
                          <a:lnTo>
                            <a:pt x="35" y="4"/>
                          </a:lnTo>
                          <a:lnTo>
                            <a:pt x="28" y="7"/>
                          </a:lnTo>
                          <a:lnTo>
                            <a:pt x="28" y="14"/>
                          </a:lnTo>
                          <a:lnTo>
                            <a:pt x="14" y="7"/>
                          </a:lnTo>
                          <a:lnTo>
                            <a:pt x="0" y="0"/>
                          </a:lnTo>
                          <a:lnTo>
                            <a:pt x="4" y="0"/>
                          </a:lnTo>
                          <a:lnTo>
                            <a:pt x="11" y="7"/>
                          </a:lnTo>
                          <a:lnTo>
                            <a:pt x="18" y="14"/>
                          </a:lnTo>
                          <a:lnTo>
                            <a:pt x="21" y="17"/>
                          </a:lnTo>
                          <a:lnTo>
                            <a:pt x="25" y="20"/>
                          </a:lnTo>
                          <a:lnTo>
                            <a:pt x="28" y="20"/>
                          </a:lnTo>
                          <a:lnTo>
                            <a:pt x="31" y="24"/>
                          </a:lnTo>
                          <a:lnTo>
                            <a:pt x="35" y="24"/>
                          </a:lnTo>
                          <a:lnTo>
                            <a:pt x="38" y="24"/>
                          </a:lnTo>
                          <a:lnTo>
                            <a:pt x="42" y="24"/>
                          </a:lnTo>
                          <a:lnTo>
                            <a:pt x="42" y="27"/>
                          </a:lnTo>
                          <a:lnTo>
                            <a:pt x="45" y="31"/>
                          </a:lnTo>
                          <a:lnTo>
                            <a:pt x="49" y="31"/>
                          </a:lnTo>
                          <a:lnTo>
                            <a:pt x="49" y="27"/>
                          </a:lnTo>
                          <a:lnTo>
                            <a:pt x="52" y="27"/>
                          </a:lnTo>
                          <a:lnTo>
                            <a:pt x="56" y="27"/>
                          </a:lnTo>
                          <a:lnTo>
                            <a:pt x="59" y="27"/>
                          </a:lnTo>
                          <a:lnTo>
                            <a:pt x="63" y="31"/>
                          </a:lnTo>
                          <a:lnTo>
                            <a:pt x="63" y="37"/>
                          </a:lnTo>
                          <a:lnTo>
                            <a:pt x="63" y="41"/>
                          </a:lnTo>
                          <a:lnTo>
                            <a:pt x="63" y="44"/>
                          </a:lnTo>
                          <a:lnTo>
                            <a:pt x="73" y="41"/>
                          </a:lnTo>
                          <a:lnTo>
                            <a:pt x="76" y="3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2" name="Freeform 731"/>
                    <p:cNvSpPr>
                      <a:spLocks/>
                    </p:cNvSpPr>
                    <p:nvPr/>
                  </p:nvSpPr>
                  <p:spPr bwMode="auto">
                    <a:xfrm>
                      <a:off x="3454" y="2558"/>
                      <a:ext cx="60" cy="46"/>
                    </a:xfrm>
                    <a:custGeom>
                      <a:avLst/>
                      <a:gdLst>
                        <a:gd name="T0" fmla="*/ 0 w 41"/>
                        <a:gd name="T1" fmla="*/ 0 h 50"/>
                        <a:gd name="T2" fmla="*/ 0 w 41"/>
                        <a:gd name="T3" fmla="*/ 3 h 50"/>
                        <a:gd name="T4" fmla="*/ 3 w 41"/>
                        <a:gd name="T5" fmla="*/ 3 h 50"/>
                        <a:gd name="T6" fmla="*/ 3 w 41"/>
                        <a:gd name="T7" fmla="*/ 6 h 50"/>
                        <a:gd name="T8" fmla="*/ 0 w 41"/>
                        <a:gd name="T9" fmla="*/ 10 h 50"/>
                        <a:gd name="T10" fmla="*/ 3 w 41"/>
                        <a:gd name="T11" fmla="*/ 10 h 50"/>
                        <a:gd name="T12" fmla="*/ 7 w 41"/>
                        <a:gd name="T13" fmla="*/ 10 h 50"/>
                        <a:gd name="T14" fmla="*/ 7 w 41"/>
                        <a:gd name="T15" fmla="*/ 6 h 50"/>
                        <a:gd name="T16" fmla="*/ 7 w 41"/>
                        <a:gd name="T17" fmla="*/ 10 h 50"/>
                        <a:gd name="T18" fmla="*/ 7 w 41"/>
                        <a:gd name="T19" fmla="*/ 13 h 50"/>
                        <a:gd name="T20" fmla="*/ 7 w 41"/>
                        <a:gd name="T21" fmla="*/ 16 h 50"/>
                        <a:gd name="T22" fmla="*/ 10 w 41"/>
                        <a:gd name="T23" fmla="*/ 16 h 50"/>
                        <a:gd name="T24" fmla="*/ 10 w 41"/>
                        <a:gd name="T25" fmla="*/ 20 h 50"/>
                        <a:gd name="T26" fmla="*/ 14 w 41"/>
                        <a:gd name="T27" fmla="*/ 20 h 50"/>
                        <a:gd name="T28" fmla="*/ 14 w 41"/>
                        <a:gd name="T29" fmla="*/ 23 h 50"/>
                        <a:gd name="T30" fmla="*/ 17 w 41"/>
                        <a:gd name="T31" fmla="*/ 23 h 50"/>
                        <a:gd name="T32" fmla="*/ 17 w 41"/>
                        <a:gd name="T33" fmla="*/ 27 h 50"/>
                        <a:gd name="T34" fmla="*/ 20 w 41"/>
                        <a:gd name="T35" fmla="*/ 23 h 50"/>
                        <a:gd name="T36" fmla="*/ 20 w 41"/>
                        <a:gd name="T37" fmla="*/ 27 h 50"/>
                        <a:gd name="T38" fmla="*/ 20 w 41"/>
                        <a:gd name="T39" fmla="*/ 30 h 50"/>
                        <a:gd name="T40" fmla="*/ 24 w 41"/>
                        <a:gd name="T41" fmla="*/ 30 h 50"/>
                        <a:gd name="T42" fmla="*/ 24 w 41"/>
                        <a:gd name="T43" fmla="*/ 27 h 50"/>
                        <a:gd name="T44" fmla="*/ 24 w 41"/>
                        <a:gd name="T45" fmla="*/ 30 h 50"/>
                        <a:gd name="T46" fmla="*/ 24 w 41"/>
                        <a:gd name="T47" fmla="*/ 33 h 50"/>
                        <a:gd name="T48" fmla="*/ 27 w 41"/>
                        <a:gd name="T49" fmla="*/ 33 h 50"/>
                        <a:gd name="T50" fmla="*/ 31 w 41"/>
                        <a:gd name="T51" fmla="*/ 33 h 50"/>
                        <a:gd name="T52" fmla="*/ 27 w 41"/>
                        <a:gd name="T53" fmla="*/ 37 h 50"/>
                        <a:gd name="T54" fmla="*/ 31 w 41"/>
                        <a:gd name="T55" fmla="*/ 33 h 50"/>
                        <a:gd name="T56" fmla="*/ 34 w 41"/>
                        <a:gd name="T57" fmla="*/ 37 h 50"/>
                        <a:gd name="T58" fmla="*/ 34 w 41"/>
                        <a:gd name="T59" fmla="*/ 40 h 50"/>
                        <a:gd name="T60" fmla="*/ 38 w 41"/>
                        <a:gd name="T61" fmla="*/ 43 h 50"/>
                        <a:gd name="T62" fmla="*/ 38 w 41"/>
                        <a:gd name="T63" fmla="*/ 47 h 50"/>
                        <a:gd name="T64" fmla="*/ 41 w 41"/>
                        <a:gd name="T65" fmla="*/ 47 h 50"/>
                        <a:gd name="T66" fmla="*/ 41 w 41"/>
                        <a:gd name="T67" fmla="*/ 50 h 50"/>
                        <a:gd name="T68" fmla="*/ 41 w 41"/>
                        <a:gd name="T69" fmla="*/ 47 h 50"/>
                        <a:gd name="T70" fmla="*/ 38 w 41"/>
                        <a:gd name="T71" fmla="*/ 43 h 50"/>
                        <a:gd name="T72" fmla="*/ 38 w 41"/>
                        <a:gd name="T73" fmla="*/ 40 h 50"/>
                        <a:gd name="T74" fmla="*/ 41 w 41"/>
                        <a:gd name="T75" fmla="*/ 40 h 50"/>
                        <a:gd name="T76" fmla="*/ 41 w 41"/>
                        <a:gd name="T77" fmla="*/ 37 h 50"/>
                        <a:gd name="T78" fmla="*/ 38 w 41"/>
                        <a:gd name="T79" fmla="*/ 33 h 50"/>
                        <a:gd name="T80" fmla="*/ 38 w 41"/>
                        <a:gd name="T81" fmla="*/ 30 h 50"/>
                        <a:gd name="T82" fmla="*/ 34 w 41"/>
                        <a:gd name="T83" fmla="*/ 27 h 50"/>
                        <a:gd name="T84" fmla="*/ 31 w 41"/>
                        <a:gd name="T85" fmla="*/ 23 h 50"/>
                        <a:gd name="T86" fmla="*/ 27 w 41"/>
                        <a:gd name="T87" fmla="*/ 23 h 50"/>
                        <a:gd name="T88" fmla="*/ 27 w 41"/>
                        <a:gd name="T89" fmla="*/ 20 h 50"/>
                        <a:gd name="T90" fmla="*/ 27 w 41"/>
                        <a:gd name="T91" fmla="*/ 16 h 50"/>
                        <a:gd name="T92" fmla="*/ 24 w 41"/>
                        <a:gd name="T93" fmla="*/ 16 h 50"/>
                        <a:gd name="T94" fmla="*/ 20 w 41"/>
                        <a:gd name="T95" fmla="*/ 16 h 50"/>
                        <a:gd name="T96" fmla="*/ 17 w 41"/>
                        <a:gd name="T97" fmla="*/ 13 h 50"/>
                        <a:gd name="T98" fmla="*/ 20 w 41"/>
                        <a:gd name="T99" fmla="*/ 16 h 50"/>
                        <a:gd name="T100" fmla="*/ 24 w 41"/>
                        <a:gd name="T101" fmla="*/ 20 h 50"/>
                        <a:gd name="T102" fmla="*/ 20 w 41"/>
                        <a:gd name="T103" fmla="*/ 20 h 50"/>
                        <a:gd name="T104" fmla="*/ 17 w 41"/>
                        <a:gd name="T105" fmla="*/ 20 h 50"/>
                        <a:gd name="T106" fmla="*/ 14 w 41"/>
                        <a:gd name="T107" fmla="*/ 16 h 50"/>
                        <a:gd name="T108" fmla="*/ 14 w 41"/>
                        <a:gd name="T109" fmla="*/ 13 h 50"/>
                        <a:gd name="T110" fmla="*/ 10 w 41"/>
                        <a:gd name="T111" fmla="*/ 13 h 50"/>
                        <a:gd name="T112" fmla="*/ 10 w 41"/>
                        <a:gd name="T113" fmla="*/ 10 h 50"/>
                        <a:gd name="T114" fmla="*/ 7 w 41"/>
                        <a:gd name="T115" fmla="*/ 13 h 50"/>
                        <a:gd name="T116" fmla="*/ 7 w 41"/>
                        <a:gd name="T117" fmla="*/ 10 h 50"/>
                        <a:gd name="T118" fmla="*/ 7 w 41"/>
                        <a:gd name="T119" fmla="*/ 6 h 50"/>
                        <a:gd name="T120" fmla="*/ 3 w 41"/>
                        <a:gd name="T121" fmla="*/ 3 h 50"/>
                        <a:gd name="T122" fmla="*/ 0 w 41"/>
                        <a:gd name="T1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 h="50">
                          <a:moveTo>
                            <a:pt x="0" y="0"/>
                          </a:moveTo>
                          <a:lnTo>
                            <a:pt x="0" y="3"/>
                          </a:lnTo>
                          <a:lnTo>
                            <a:pt x="3" y="3"/>
                          </a:lnTo>
                          <a:lnTo>
                            <a:pt x="3" y="6"/>
                          </a:lnTo>
                          <a:lnTo>
                            <a:pt x="0" y="10"/>
                          </a:lnTo>
                          <a:lnTo>
                            <a:pt x="3" y="10"/>
                          </a:lnTo>
                          <a:lnTo>
                            <a:pt x="7" y="10"/>
                          </a:lnTo>
                          <a:lnTo>
                            <a:pt x="7" y="6"/>
                          </a:lnTo>
                          <a:lnTo>
                            <a:pt x="7" y="10"/>
                          </a:lnTo>
                          <a:lnTo>
                            <a:pt x="7" y="13"/>
                          </a:lnTo>
                          <a:lnTo>
                            <a:pt x="7" y="16"/>
                          </a:lnTo>
                          <a:lnTo>
                            <a:pt x="10" y="16"/>
                          </a:lnTo>
                          <a:lnTo>
                            <a:pt x="10" y="20"/>
                          </a:lnTo>
                          <a:lnTo>
                            <a:pt x="14" y="20"/>
                          </a:lnTo>
                          <a:lnTo>
                            <a:pt x="14" y="23"/>
                          </a:lnTo>
                          <a:lnTo>
                            <a:pt x="17" y="23"/>
                          </a:lnTo>
                          <a:lnTo>
                            <a:pt x="17" y="27"/>
                          </a:lnTo>
                          <a:lnTo>
                            <a:pt x="20" y="23"/>
                          </a:lnTo>
                          <a:lnTo>
                            <a:pt x="20" y="27"/>
                          </a:lnTo>
                          <a:lnTo>
                            <a:pt x="20" y="30"/>
                          </a:lnTo>
                          <a:lnTo>
                            <a:pt x="24" y="30"/>
                          </a:lnTo>
                          <a:lnTo>
                            <a:pt x="24" y="27"/>
                          </a:lnTo>
                          <a:lnTo>
                            <a:pt x="24" y="30"/>
                          </a:lnTo>
                          <a:lnTo>
                            <a:pt x="24" y="33"/>
                          </a:lnTo>
                          <a:lnTo>
                            <a:pt x="27" y="33"/>
                          </a:lnTo>
                          <a:lnTo>
                            <a:pt x="31" y="33"/>
                          </a:lnTo>
                          <a:lnTo>
                            <a:pt x="27" y="37"/>
                          </a:lnTo>
                          <a:lnTo>
                            <a:pt x="31" y="33"/>
                          </a:lnTo>
                          <a:lnTo>
                            <a:pt x="34" y="37"/>
                          </a:lnTo>
                          <a:lnTo>
                            <a:pt x="34" y="40"/>
                          </a:lnTo>
                          <a:lnTo>
                            <a:pt x="38" y="43"/>
                          </a:lnTo>
                          <a:lnTo>
                            <a:pt x="38" y="47"/>
                          </a:lnTo>
                          <a:lnTo>
                            <a:pt x="41" y="47"/>
                          </a:lnTo>
                          <a:lnTo>
                            <a:pt x="41" y="50"/>
                          </a:lnTo>
                          <a:lnTo>
                            <a:pt x="41" y="47"/>
                          </a:lnTo>
                          <a:lnTo>
                            <a:pt x="38" y="43"/>
                          </a:lnTo>
                          <a:lnTo>
                            <a:pt x="38" y="40"/>
                          </a:lnTo>
                          <a:lnTo>
                            <a:pt x="41" y="40"/>
                          </a:lnTo>
                          <a:lnTo>
                            <a:pt x="41" y="37"/>
                          </a:lnTo>
                          <a:lnTo>
                            <a:pt x="38" y="33"/>
                          </a:lnTo>
                          <a:lnTo>
                            <a:pt x="38" y="30"/>
                          </a:lnTo>
                          <a:lnTo>
                            <a:pt x="34" y="27"/>
                          </a:lnTo>
                          <a:lnTo>
                            <a:pt x="31" y="23"/>
                          </a:lnTo>
                          <a:lnTo>
                            <a:pt x="27" y="23"/>
                          </a:lnTo>
                          <a:lnTo>
                            <a:pt x="27" y="20"/>
                          </a:lnTo>
                          <a:lnTo>
                            <a:pt x="27" y="16"/>
                          </a:lnTo>
                          <a:lnTo>
                            <a:pt x="24" y="16"/>
                          </a:lnTo>
                          <a:lnTo>
                            <a:pt x="20" y="16"/>
                          </a:lnTo>
                          <a:lnTo>
                            <a:pt x="17" y="13"/>
                          </a:lnTo>
                          <a:lnTo>
                            <a:pt x="20" y="16"/>
                          </a:lnTo>
                          <a:lnTo>
                            <a:pt x="24" y="20"/>
                          </a:lnTo>
                          <a:lnTo>
                            <a:pt x="20" y="20"/>
                          </a:lnTo>
                          <a:lnTo>
                            <a:pt x="17" y="20"/>
                          </a:lnTo>
                          <a:lnTo>
                            <a:pt x="14" y="16"/>
                          </a:lnTo>
                          <a:lnTo>
                            <a:pt x="14" y="13"/>
                          </a:lnTo>
                          <a:lnTo>
                            <a:pt x="10" y="13"/>
                          </a:lnTo>
                          <a:lnTo>
                            <a:pt x="10" y="10"/>
                          </a:lnTo>
                          <a:lnTo>
                            <a:pt x="7" y="13"/>
                          </a:lnTo>
                          <a:lnTo>
                            <a:pt x="7" y="10"/>
                          </a:lnTo>
                          <a:lnTo>
                            <a:pt x="7" y="6"/>
                          </a:lnTo>
                          <a:lnTo>
                            <a:pt x="3" y="3"/>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3" name="Freeform 732"/>
                    <p:cNvSpPr>
                      <a:spLocks/>
                    </p:cNvSpPr>
                    <p:nvPr/>
                  </p:nvSpPr>
                  <p:spPr bwMode="auto">
                    <a:xfrm>
                      <a:off x="3449" y="2572"/>
                      <a:ext cx="105" cy="44"/>
                    </a:xfrm>
                    <a:custGeom>
                      <a:avLst/>
                      <a:gdLst>
                        <a:gd name="T0" fmla="*/ 4 w 73"/>
                        <a:gd name="T1" fmla="*/ 4 h 48"/>
                        <a:gd name="T2" fmla="*/ 0 w 73"/>
                        <a:gd name="T3" fmla="*/ 11 h 48"/>
                        <a:gd name="T4" fmla="*/ 4 w 73"/>
                        <a:gd name="T5" fmla="*/ 7 h 48"/>
                        <a:gd name="T6" fmla="*/ 4 w 73"/>
                        <a:gd name="T7" fmla="*/ 14 h 48"/>
                        <a:gd name="T8" fmla="*/ 7 w 73"/>
                        <a:gd name="T9" fmla="*/ 14 h 48"/>
                        <a:gd name="T10" fmla="*/ 11 w 73"/>
                        <a:gd name="T11" fmla="*/ 17 h 48"/>
                        <a:gd name="T12" fmla="*/ 14 w 73"/>
                        <a:gd name="T13" fmla="*/ 24 h 48"/>
                        <a:gd name="T14" fmla="*/ 18 w 73"/>
                        <a:gd name="T15" fmla="*/ 31 h 48"/>
                        <a:gd name="T16" fmla="*/ 18 w 73"/>
                        <a:gd name="T17" fmla="*/ 38 h 48"/>
                        <a:gd name="T18" fmla="*/ 21 w 73"/>
                        <a:gd name="T19" fmla="*/ 31 h 48"/>
                        <a:gd name="T20" fmla="*/ 21 w 73"/>
                        <a:gd name="T21" fmla="*/ 38 h 48"/>
                        <a:gd name="T22" fmla="*/ 24 w 73"/>
                        <a:gd name="T23" fmla="*/ 34 h 48"/>
                        <a:gd name="T24" fmla="*/ 28 w 73"/>
                        <a:gd name="T25" fmla="*/ 41 h 48"/>
                        <a:gd name="T26" fmla="*/ 31 w 73"/>
                        <a:gd name="T27" fmla="*/ 38 h 48"/>
                        <a:gd name="T28" fmla="*/ 35 w 73"/>
                        <a:gd name="T29" fmla="*/ 41 h 48"/>
                        <a:gd name="T30" fmla="*/ 38 w 73"/>
                        <a:gd name="T31" fmla="*/ 48 h 48"/>
                        <a:gd name="T32" fmla="*/ 42 w 73"/>
                        <a:gd name="T33" fmla="*/ 41 h 48"/>
                        <a:gd name="T34" fmla="*/ 45 w 73"/>
                        <a:gd name="T35" fmla="*/ 44 h 48"/>
                        <a:gd name="T36" fmla="*/ 49 w 73"/>
                        <a:gd name="T37" fmla="*/ 44 h 48"/>
                        <a:gd name="T38" fmla="*/ 49 w 73"/>
                        <a:gd name="T39" fmla="*/ 44 h 48"/>
                        <a:gd name="T40" fmla="*/ 52 w 73"/>
                        <a:gd name="T41" fmla="*/ 44 h 48"/>
                        <a:gd name="T42" fmla="*/ 59 w 73"/>
                        <a:gd name="T43" fmla="*/ 44 h 48"/>
                        <a:gd name="T44" fmla="*/ 59 w 73"/>
                        <a:gd name="T45" fmla="*/ 44 h 48"/>
                        <a:gd name="T46" fmla="*/ 59 w 73"/>
                        <a:gd name="T47" fmla="*/ 44 h 48"/>
                        <a:gd name="T48" fmla="*/ 63 w 73"/>
                        <a:gd name="T49" fmla="*/ 48 h 48"/>
                        <a:gd name="T50" fmla="*/ 69 w 73"/>
                        <a:gd name="T51" fmla="*/ 48 h 48"/>
                        <a:gd name="T52" fmla="*/ 69 w 73"/>
                        <a:gd name="T53" fmla="*/ 44 h 48"/>
                        <a:gd name="T54" fmla="*/ 66 w 73"/>
                        <a:gd name="T55" fmla="*/ 41 h 48"/>
                        <a:gd name="T56" fmla="*/ 59 w 73"/>
                        <a:gd name="T57" fmla="*/ 38 h 48"/>
                        <a:gd name="T58" fmla="*/ 56 w 73"/>
                        <a:gd name="T59" fmla="*/ 31 h 48"/>
                        <a:gd name="T60" fmla="*/ 52 w 73"/>
                        <a:gd name="T61" fmla="*/ 34 h 48"/>
                        <a:gd name="T62" fmla="*/ 49 w 73"/>
                        <a:gd name="T63" fmla="*/ 34 h 48"/>
                        <a:gd name="T64" fmla="*/ 49 w 73"/>
                        <a:gd name="T65" fmla="*/ 34 h 48"/>
                        <a:gd name="T66" fmla="*/ 42 w 73"/>
                        <a:gd name="T67" fmla="*/ 34 h 48"/>
                        <a:gd name="T68" fmla="*/ 35 w 73"/>
                        <a:gd name="T69" fmla="*/ 27 h 48"/>
                        <a:gd name="T70" fmla="*/ 28 w 73"/>
                        <a:gd name="T71" fmla="*/ 27 h 48"/>
                        <a:gd name="T72" fmla="*/ 24 w 73"/>
                        <a:gd name="T73" fmla="*/ 27 h 48"/>
                        <a:gd name="T74" fmla="*/ 18 w 73"/>
                        <a:gd name="T75" fmla="*/ 21 h 48"/>
                        <a:gd name="T76" fmla="*/ 14 w 73"/>
                        <a:gd name="T77" fmla="*/ 17 h 48"/>
                        <a:gd name="T78" fmla="*/ 11 w 73"/>
                        <a:gd name="T79" fmla="*/ 11 h 48"/>
                        <a:gd name="T80" fmla="*/ 4 w 73"/>
                        <a:gd name="T8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48">
                          <a:moveTo>
                            <a:pt x="0" y="0"/>
                          </a:moveTo>
                          <a:lnTo>
                            <a:pt x="4" y="4"/>
                          </a:lnTo>
                          <a:lnTo>
                            <a:pt x="4" y="7"/>
                          </a:lnTo>
                          <a:lnTo>
                            <a:pt x="0" y="11"/>
                          </a:lnTo>
                          <a:lnTo>
                            <a:pt x="0" y="7"/>
                          </a:lnTo>
                          <a:lnTo>
                            <a:pt x="4" y="7"/>
                          </a:lnTo>
                          <a:lnTo>
                            <a:pt x="4" y="11"/>
                          </a:lnTo>
                          <a:lnTo>
                            <a:pt x="4" y="14"/>
                          </a:lnTo>
                          <a:lnTo>
                            <a:pt x="7" y="11"/>
                          </a:lnTo>
                          <a:lnTo>
                            <a:pt x="7" y="14"/>
                          </a:lnTo>
                          <a:lnTo>
                            <a:pt x="7" y="17"/>
                          </a:lnTo>
                          <a:lnTo>
                            <a:pt x="11" y="17"/>
                          </a:lnTo>
                          <a:lnTo>
                            <a:pt x="11" y="21"/>
                          </a:lnTo>
                          <a:lnTo>
                            <a:pt x="14" y="24"/>
                          </a:lnTo>
                          <a:lnTo>
                            <a:pt x="18" y="27"/>
                          </a:lnTo>
                          <a:lnTo>
                            <a:pt x="18" y="31"/>
                          </a:lnTo>
                          <a:lnTo>
                            <a:pt x="18" y="34"/>
                          </a:lnTo>
                          <a:lnTo>
                            <a:pt x="18" y="38"/>
                          </a:lnTo>
                          <a:lnTo>
                            <a:pt x="21" y="34"/>
                          </a:lnTo>
                          <a:lnTo>
                            <a:pt x="21" y="31"/>
                          </a:lnTo>
                          <a:lnTo>
                            <a:pt x="21" y="34"/>
                          </a:lnTo>
                          <a:lnTo>
                            <a:pt x="21" y="38"/>
                          </a:lnTo>
                          <a:lnTo>
                            <a:pt x="24" y="38"/>
                          </a:lnTo>
                          <a:lnTo>
                            <a:pt x="24" y="34"/>
                          </a:lnTo>
                          <a:lnTo>
                            <a:pt x="24" y="38"/>
                          </a:lnTo>
                          <a:lnTo>
                            <a:pt x="28" y="41"/>
                          </a:lnTo>
                          <a:lnTo>
                            <a:pt x="31" y="41"/>
                          </a:lnTo>
                          <a:lnTo>
                            <a:pt x="31" y="38"/>
                          </a:lnTo>
                          <a:lnTo>
                            <a:pt x="31" y="41"/>
                          </a:lnTo>
                          <a:lnTo>
                            <a:pt x="35" y="41"/>
                          </a:lnTo>
                          <a:lnTo>
                            <a:pt x="35" y="44"/>
                          </a:lnTo>
                          <a:lnTo>
                            <a:pt x="38" y="48"/>
                          </a:lnTo>
                          <a:lnTo>
                            <a:pt x="42" y="44"/>
                          </a:lnTo>
                          <a:lnTo>
                            <a:pt x="42" y="41"/>
                          </a:lnTo>
                          <a:lnTo>
                            <a:pt x="45" y="41"/>
                          </a:lnTo>
                          <a:lnTo>
                            <a:pt x="45" y="44"/>
                          </a:lnTo>
                          <a:lnTo>
                            <a:pt x="49" y="48"/>
                          </a:lnTo>
                          <a:lnTo>
                            <a:pt x="49" y="44"/>
                          </a:lnTo>
                          <a:lnTo>
                            <a:pt x="49" y="41"/>
                          </a:lnTo>
                          <a:lnTo>
                            <a:pt x="49" y="44"/>
                          </a:lnTo>
                          <a:lnTo>
                            <a:pt x="52" y="48"/>
                          </a:lnTo>
                          <a:lnTo>
                            <a:pt x="52" y="44"/>
                          </a:lnTo>
                          <a:lnTo>
                            <a:pt x="56" y="44"/>
                          </a:lnTo>
                          <a:lnTo>
                            <a:pt x="59" y="44"/>
                          </a:lnTo>
                          <a:lnTo>
                            <a:pt x="59" y="41"/>
                          </a:lnTo>
                          <a:lnTo>
                            <a:pt x="59" y="44"/>
                          </a:lnTo>
                          <a:lnTo>
                            <a:pt x="63" y="44"/>
                          </a:lnTo>
                          <a:lnTo>
                            <a:pt x="59" y="44"/>
                          </a:lnTo>
                          <a:lnTo>
                            <a:pt x="59" y="48"/>
                          </a:lnTo>
                          <a:lnTo>
                            <a:pt x="63" y="48"/>
                          </a:lnTo>
                          <a:lnTo>
                            <a:pt x="66" y="48"/>
                          </a:lnTo>
                          <a:lnTo>
                            <a:pt x="69" y="48"/>
                          </a:lnTo>
                          <a:lnTo>
                            <a:pt x="73" y="48"/>
                          </a:lnTo>
                          <a:lnTo>
                            <a:pt x="69" y="44"/>
                          </a:lnTo>
                          <a:lnTo>
                            <a:pt x="66" y="44"/>
                          </a:lnTo>
                          <a:lnTo>
                            <a:pt x="66" y="41"/>
                          </a:lnTo>
                          <a:lnTo>
                            <a:pt x="63" y="38"/>
                          </a:lnTo>
                          <a:lnTo>
                            <a:pt x="59" y="38"/>
                          </a:lnTo>
                          <a:lnTo>
                            <a:pt x="59" y="34"/>
                          </a:lnTo>
                          <a:lnTo>
                            <a:pt x="56" y="31"/>
                          </a:lnTo>
                          <a:lnTo>
                            <a:pt x="56" y="34"/>
                          </a:lnTo>
                          <a:lnTo>
                            <a:pt x="52" y="34"/>
                          </a:lnTo>
                          <a:lnTo>
                            <a:pt x="52" y="38"/>
                          </a:lnTo>
                          <a:lnTo>
                            <a:pt x="49" y="34"/>
                          </a:lnTo>
                          <a:lnTo>
                            <a:pt x="49" y="31"/>
                          </a:lnTo>
                          <a:lnTo>
                            <a:pt x="49" y="34"/>
                          </a:lnTo>
                          <a:lnTo>
                            <a:pt x="45" y="34"/>
                          </a:lnTo>
                          <a:lnTo>
                            <a:pt x="42" y="34"/>
                          </a:lnTo>
                          <a:lnTo>
                            <a:pt x="38" y="31"/>
                          </a:lnTo>
                          <a:lnTo>
                            <a:pt x="35" y="27"/>
                          </a:lnTo>
                          <a:lnTo>
                            <a:pt x="31" y="31"/>
                          </a:lnTo>
                          <a:lnTo>
                            <a:pt x="28" y="27"/>
                          </a:lnTo>
                          <a:lnTo>
                            <a:pt x="24" y="24"/>
                          </a:lnTo>
                          <a:lnTo>
                            <a:pt x="24" y="27"/>
                          </a:lnTo>
                          <a:lnTo>
                            <a:pt x="21" y="24"/>
                          </a:lnTo>
                          <a:lnTo>
                            <a:pt x="18" y="21"/>
                          </a:lnTo>
                          <a:lnTo>
                            <a:pt x="18" y="17"/>
                          </a:lnTo>
                          <a:lnTo>
                            <a:pt x="14" y="17"/>
                          </a:lnTo>
                          <a:lnTo>
                            <a:pt x="11" y="14"/>
                          </a:lnTo>
                          <a:lnTo>
                            <a:pt x="11" y="11"/>
                          </a:lnTo>
                          <a:lnTo>
                            <a:pt x="7" y="7"/>
                          </a:lnTo>
                          <a:lnTo>
                            <a:pt x="4" y="4"/>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4" name="Freeform 733"/>
                    <p:cNvSpPr>
                      <a:spLocks/>
                    </p:cNvSpPr>
                    <p:nvPr/>
                  </p:nvSpPr>
                  <p:spPr bwMode="auto">
                    <a:xfrm>
                      <a:off x="3640" y="2545"/>
                      <a:ext cx="86" cy="31"/>
                    </a:xfrm>
                    <a:custGeom>
                      <a:avLst/>
                      <a:gdLst>
                        <a:gd name="T0" fmla="*/ 3 w 59"/>
                        <a:gd name="T1" fmla="*/ 30 h 34"/>
                        <a:gd name="T2" fmla="*/ 7 w 59"/>
                        <a:gd name="T3" fmla="*/ 30 h 34"/>
                        <a:gd name="T4" fmla="*/ 10 w 59"/>
                        <a:gd name="T5" fmla="*/ 30 h 34"/>
                        <a:gd name="T6" fmla="*/ 14 w 59"/>
                        <a:gd name="T7" fmla="*/ 27 h 34"/>
                        <a:gd name="T8" fmla="*/ 14 w 59"/>
                        <a:gd name="T9" fmla="*/ 30 h 34"/>
                        <a:gd name="T10" fmla="*/ 14 w 59"/>
                        <a:gd name="T11" fmla="*/ 34 h 34"/>
                        <a:gd name="T12" fmla="*/ 14 w 59"/>
                        <a:gd name="T13" fmla="*/ 30 h 34"/>
                        <a:gd name="T14" fmla="*/ 17 w 59"/>
                        <a:gd name="T15" fmla="*/ 27 h 34"/>
                        <a:gd name="T16" fmla="*/ 20 w 59"/>
                        <a:gd name="T17" fmla="*/ 30 h 34"/>
                        <a:gd name="T18" fmla="*/ 24 w 59"/>
                        <a:gd name="T19" fmla="*/ 34 h 34"/>
                        <a:gd name="T20" fmla="*/ 24 w 59"/>
                        <a:gd name="T21" fmla="*/ 30 h 34"/>
                        <a:gd name="T22" fmla="*/ 27 w 59"/>
                        <a:gd name="T23" fmla="*/ 30 h 34"/>
                        <a:gd name="T24" fmla="*/ 31 w 59"/>
                        <a:gd name="T25" fmla="*/ 27 h 34"/>
                        <a:gd name="T26" fmla="*/ 31 w 59"/>
                        <a:gd name="T27" fmla="*/ 24 h 34"/>
                        <a:gd name="T28" fmla="*/ 34 w 59"/>
                        <a:gd name="T29" fmla="*/ 24 h 34"/>
                        <a:gd name="T30" fmla="*/ 34 w 59"/>
                        <a:gd name="T31" fmla="*/ 27 h 34"/>
                        <a:gd name="T32" fmla="*/ 34 w 59"/>
                        <a:gd name="T33" fmla="*/ 30 h 34"/>
                        <a:gd name="T34" fmla="*/ 38 w 59"/>
                        <a:gd name="T35" fmla="*/ 30 h 34"/>
                        <a:gd name="T36" fmla="*/ 38 w 59"/>
                        <a:gd name="T37" fmla="*/ 27 h 34"/>
                        <a:gd name="T38" fmla="*/ 38 w 59"/>
                        <a:gd name="T39" fmla="*/ 24 h 34"/>
                        <a:gd name="T40" fmla="*/ 38 w 59"/>
                        <a:gd name="T41" fmla="*/ 20 h 34"/>
                        <a:gd name="T42" fmla="*/ 41 w 59"/>
                        <a:gd name="T43" fmla="*/ 24 h 34"/>
                        <a:gd name="T44" fmla="*/ 45 w 59"/>
                        <a:gd name="T45" fmla="*/ 24 h 34"/>
                        <a:gd name="T46" fmla="*/ 45 w 59"/>
                        <a:gd name="T47" fmla="*/ 20 h 34"/>
                        <a:gd name="T48" fmla="*/ 45 w 59"/>
                        <a:gd name="T49" fmla="*/ 17 h 34"/>
                        <a:gd name="T50" fmla="*/ 45 w 59"/>
                        <a:gd name="T51" fmla="*/ 20 h 34"/>
                        <a:gd name="T52" fmla="*/ 45 w 59"/>
                        <a:gd name="T53" fmla="*/ 17 h 34"/>
                        <a:gd name="T54" fmla="*/ 48 w 59"/>
                        <a:gd name="T55" fmla="*/ 17 h 34"/>
                        <a:gd name="T56" fmla="*/ 52 w 59"/>
                        <a:gd name="T57" fmla="*/ 14 h 34"/>
                        <a:gd name="T58" fmla="*/ 55 w 59"/>
                        <a:gd name="T59" fmla="*/ 14 h 34"/>
                        <a:gd name="T60" fmla="*/ 55 w 59"/>
                        <a:gd name="T61" fmla="*/ 10 h 34"/>
                        <a:gd name="T62" fmla="*/ 55 w 59"/>
                        <a:gd name="T63" fmla="*/ 7 h 34"/>
                        <a:gd name="T64" fmla="*/ 55 w 59"/>
                        <a:gd name="T65" fmla="*/ 3 h 34"/>
                        <a:gd name="T66" fmla="*/ 55 w 59"/>
                        <a:gd name="T67" fmla="*/ 0 h 34"/>
                        <a:gd name="T68" fmla="*/ 59 w 59"/>
                        <a:gd name="T69" fmla="*/ 0 h 34"/>
                        <a:gd name="T70" fmla="*/ 55 w 59"/>
                        <a:gd name="T71" fmla="*/ 3 h 34"/>
                        <a:gd name="T72" fmla="*/ 52 w 59"/>
                        <a:gd name="T73" fmla="*/ 10 h 34"/>
                        <a:gd name="T74" fmla="*/ 45 w 59"/>
                        <a:gd name="T75" fmla="*/ 14 h 34"/>
                        <a:gd name="T76" fmla="*/ 41 w 59"/>
                        <a:gd name="T77" fmla="*/ 17 h 34"/>
                        <a:gd name="T78" fmla="*/ 41 w 59"/>
                        <a:gd name="T79" fmla="*/ 20 h 34"/>
                        <a:gd name="T80" fmla="*/ 38 w 59"/>
                        <a:gd name="T81" fmla="*/ 20 h 34"/>
                        <a:gd name="T82" fmla="*/ 38 w 59"/>
                        <a:gd name="T83" fmla="*/ 17 h 34"/>
                        <a:gd name="T84" fmla="*/ 34 w 59"/>
                        <a:gd name="T85" fmla="*/ 17 h 34"/>
                        <a:gd name="T86" fmla="*/ 31 w 59"/>
                        <a:gd name="T87" fmla="*/ 17 h 34"/>
                        <a:gd name="T88" fmla="*/ 31 w 59"/>
                        <a:gd name="T89" fmla="*/ 20 h 34"/>
                        <a:gd name="T90" fmla="*/ 27 w 59"/>
                        <a:gd name="T91" fmla="*/ 20 h 34"/>
                        <a:gd name="T92" fmla="*/ 27 w 59"/>
                        <a:gd name="T93" fmla="*/ 24 h 34"/>
                        <a:gd name="T94" fmla="*/ 24 w 59"/>
                        <a:gd name="T95" fmla="*/ 24 h 34"/>
                        <a:gd name="T96" fmla="*/ 20 w 59"/>
                        <a:gd name="T97" fmla="*/ 24 h 34"/>
                        <a:gd name="T98" fmla="*/ 17 w 59"/>
                        <a:gd name="T99" fmla="*/ 24 h 34"/>
                        <a:gd name="T100" fmla="*/ 14 w 59"/>
                        <a:gd name="T101" fmla="*/ 24 h 34"/>
                        <a:gd name="T102" fmla="*/ 10 w 59"/>
                        <a:gd name="T103" fmla="*/ 24 h 34"/>
                        <a:gd name="T104" fmla="*/ 7 w 59"/>
                        <a:gd name="T105" fmla="*/ 24 h 34"/>
                        <a:gd name="T106" fmla="*/ 3 w 59"/>
                        <a:gd name="T107" fmla="*/ 27 h 34"/>
                        <a:gd name="T108" fmla="*/ 0 w 59"/>
                        <a:gd name="T109" fmla="*/ 27 h 34"/>
                        <a:gd name="T110" fmla="*/ 3 w 59"/>
                        <a:gd name="T11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34">
                          <a:moveTo>
                            <a:pt x="3" y="30"/>
                          </a:moveTo>
                          <a:lnTo>
                            <a:pt x="7" y="30"/>
                          </a:lnTo>
                          <a:lnTo>
                            <a:pt x="10" y="30"/>
                          </a:lnTo>
                          <a:lnTo>
                            <a:pt x="14" y="27"/>
                          </a:lnTo>
                          <a:lnTo>
                            <a:pt x="14" y="30"/>
                          </a:lnTo>
                          <a:lnTo>
                            <a:pt x="14" y="34"/>
                          </a:lnTo>
                          <a:lnTo>
                            <a:pt x="14" y="30"/>
                          </a:lnTo>
                          <a:lnTo>
                            <a:pt x="17" y="27"/>
                          </a:lnTo>
                          <a:lnTo>
                            <a:pt x="20" y="30"/>
                          </a:lnTo>
                          <a:lnTo>
                            <a:pt x="24" y="34"/>
                          </a:lnTo>
                          <a:lnTo>
                            <a:pt x="24" y="30"/>
                          </a:lnTo>
                          <a:lnTo>
                            <a:pt x="27" y="30"/>
                          </a:lnTo>
                          <a:lnTo>
                            <a:pt x="31" y="27"/>
                          </a:lnTo>
                          <a:lnTo>
                            <a:pt x="31" y="24"/>
                          </a:lnTo>
                          <a:lnTo>
                            <a:pt x="34" y="24"/>
                          </a:lnTo>
                          <a:lnTo>
                            <a:pt x="34" y="27"/>
                          </a:lnTo>
                          <a:lnTo>
                            <a:pt x="34" y="30"/>
                          </a:lnTo>
                          <a:lnTo>
                            <a:pt x="38" y="30"/>
                          </a:lnTo>
                          <a:lnTo>
                            <a:pt x="38" y="27"/>
                          </a:lnTo>
                          <a:lnTo>
                            <a:pt x="38" y="24"/>
                          </a:lnTo>
                          <a:lnTo>
                            <a:pt x="38" y="20"/>
                          </a:lnTo>
                          <a:lnTo>
                            <a:pt x="41" y="24"/>
                          </a:lnTo>
                          <a:lnTo>
                            <a:pt x="45" y="24"/>
                          </a:lnTo>
                          <a:lnTo>
                            <a:pt x="45" y="20"/>
                          </a:lnTo>
                          <a:lnTo>
                            <a:pt x="45" y="17"/>
                          </a:lnTo>
                          <a:lnTo>
                            <a:pt x="45" y="20"/>
                          </a:lnTo>
                          <a:lnTo>
                            <a:pt x="45" y="17"/>
                          </a:lnTo>
                          <a:lnTo>
                            <a:pt x="48" y="17"/>
                          </a:lnTo>
                          <a:lnTo>
                            <a:pt x="52" y="14"/>
                          </a:lnTo>
                          <a:lnTo>
                            <a:pt x="55" y="14"/>
                          </a:lnTo>
                          <a:lnTo>
                            <a:pt x="55" y="10"/>
                          </a:lnTo>
                          <a:lnTo>
                            <a:pt x="55" y="7"/>
                          </a:lnTo>
                          <a:lnTo>
                            <a:pt x="55" y="3"/>
                          </a:lnTo>
                          <a:lnTo>
                            <a:pt x="55" y="0"/>
                          </a:lnTo>
                          <a:lnTo>
                            <a:pt x="59" y="0"/>
                          </a:lnTo>
                          <a:lnTo>
                            <a:pt x="55" y="3"/>
                          </a:lnTo>
                          <a:lnTo>
                            <a:pt x="52" y="10"/>
                          </a:lnTo>
                          <a:lnTo>
                            <a:pt x="45" y="14"/>
                          </a:lnTo>
                          <a:lnTo>
                            <a:pt x="41" y="17"/>
                          </a:lnTo>
                          <a:lnTo>
                            <a:pt x="41" y="20"/>
                          </a:lnTo>
                          <a:lnTo>
                            <a:pt x="38" y="20"/>
                          </a:lnTo>
                          <a:lnTo>
                            <a:pt x="38" y="17"/>
                          </a:lnTo>
                          <a:lnTo>
                            <a:pt x="34" y="17"/>
                          </a:lnTo>
                          <a:lnTo>
                            <a:pt x="31" y="17"/>
                          </a:lnTo>
                          <a:lnTo>
                            <a:pt x="31" y="20"/>
                          </a:lnTo>
                          <a:lnTo>
                            <a:pt x="27" y="20"/>
                          </a:lnTo>
                          <a:lnTo>
                            <a:pt x="27" y="24"/>
                          </a:lnTo>
                          <a:lnTo>
                            <a:pt x="24" y="24"/>
                          </a:lnTo>
                          <a:lnTo>
                            <a:pt x="20" y="24"/>
                          </a:lnTo>
                          <a:lnTo>
                            <a:pt x="17" y="24"/>
                          </a:lnTo>
                          <a:lnTo>
                            <a:pt x="14" y="24"/>
                          </a:lnTo>
                          <a:lnTo>
                            <a:pt x="10" y="24"/>
                          </a:lnTo>
                          <a:lnTo>
                            <a:pt x="7" y="24"/>
                          </a:lnTo>
                          <a:lnTo>
                            <a:pt x="3" y="27"/>
                          </a:lnTo>
                          <a:lnTo>
                            <a:pt x="0" y="27"/>
                          </a:lnTo>
                          <a:lnTo>
                            <a:pt x="3" y="3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5" name="Freeform 734"/>
                    <p:cNvSpPr>
                      <a:spLocks/>
                    </p:cNvSpPr>
                    <p:nvPr/>
                  </p:nvSpPr>
                  <p:spPr bwMode="auto">
                    <a:xfrm>
                      <a:off x="3510" y="2610"/>
                      <a:ext cx="79" cy="31"/>
                    </a:xfrm>
                    <a:custGeom>
                      <a:avLst/>
                      <a:gdLst>
                        <a:gd name="T0" fmla="*/ 52 w 55"/>
                        <a:gd name="T1" fmla="*/ 7 h 34"/>
                        <a:gd name="T2" fmla="*/ 55 w 55"/>
                        <a:gd name="T3" fmla="*/ 0 h 34"/>
                        <a:gd name="T4" fmla="*/ 52 w 55"/>
                        <a:gd name="T5" fmla="*/ 3 h 34"/>
                        <a:gd name="T6" fmla="*/ 48 w 55"/>
                        <a:gd name="T7" fmla="*/ 0 h 34"/>
                        <a:gd name="T8" fmla="*/ 41 w 55"/>
                        <a:gd name="T9" fmla="*/ 0 h 34"/>
                        <a:gd name="T10" fmla="*/ 41 w 55"/>
                        <a:gd name="T11" fmla="*/ 7 h 34"/>
                        <a:gd name="T12" fmla="*/ 38 w 55"/>
                        <a:gd name="T13" fmla="*/ 10 h 34"/>
                        <a:gd name="T14" fmla="*/ 31 w 55"/>
                        <a:gd name="T15" fmla="*/ 7 h 34"/>
                        <a:gd name="T16" fmla="*/ 24 w 55"/>
                        <a:gd name="T17" fmla="*/ 7 h 34"/>
                        <a:gd name="T18" fmla="*/ 14 w 55"/>
                        <a:gd name="T19" fmla="*/ 7 h 34"/>
                        <a:gd name="T20" fmla="*/ 7 w 55"/>
                        <a:gd name="T21" fmla="*/ 10 h 34"/>
                        <a:gd name="T22" fmla="*/ 3 w 55"/>
                        <a:gd name="T23" fmla="*/ 10 h 34"/>
                        <a:gd name="T24" fmla="*/ 3 w 55"/>
                        <a:gd name="T25" fmla="*/ 17 h 34"/>
                        <a:gd name="T26" fmla="*/ 10 w 55"/>
                        <a:gd name="T27" fmla="*/ 17 h 34"/>
                        <a:gd name="T28" fmla="*/ 14 w 55"/>
                        <a:gd name="T29" fmla="*/ 20 h 34"/>
                        <a:gd name="T30" fmla="*/ 21 w 55"/>
                        <a:gd name="T31" fmla="*/ 20 h 34"/>
                        <a:gd name="T32" fmla="*/ 21 w 55"/>
                        <a:gd name="T33" fmla="*/ 20 h 34"/>
                        <a:gd name="T34" fmla="*/ 24 w 55"/>
                        <a:gd name="T35" fmla="*/ 13 h 34"/>
                        <a:gd name="T36" fmla="*/ 31 w 55"/>
                        <a:gd name="T37" fmla="*/ 17 h 34"/>
                        <a:gd name="T38" fmla="*/ 27 w 55"/>
                        <a:gd name="T39" fmla="*/ 20 h 34"/>
                        <a:gd name="T40" fmla="*/ 24 w 55"/>
                        <a:gd name="T41" fmla="*/ 24 h 34"/>
                        <a:gd name="T42" fmla="*/ 17 w 55"/>
                        <a:gd name="T43" fmla="*/ 24 h 34"/>
                        <a:gd name="T44" fmla="*/ 14 w 55"/>
                        <a:gd name="T45" fmla="*/ 27 h 34"/>
                        <a:gd name="T46" fmla="*/ 10 w 55"/>
                        <a:gd name="T47" fmla="*/ 30 h 34"/>
                        <a:gd name="T48" fmla="*/ 17 w 55"/>
                        <a:gd name="T49" fmla="*/ 30 h 34"/>
                        <a:gd name="T50" fmla="*/ 24 w 55"/>
                        <a:gd name="T51" fmla="*/ 30 h 34"/>
                        <a:gd name="T52" fmla="*/ 27 w 55"/>
                        <a:gd name="T53" fmla="*/ 30 h 34"/>
                        <a:gd name="T54" fmla="*/ 31 w 55"/>
                        <a:gd name="T55" fmla="*/ 34 h 34"/>
                        <a:gd name="T56" fmla="*/ 38 w 55"/>
                        <a:gd name="T57" fmla="*/ 27 h 34"/>
                        <a:gd name="T58" fmla="*/ 45 w 55"/>
                        <a:gd name="T59" fmla="*/ 27 h 34"/>
                        <a:gd name="T60" fmla="*/ 48 w 55"/>
                        <a:gd name="T61" fmla="*/ 30 h 34"/>
                        <a:gd name="T62" fmla="*/ 52 w 55"/>
                        <a:gd name="T63" fmla="*/ 27 h 34"/>
                        <a:gd name="T64" fmla="*/ 52 w 55"/>
                        <a:gd name="T65" fmla="*/ 20 h 34"/>
                        <a:gd name="T66" fmla="*/ 52 w 55"/>
                        <a:gd name="T67" fmla="*/ 13 h 34"/>
                        <a:gd name="T68" fmla="*/ 45 w 55"/>
                        <a:gd name="T69" fmla="*/ 13 h 34"/>
                        <a:gd name="T70" fmla="*/ 41 w 55"/>
                        <a:gd name="T71" fmla="*/ 10 h 34"/>
                        <a:gd name="T72" fmla="*/ 48 w 55"/>
                        <a:gd name="T73" fmla="*/ 7 h 34"/>
                        <a:gd name="T74" fmla="*/ 52 w 55"/>
                        <a:gd name="T75" fmla="*/ 10 h 34"/>
                        <a:gd name="T76" fmla="*/ 52 w 55"/>
                        <a:gd name="T7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34">
                          <a:moveTo>
                            <a:pt x="52" y="10"/>
                          </a:moveTo>
                          <a:lnTo>
                            <a:pt x="52" y="7"/>
                          </a:lnTo>
                          <a:lnTo>
                            <a:pt x="55" y="3"/>
                          </a:lnTo>
                          <a:lnTo>
                            <a:pt x="55" y="0"/>
                          </a:lnTo>
                          <a:lnTo>
                            <a:pt x="52" y="0"/>
                          </a:lnTo>
                          <a:lnTo>
                            <a:pt x="52" y="3"/>
                          </a:lnTo>
                          <a:lnTo>
                            <a:pt x="48" y="3"/>
                          </a:lnTo>
                          <a:lnTo>
                            <a:pt x="48" y="0"/>
                          </a:lnTo>
                          <a:lnTo>
                            <a:pt x="45" y="0"/>
                          </a:lnTo>
                          <a:lnTo>
                            <a:pt x="41" y="0"/>
                          </a:lnTo>
                          <a:lnTo>
                            <a:pt x="38" y="3"/>
                          </a:lnTo>
                          <a:lnTo>
                            <a:pt x="41" y="7"/>
                          </a:lnTo>
                          <a:lnTo>
                            <a:pt x="41" y="10"/>
                          </a:lnTo>
                          <a:lnTo>
                            <a:pt x="38" y="10"/>
                          </a:lnTo>
                          <a:lnTo>
                            <a:pt x="34" y="10"/>
                          </a:lnTo>
                          <a:lnTo>
                            <a:pt x="31" y="7"/>
                          </a:lnTo>
                          <a:lnTo>
                            <a:pt x="27" y="7"/>
                          </a:lnTo>
                          <a:lnTo>
                            <a:pt x="24" y="7"/>
                          </a:lnTo>
                          <a:lnTo>
                            <a:pt x="21" y="7"/>
                          </a:lnTo>
                          <a:lnTo>
                            <a:pt x="14" y="7"/>
                          </a:lnTo>
                          <a:lnTo>
                            <a:pt x="10" y="10"/>
                          </a:lnTo>
                          <a:lnTo>
                            <a:pt x="7" y="10"/>
                          </a:lnTo>
                          <a:lnTo>
                            <a:pt x="0" y="7"/>
                          </a:lnTo>
                          <a:lnTo>
                            <a:pt x="3" y="10"/>
                          </a:lnTo>
                          <a:lnTo>
                            <a:pt x="3" y="13"/>
                          </a:lnTo>
                          <a:lnTo>
                            <a:pt x="3" y="17"/>
                          </a:lnTo>
                          <a:lnTo>
                            <a:pt x="7" y="17"/>
                          </a:lnTo>
                          <a:lnTo>
                            <a:pt x="10" y="17"/>
                          </a:lnTo>
                          <a:lnTo>
                            <a:pt x="14" y="17"/>
                          </a:lnTo>
                          <a:lnTo>
                            <a:pt x="14" y="20"/>
                          </a:lnTo>
                          <a:lnTo>
                            <a:pt x="17" y="20"/>
                          </a:lnTo>
                          <a:lnTo>
                            <a:pt x="21" y="20"/>
                          </a:lnTo>
                          <a:lnTo>
                            <a:pt x="24" y="20"/>
                          </a:lnTo>
                          <a:lnTo>
                            <a:pt x="21" y="20"/>
                          </a:lnTo>
                          <a:lnTo>
                            <a:pt x="21" y="17"/>
                          </a:lnTo>
                          <a:lnTo>
                            <a:pt x="24" y="13"/>
                          </a:lnTo>
                          <a:lnTo>
                            <a:pt x="27" y="13"/>
                          </a:lnTo>
                          <a:lnTo>
                            <a:pt x="31" y="17"/>
                          </a:lnTo>
                          <a:lnTo>
                            <a:pt x="31" y="20"/>
                          </a:lnTo>
                          <a:lnTo>
                            <a:pt x="27" y="20"/>
                          </a:lnTo>
                          <a:lnTo>
                            <a:pt x="27" y="24"/>
                          </a:lnTo>
                          <a:lnTo>
                            <a:pt x="24" y="24"/>
                          </a:lnTo>
                          <a:lnTo>
                            <a:pt x="21" y="24"/>
                          </a:lnTo>
                          <a:lnTo>
                            <a:pt x="17" y="24"/>
                          </a:lnTo>
                          <a:lnTo>
                            <a:pt x="17" y="27"/>
                          </a:lnTo>
                          <a:lnTo>
                            <a:pt x="14" y="27"/>
                          </a:lnTo>
                          <a:lnTo>
                            <a:pt x="14" y="30"/>
                          </a:lnTo>
                          <a:lnTo>
                            <a:pt x="10" y="30"/>
                          </a:lnTo>
                          <a:lnTo>
                            <a:pt x="14" y="30"/>
                          </a:lnTo>
                          <a:lnTo>
                            <a:pt x="17" y="30"/>
                          </a:lnTo>
                          <a:lnTo>
                            <a:pt x="21" y="30"/>
                          </a:lnTo>
                          <a:lnTo>
                            <a:pt x="24" y="30"/>
                          </a:lnTo>
                          <a:lnTo>
                            <a:pt x="27" y="27"/>
                          </a:lnTo>
                          <a:lnTo>
                            <a:pt x="27" y="30"/>
                          </a:lnTo>
                          <a:lnTo>
                            <a:pt x="27" y="34"/>
                          </a:lnTo>
                          <a:lnTo>
                            <a:pt x="31" y="34"/>
                          </a:lnTo>
                          <a:lnTo>
                            <a:pt x="34" y="30"/>
                          </a:lnTo>
                          <a:lnTo>
                            <a:pt x="38" y="27"/>
                          </a:lnTo>
                          <a:lnTo>
                            <a:pt x="41" y="27"/>
                          </a:lnTo>
                          <a:lnTo>
                            <a:pt x="45" y="27"/>
                          </a:lnTo>
                          <a:lnTo>
                            <a:pt x="48" y="27"/>
                          </a:lnTo>
                          <a:lnTo>
                            <a:pt x="48" y="30"/>
                          </a:lnTo>
                          <a:lnTo>
                            <a:pt x="52" y="30"/>
                          </a:lnTo>
                          <a:lnTo>
                            <a:pt x="52" y="27"/>
                          </a:lnTo>
                          <a:lnTo>
                            <a:pt x="52" y="24"/>
                          </a:lnTo>
                          <a:lnTo>
                            <a:pt x="52" y="20"/>
                          </a:lnTo>
                          <a:lnTo>
                            <a:pt x="52" y="17"/>
                          </a:lnTo>
                          <a:lnTo>
                            <a:pt x="52" y="13"/>
                          </a:lnTo>
                          <a:lnTo>
                            <a:pt x="48" y="13"/>
                          </a:lnTo>
                          <a:lnTo>
                            <a:pt x="45" y="13"/>
                          </a:lnTo>
                          <a:lnTo>
                            <a:pt x="41" y="13"/>
                          </a:lnTo>
                          <a:lnTo>
                            <a:pt x="41" y="10"/>
                          </a:lnTo>
                          <a:lnTo>
                            <a:pt x="45" y="7"/>
                          </a:lnTo>
                          <a:lnTo>
                            <a:pt x="48" y="7"/>
                          </a:lnTo>
                          <a:lnTo>
                            <a:pt x="48" y="10"/>
                          </a:lnTo>
                          <a:lnTo>
                            <a:pt x="52" y="10"/>
                          </a:lnTo>
                          <a:lnTo>
                            <a:pt x="52" y="13"/>
                          </a:lnTo>
                          <a:lnTo>
                            <a:pt x="52"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6" name="Freeform 735"/>
                    <p:cNvSpPr>
                      <a:spLocks/>
                    </p:cNvSpPr>
                    <p:nvPr/>
                  </p:nvSpPr>
                  <p:spPr bwMode="auto">
                    <a:xfrm>
                      <a:off x="3530" y="2632"/>
                      <a:ext cx="114" cy="61"/>
                    </a:xfrm>
                    <a:custGeom>
                      <a:avLst/>
                      <a:gdLst>
                        <a:gd name="T0" fmla="*/ 31 w 79"/>
                        <a:gd name="T1" fmla="*/ 10 h 67"/>
                        <a:gd name="T2" fmla="*/ 24 w 79"/>
                        <a:gd name="T3" fmla="*/ 10 h 67"/>
                        <a:gd name="T4" fmla="*/ 20 w 79"/>
                        <a:gd name="T5" fmla="*/ 16 h 67"/>
                        <a:gd name="T6" fmla="*/ 17 w 79"/>
                        <a:gd name="T7" fmla="*/ 20 h 67"/>
                        <a:gd name="T8" fmla="*/ 13 w 79"/>
                        <a:gd name="T9" fmla="*/ 26 h 67"/>
                        <a:gd name="T10" fmla="*/ 3 w 79"/>
                        <a:gd name="T11" fmla="*/ 30 h 67"/>
                        <a:gd name="T12" fmla="*/ 3 w 79"/>
                        <a:gd name="T13" fmla="*/ 37 h 67"/>
                        <a:gd name="T14" fmla="*/ 10 w 79"/>
                        <a:gd name="T15" fmla="*/ 33 h 67"/>
                        <a:gd name="T16" fmla="*/ 13 w 79"/>
                        <a:gd name="T17" fmla="*/ 40 h 67"/>
                        <a:gd name="T18" fmla="*/ 24 w 79"/>
                        <a:gd name="T19" fmla="*/ 33 h 67"/>
                        <a:gd name="T20" fmla="*/ 27 w 79"/>
                        <a:gd name="T21" fmla="*/ 43 h 67"/>
                        <a:gd name="T22" fmla="*/ 20 w 79"/>
                        <a:gd name="T23" fmla="*/ 50 h 67"/>
                        <a:gd name="T24" fmla="*/ 13 w 79"/>
                        <a:gd name="T25" fmla="*/ 53 h 67"/>
                        <a:gd name="T26" fmla="*/ 10 w 79"/>
                        <a:gd name="T27" fmla="*/ 53 h 67"/>
                        <a:gd name="T28" fmla="*/ 10 w 79"/>
                        <a:gd name="T29" fmla="*/ 64 h 67"/>
                        <a:gd name="T30" fmla="*/ 13 w 79"/>
                        <a:gd name="T31" fmla="*/ 64 h 67"/>
                        <a:gd name="T32" fmla="*/ 17 w 79"/>
                        <a:gd name="T33" fmla="*/ 64 h 67"/>
                        <a:gd name="T34" fmla="*/ 27 w 79"/>
                        <a:gd name="T35" fmla="*/ 67 h 67"/>
                        <a:gd name="T36" fmla="*/ 27 w 79"/>
                        <a:gd name="T37" fmla="*/ 57 h 67"/>
                        <a:gd name="T38" fmla="*/ 38 w 79"/>
                        <a:gd name="T39" fmla="*/ 57 h 67"/>
                        <a:gd name="T40" fmla="*/ 41 w 79"/>
                        <a:gd name="T41" fmla="*/ 50 h 67"/>
                        <a:gd name="T42" fmla="*/ 48 w 79"/>
                        <a:gd name="T43" fmla="*/ 57 h 67"/>
                        <a:gd name="T44" fmla="*/ 55 w 79"/>
                        <a:gd name="T45" fmla="*/ 64 h 67"/>
                        <a:gd name="T46" fmla="*/ 62 w 79"/>
                        <a:gd name="T47" fmla="*/ 64 h 67"/>
                        <a:gd name="T48" fmla="*/ 69 w 79"/>
                        <a:gd name="T49" fmla="*/ 53 h 67"/>
                        <a:gd name="T50" fmla="*/ 72 w 79"/>
                        <a:gd name="T51" fmla="*/ 43 h 67"/>
                        <a:gd name="T52" fmla="*/ 65 w 79"/>
                        <a:gd name="T53" fmla="*/ 47 h 67"/>
                        <a:gd name="T54" fmla="*/ 62 w 79"/>
                        <a:gd name="T55" fmla="*/ 40 h 67"/>
                        <a:gd name="T56" fmla="*/ 65 w 79"/>
                        <a:gd name="T57" fmla="*/ 33 h 67"/>
                        <a:gd name="T58" fmla="*/ 58 w 79"/>
                        <a:gd name="T59" fmla="*/ 37 h 67"/>
                        <a:gd name="T60" fmla="*/ 51 w 79"/>
                        <a:gd name="T61" fmla="*/ 40 h 67"/>
                        <a:gd name="T62" fmla="*/ 51 w 79"/>
                        <a:gd name="T63" fmla="*/ 47 h 67"/>
                        <a:gd name="T64" fmla="*/ 45 w 79"/>
                        <a:gd name="T65" fmla="*/ 43 h 67"/>
                        <a:gd name="T66" fmla="*/ 45 w 79"/>
                        <a:gd name="T67" fmla="*/ 40 h 67"/>
                        <a:gd name="T68" fmla="*/ 41 w 79"/>
                        <a:gd name="T69" fmla="*/ 33 h 67"/>
                        <a:gd name="T70" fmla="*/ 34 w 79"/>
                        <a:gd name="T71" fmla="*/ 40 h 67"/>
                        <a:gd name="T72" fmla="*/ 34 w 79"/>
                        <a:gd name="T73" fmla="*/ 33 h 67"/>
                        <a:gd name="T74" fmla="*/ 34 w 79"/>
                        <a:gd name="T75" fmla="*/ 30 h 67"/>
                        <a:gd name="T76" fmla="*/ 41 w 79"/>
                        <a:gd name="T77" fmla="*/ 23 h 67"/>
                        <a:gd name="T78" fmla="*/ 51 w 79"/>
                        <a:gd name="T79" fmla="*/ 33 h 67"/>
                        <a:gd name="T80" fmla="*/ 58 w 79"/>
                        <a:gd name="T81" fmla="*/ 30 h 67"/>
                        <a:gd name="T82" fmla="*/ 62 w 79"/>
                        <a:gd name="T83" fmla="*/ 23 h 67"/>
                        <a:gd name="T84" fmla="*/ 72 w 79"/>
                        <a:gd name="T85" fmla="*/ 30 h 67"/>
                        <a:gd name="T86" fmla="*/ 76 w 79"/>
                        <a:gd name="T87" fmla="*/ 26 h 67"/>
                        <a:gd name="T88" fmla="*/ 76 w 79"/>
                        <a:gd name="T89" fmla="*/ 13 h 67"/>
                        <a:gd name="T90" fmla="*/ 76 w 79"/>
                        <a:gd name="T91" fmla="*/ 3 h 67"/>
                        <a:gd name="T92" fmla="*/ 69 w 79"/>
                        <a:gd name="T93" fmla="*/ 0 h 67"/>
                        <a:gd name="T94" fmla="*/ 65 w 79"/>
                        <a:gd name="T95" fmla="*/ 3 h 67"/>
                        <a:gd name="T96" fmla="*/ 62 w 79"/>
                        <a:gd name="T97" fmla="*/ 3 h 67"/>
                        <a:gd name="T98" fmla="*/ 55 w 79"/>
                        <a:gd name="T99" fmla="*/ 10 h 67"/>
                        <a:gd name="T100" fmla="*/ 48 w 79"/>
                        <a:gd name="T101" fmla="*/ 13 h 67"/>
                        <a:gd name="T102" fmla="*/ 41 w 79"/>
                        <a:gd name="T103" fmla="*/ 20 h 67"/>
                        <a:gd name="T104" fmla="*/ 38 w 79"/>
                        <a:gd name="T105"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67">
                          <a:moveTo>
                            <a:pt x="38" y="10"/>
                          </a:moveTo>
                          <a:lnTo>
                            <a:pt x="34" y="6"/>
                          </a:lnTo>
                          <a:lnTo>
                            <a:pt x="31" y="10"/>
                          </a:lnTo>
                          <a:lnTo>
                            <a:pt x="27" y="13"/>
                          </a:lnTo>
                          <a:lnTo>
                            <a:pt x="27" y="10"/>
                          </a:lnTo>
                          <a:lnTo>
                            <a:pt x="24" y="10"/>
                          </a:lnTo>
                          <a:lnTo>
                            <a:pt x="20" y="10"/>
                          </a:lnTo>
                          <a:lnTo>
                            <a:pt x="20" y="13"/>
                          </a:lnTo>
                          <a:lnTo>
                            <a:pt x="20" y="16"/>
                          </a:lnTo>
                          <a:lnTo>
                            <a:pt x="20" y="20"/>
                          </a:lnTo>
                          <a:lnTo>
                            <a:pt x="17" y="23"/>
                          </a:lnTo>
                          <a:lnTo>
                            <a:pt x="17" y="20"/>
                          </a:lnTo>
                          <a:lnTo>
                            <a:pt x="17" y="23"/>
                          </a:lnTo>
                          <a:lnTo>
                            <a:pt x="13" y="23"/>
                          </a:lnTo>
                          <a:lnTo>
                            <a:pt x="13" y="26"/>
                          </a:lnTo>
                          <a:lnTo>
                            <a:pt x="10" y="26"/>
                          </a:lnTo>
                          <a:lnTo>
                            <a:pt x="7" y="30"/>
                          </a:lnTo>
                          <a:lnTo>
                            <a:pt x="3" y="30"/>
                          </a:lnTo>
                          <a:lnTo>
                            <a:pt x="0" y="33"/>
                          </a:lnTo>
                          <a:lnTo>
                            <a:pt x="3" y="33"/>
                          </a:lnTo>
                          <a:lnTo>
                            <a:pt x="3" y="37"/>
                          </a:lnTo>
                          <a:lnTo>
                            <a:pt x="7" y="37"/>
                          </a:lnTo>
                          <a:lnTo>
                            <a:pt x="7" y="33"/>
                          </a:lnTo>
                          <a:lnTo>
                            <a:pt x="10" y="33"/>
                          </a:lnTo>
                          <a:lnTo>
                            <a:pt x="10" y="37"/>
                          </a:lnTo>
                          <a:lnTo>
                            <a:pt x="13" y="37"/>
                          </a:lnTo>
                          <a:lnTo>
                            <a:pt x="13" y="40"/>
                          </a:lnTo>
                          <a:lnTo>
                            <a:pt x="17" y="40"/>
                          </a:lnTo>
                          <a:lnTo>
                            <a:pt x="20" y="37"/>
                          </a:lnTo>
                          <a:lnTo>
                            <a:pt x="24" y="33"/>
                          </a:lnTo>
                          <a:lnTo>
                            <a:pt x="24" y="37"/>
                          </a:lnTo>
                          <a:lnTo>
                            <a:pt x="27" y="40"/>
                          </a:lnTo>
                          <a:lnTo>
                            <a:pt x="27" y="43"/>
                          </a:lnTo>
                          <a:lnTo>
                            <a:pt x="27" y="47"/>
                          </a:lnTo>
                          <a:lnTo>
                            <a:pt x="24" y="47"/>
                          </a:lnTo>
                          <a:lnTo>
                            <a:pt x="20" y="50"/>
                          </a:lnTo>
                          <a:lnTo>
                            <a:pt x="20" y="53"/>
                          </a:lnTo>
                          <a:lnTo>
                            <a:pt x="17" y="53"/>
                          </a:lnTo>
                          <a:lnTo>
                            <a:pt x="13" y="53"/>
                          </a:lnTo>
                          <a:lnTo>
                            <a:pt x="10" y="53"/>
                          </a:lnTo>
                          <a:lnTo>
                            <a:pt x="10" y="50"/>
                          </a:lnTo>
                          <a:lnTo>
                            <a:pt x="10" y="53"/>
                          </a:lnTo>
                          <a:lnTo>
                            <a:pt x="10" y="57"/>
                          </a:lnTo>
                          <a:lnTo>
                            <a:pt x="10" y="60"/>
                          </a:lnTo>
                          <a:lnTo>
                            <a:pt x="10" y="64"/>
                          </a:lnTo>
                          <a:lnTo>
                            <a:pt x="10" y="67"/>
                          </a:lnTo>
                          <a:lnTo>
                            <a:pt x="13" y="67"/>
                          </a:lnTo>
                          <a:lnTo>
                            <a:pt x="13" y="64"/>
                          </a:lnTo>
                          <a:lnTo>
                            <a:pt x="13" y="60"/>
                          </a:lnTo>
                          <a:lnTo>
                            <a:pt x="17" y="60"/>
                          </a:lnTo>
                          <a:lnTo>
                            <a:pt x="17" y="64"/>
                          </a:lnTo>
                          <a:lnTo>
                            <a:pt x="20" y="64"/>
                          </a:lnTo>
                          <a:lnTo>
                            <a:pt x="24" y="67"/>
                          </a:lnTo>
                          <a:lnTo>
                            <a:pt x="27" y="67"/>
                          </a:lnTo>
                          <a:lnTo>
                            <a:pt x="27" y="64"/>
                          </a:lnTo>
                          <a:lnTo>
                            <a:pt x="27" y="60"/>
                          </a:lnTo>
                          <a:lnTo>
                            <a:pt x="27" y="57"/>
                          </a:lnTo>
                          <a:lnTo>
                            <a:pt x="31" y="57"/>
                          </a:lnTo>
                          <a:lnTo>
                            <a:pt x="34" y="60"/>
                          </a:lnTo>
                          <a:lnTo>
                            <a:pt x="38" y="57"/>
                          </a:lnTo>
                          <a:lnTo>
                            <a:pt x="38" y="53"/>
                          </a:lnTo>
                          <a:lnTo>
                            <a:pt x="38" y="50"/>
                          </a:lnTo>
                          <a:lnTo>
                            <a:pt x="41" y="50"/>
                          </a:lnTo>
                          <a:lnTo>
                            <a:pt x="41" y="53"/>
                          </a:lnTo>
                          <a:lnTo>
                            <a:pt x="45" y="57"/>
                          </a:lnTo>
                          <a:lnTo>
                            <a:pt x="48" y="57"/>
                          </a:lnTo>
                          <a:lnTo>
                            <a:pt x="48" y="60"/>
                          </a:lnTo>
                          <a:lnTo>
                            <a:pt x="51" y="60"/>
                          </a:lnTo>
                          <a:lnTo>
                            <a:pt x="55" y="64"/>
                          </a:lnTo>
                          <a:lnTo>
                            <a:pt x="58" y="64"/>
                          </a:lnTo>
                          <a:lnTo>
                            <a:pt x="62" y="67"/>
                          </a:lnTo>
                          <a:lnTo>
                            <a:pt x="62" y="64"/>
                          </a:lnTo>
                          <a:lnTo>
                            <a:pt x="65" y="60"/>
                          </a:lnTo>
                          <a:lnTo>
                            <a:pt x="69" y="57"/>
                          </a:lnTo>
                          <a:lnTo>
                            <a:pt x="69" y="53"/>
                          </a:lnTo>
                          <a:lnTo>
                            <a:pt x="72" y="50"/>
                          </a:lnTo>
                          <a:lnTo>
                            <a:pt x="72" y="47"/>
                          </a:lnTo>
                          <a:lnTo>
                            <a:pt x="72" y="43"/>
                          </a:lnTo>
                          <a:lnTo>
                            <a:pt x="69" y="43"/>
                          </a:lnTo>
                          <a:lnTo>
                            <a:pt x="69" y="47"/>
                          </a:lnTo>
                          <a:lnTo>
                            <a:pt x="65" y="47"/>
                          </a:lnTo>
                          <a:lnTo>
                            <a:pt x="62" y="47"/>
                          </a:lnTo>
                          <a:lnTo>
                            <a:pt x="62" y="43"/>
                          </a:lnTo>
                          <a:lnTo>
                            <a:pt x="62" y="40"/>
                          </a:lnTo>
                          <a:lnTo>
                            <a:pt x="62" y="37"/>
                          </a:lnTo>
                          <a:lnTo>
                            <a:pt x="65" y="37"/>
                          </a:lnTo>
                          <a:lnTo>
                            <a:pt x="65" y="33"/>
                          </a:lnTo>
                          <a:lnTo>
                            <a:pt x="62" y="33"/>
                          </a:lnTo>
                          <a:lnTo>
                            <a:pt x="62" y="37"/>
                          </a:lnTo>
                          <a:lnTo>
                            <a:pt x="58" y="37"/>
                          </a:lnTo>
                          <a:lnTo>
                            <a:pt x="58" y="40"/>
                          </a:lnTo>
                          <a:lnTo>
                            <a:pt x="55" y="40"/>
                          </a:lnTo>
                          <a:lnTo>
                            <a:pt x="51" y="40"/>
                          </a:lnTo>
                          <a:lnTo>
                            <a:pt x="48" y="40"/>
                          </a:lnTo>
                          <a:lnTo>
                            <a:pt x="51" y="43"/>
                          </a:lnTo>
                          <a:lnTo>
                            <a:pt x="51" y="47"/>
                          </a:lnTo>
                          <a:lnTo>
                            <a:pt x="48" y="47"/>
                          </a:lnTo>
                          <a:lnTo>
                            <a:pt x="45" y="47"/>
                          </a:lnTo>
                          <a:lnTo>
                            <a:pt x="45" y="43"/>
                          </a:lnTo>
                          <a:lnTo>
                            <a:pt x="41" y="43"/>
                          </a:lnTo>
                          <a:lnTo>
                            <a:pt x="41" y="40"/>
                          </a:lnTo>
                          <a:lnTo>
                            <a:pt x="45" y="40"/>
                          </a:lnTo>
                          <a:lnTo>
                            <a:pt x="45" y="37"/>
                          </a:lnTo>
                          <a:lnTo>
                            <a:pt x="45" y="33"/>
                          </a:lnTo>
                          <a:lnTo>
                            <a:pt x="41" y="33"/>
                          </a:lnTo>
                          <a:lnTo>
                            <a:pt x="38" y="37"/>
                          </a:lnTo>
                          <a:lnTo>
                            <a:pt x="34" y="37"/>
                          </a:lnTo>
                          <a:lnTo>
                            <a:pt x="34" y="40"/>
                          </a:lnTo>
                          <a:lnTo>
                            <a:pt x="31" y="37"/>
                          </a:lnTo>
                          <a:lnTo>
                            <a:pt x="34" y="37"/>
                          </a:lnTo>
                          <a:lnTo>
                            <a:pt x="34" y="33"/>
                          </a:lnTo>
                          <a:lnTo>
                            <a:pt x="31" y="33"/>
                          </a:lnTo>
                          <a:lnTo>
                            <a:pt x="31" y="30"/>
                          </a:lnTo>
                          <a:lnTo>
                            <a:pt x="34" y="30"/>
                          </a:lnTo>
                          <a:lnTo>
                            <a:pt x="38" y="26"/>
                          </a:lnTo>
                          <a:lnTo>
                            <a:pt x="38" y="23"/>
                          </a:lnTo>
                          <a:lnTo>
                            <a:pt x="41" y="23"/>
                          </a:lnTo>
                          <a:lnTo>
                            <a:pt x="45" y="26"/>
                          </a:lnTo>
                          <a:lnTo>
                            <a:pt x="48" y="33"/>
                          </a:lnTo>
                          <a:lnTo>
                            <a:pt x="51" y="33"/>
                          </a:lnTo>
                          <a:lnTo>
                            <a:pt x="55" y="33"/>
                          </a:lnTo>
                          <a:lnTo>
                            <a:pt x="58" y="33"/>
                          </a:lnTo>
                          <a:lnTo>
                            <a:pt x="58" y="30"/>
                          </a:lnTo>
                          <a:lnTo>
                            <a:pt x="62" y="30"/>
                          </a:lnTo>
                          <a:lnTo>
                            <a:pt x="62" y="26"/>
                          </a:lnTo>
                          <a:lnTo>
                            <a:pt x="62" y="23"/>
                          </a:lnTo>
                          <a:lnTo>
                            <a:pt x="65" y="26"/>
                          </a:lnTo>
                          <a:lnTo>
                            <a:pt x="69" y="26"/>
                          </a:lnTo>
                          <a:lnTo>
                            <a:pt x="72" y="30"/>
                          </a:lnTo>
                          <a:lnTo>
                            <a:pt x="76" y="30"/>
                          </a:lnTo>
                          <a:lnTo>
                            <a:pt x="79" y="30"/>
                          </a:lnTo>
                          <a:lnTo>
                            <a:pt x="76" y="26"/>
                          </a:lnTo>
                          <a:lnTo>
                            <a:pt x="76" y="23"/>
                          </a:lnTo>
                          <a:lnTo>
                            <a:pt x="76" y="20"/>
                          </a:lnTo>
                          <a:lnTo>
                            <a:pt x="76" y="13"/>
                          </a:lnTo>
                          <a:lnTo>
                            <a:pt x="76" y="6"/>
                          </a:lnTo>
                          <a:lnTo>
                            <a:pt x="76" y="0"/>
                          </a:lnTo>
                          <a:lnTo>
                            <a:pt x="76" y="3"/>
                          </a:lnTo>
                          <a:lnTo>
                            <a:pt x="72" y="6"/>
                          </a:lnTo>
                          <a:lnTo>
                            <a:pt x="69" y="3"/>
                          </a:lnTo>
                          <a:lnTo>
                            <a:pt x="69" y="0"/>
                          </a:lnTo>
                          <a:lnTo>
                            <a:pt x="69" y="3"/>
                          </a:lnTo>
                          <a:lnTo>
                            <a:pt x="65" y="6"/>
                          </a:lnTo>
                          <a:lnTo>
                            <a:pt x="65" y="3"/>
                          </a:lnTo>
                          <a:lnTo>
                            <a:pt x="65" y="0"/>
                          </a:lnTo>
                          <a:lnTo>
                            <a:pt x="65" y="3"/>
                          </a:lnTo>
                          <a:lnTo>
                            <a:pt x="62" y="3"/>
                          </a:lnTo>
                          <a:lnTo>
                            <a:pt x="58" y="6"/>
                          </a:lnTo>
                          <a:lnTo>
                            <a:pt x="55" y="6"/>
                          </a:lnTo>
                          <a:lnTo>
                            <a:pt x="55" y="10"/>
                          </a:lnTo>
                          <a:lnTo>
                            <a:pt x="55" y="13"/>
                          </a:lnTo>
                          <a:lnTo>
                            <a:pt x="51" y="13"/>
                          </a:lnTo>
                          <a:lnTo>
                            <a:pt x="48" y="13"/>
                          </a:lnTo>
                          <a:lnTo>
                            <a:pt x="48" y="16"/>
                          </a:lnTo>
                          <a:lnTo>
                            <a:pt x="45" y="16"/>
                          </a:lnTo>
                          <a:lnTo>
                            <a:pt x="41" y="20"/>
                          </a:lnTo>
                          <a:lnTo>
                            <a:pt x="41" y="16"/>
                          </a:lnTo>
                          <a:lnTo>
                            <a:pt x="38" y="13"/>
                          </a:lnTo>
                          <a:lnTo>
                            <a:pt x="38"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7" name="Freeform 736"/>
                    <p:cNvSpPr>
                      <a:spLocks/>
                    </p:cNvSpPr>
                    <p:nvPr/>
                  </p:nvSpPr>
                  <p:spPr bwMode="auto">
                    <a:xfrm>
                      <a:off x="3419" y="2680"/>
                      <a:ext cx="160" cy="57"/>
                    </a:xfrm>
                    <a:custGeom>
                      <a:avLst/>
                      <a:gdLst>
                        <a:gd name="T0" fmla="*/ 86 w 110"/>
                        <a:gd name="T1" fmla="*/ 11 h 61"/>
                        <a:gd name="T2" fmla="*/ 79 w 110"/>
                        <a:gd name="T3" fmla="*/ 11 h 61"/>
                        <a:gd name="T4" fmla="*/ 79 w 110"/>
                        <a:gd name="T5" fmla="*/ 4 h 61"/>
                        <a:gd name="T6" fmla="*/ 76 w 110"/>
                        <a:gd name="T7" fmla="*/ 0 h 61"/>
                        <a:gd name="T8" fmla="*/ 72 w 110"/>
                        <a:gd name="T9" fmla="*/ 7 h 61"/>
                        <a:gd name="T10" fmla="*/ 69 w 110"/>
                        <a:gd name="T11" fmla="*/ 0 h 61"/>
                        <a:gd name="T12" fmla="*/ 65 w 110"/>
                        <a:gd name="T13" fmla="*/ 4 h 61"/>
                        <a:gd name="T14" fmla="*/ 58 w 110"/>
                        <a:gd name="T15" fmla="*/ 0 h 61"/>
                        <a:gd name="T16" fmla="*/ 55 w 110"/>
                        <a:gd name="T17" fmla="*/ 7 h 61"/>
                        <a:gd name="T18" fmla="*/ 41 w 110"/>
                        <a:gd name="T19" fmla="*/ 7 h 61"/>
                        <a:gd name="T20" fmla="*/ 38 w 110"/>
                        <a:gd name="T21" fmla="*/ 11 h 61"/>
                        <a:gd name="T22" fmla="*/ 44 w 110"/>
                        <a:gd name="T23" fmla="*/ 14 h 61"/>
                        <a:gd name="T24" fmla="*/ 51 w 110"/>
                        <a:gd name="T25" fmla="*/ 14 h 61"/>
                        <a:gd name="T26" fmla="*/ 55 w 110"/>
                        <a:gd name="T27" fmla="*/ 17 h 61"/>
                        <a:gd name="T28" fmla="*/ 58 w 110"/>
                        <a:gd name="T29" fmla="*/ 21 h 61"/>
                        <a:gd name="T30" fmla="*/ 55 w 110"/>
                        <a:gd name="T31" fmla="*/ 24 h 61"/>
                        <a:gd name="T32" fmla="*/ 44 w 110"/>
                        <a:gd name="T33" fmla="*/ 24 h 61"/>
                        <a:gd name="T34" fmla="*/ 41 w 110"/>
                        <a:gd name="T35" fmla="*/ 17 h 61"/>
                        <a:gd name="T36" fmla="*/ 34 w 110"/>
                        <a:gd name="T37" fmla="*/ 14 h 61"/>
                        <a:gd name="T38" fmla="*/ 24 w 110"/>
                        <a:gd name="T39" fmla="*/ 14 h 61"/>
                        <a:gd name="T40" fmla="*/ 27 w 110"/>
                        <a:gd name="T41" fmla="*/ 17 h 61"/>
                        <a:gd name="T42" fmla="*/ 34 w 110"/>
                        <a:gd name="T43" fmla="*/ 21 h 61"/>
                        <a:gd name="T44" fmla="*/ 34 w 110"/>
                        <a:gd name="T45" fmla="*/ 24 h 61"/>
                        <a:gd name="T46" fmla="*/ 27 w 110"/>
                        <a:gd name="T47" fmla="*/ 27 h 61"/>
                        <a:gd name="T48" fmla="*/ 24 w 110"/>
                        <a:gd name="T49" fmla="*/ 24 h 61"/>
                        <a:gd name="T50" fmla="*/ 24 w 110"/>
                        <a:gd name="T51" fmla="*/ 27 h 61"/>
                        <a:gd name="T52" fmla="*/ 27 w 110"/>
                        <a:gd name="T53" fmla="*/ 31 h 61"/>
                        <a:gd name="T54" fmla="*/ 20 w 110"/>
                        <a:gd name="T55" fmla="*/ 34 h 61"/>
                        <a:gd name="T56" fmla="*/ 20 w 110"/>
                        <a:gd name="T57" fmla="*/ 34 h 61"/>
                        <a:gd name="T58" fmla="*/ 17 w 110"/>
                        <a:gd name="T59" fmla="*/ 38 h 61"/>
                        <a:gd name="T60" fmla="*/ 13 w 110"/>
                        <a:gd name="T61" fmla="*/ 41 h 61"/>
                        <a:gd name="T62" fmla="*/ 6 w 110"/>
                        <a:gd name="T63" fmla="*/ 44 h 61"/>
                        <a:gd name="T64" fmla="*/ 3 w 110"/>
                        <a:gd name="T65" fmla="*/ 51 h 61"/>
                        <a:gd name="T66" fmla="*/ 3 w 110"/>
                        <a:gd name="T67" fmla="*/ 51 h 61"/>
                        <a:gd name="T68" fmla="*/ 10 w 110"/>
                        <a:gd name="T69" fmla="*/ 51 h 61"/>
                        <a:gd name="T70" fmla="*/ 13 w 110"/>
                        <a:gd name="T71" fmla="*/ 54 h 61"/>
                        <a:gd name="T72" fmla="*/ 10 w 110"/>
                        <a:gd name="T73" fmla="*/ 58 h 61"/>
                        <a:gd name="T74" fmla="*/ 17 w 110"/>
                        <a:gd name="T75" fmla="*/ 58 h 61"/>
                        <a:gd name="T76" fmla="*/ 24 w 110"/>
                        <a:gd name="T77" fmla="*/ 54 h 61"/>
                        <a:gd name="T78" fmla="*/ 34 w 110"/>
                        <a:gd name="T79" fmla="*/ 51 h 61"/>
                        <a:gd name="T80" fmla="*/ 38 w 110"/>
                        <a:gd name="T81" fmla="*/ 51 h 61"/>
                        <a:gd name="T82" fmla="*/ 41 w 110"/>
                        <a:gd name="T83" fmla="*/ 48 h 61"/>
                        <a:gd name="T84" fmla="*/ 44 w 110"/>
                        <a:gd name="T85" fmla="*/ 44 h 61"/>
                        <a:gd name="T86" fmla="*/ 48 w 110"/>
                        <a:gd name="T87" fmla="*/ 44 h 61"/>
                        <a:gd name="T88" fmla="*/ 55 w 110"/>
                        <a:gd name="T89" fmla="*/ 41 h 61"/>
                        <a:gd name="T90" fmla="*/ 62 w 110"/>
                        <a:gd name="T91" fmla="*/ 34 h 61"/>
                        <a:gd name="T92" fmla="*/ 72 w 110"/>
                        <a:gd name="T93" fmla="*/ 24 h 61"/>
                        <a:gd name="T94" fmla="*/ 79 w 110"/>
                        <a:gd name="T95" fmla="*/ 27 h 61"/>
                        <a:gd name="T96" fmla="*/ 86 w 110"/>
                        <a:gd name="T97" fmla="*/ 21 h 61"/>
                        <a:gd name="T98" fmla="*/ 93 w 110"/>
                        <a:gd name="T99" fmla="*/ 24 h 61"/>
                        <a:gd name="T100" fmla="*/ 100 w 110"/>
                        <a:gd name="T101" fmla="*/ 24 h 61"/>
                        <a:gd name="T102" fmla="*/ 107 w 110"/>
                        <a:gd name="T103" fmla="*/ 27 h 61"/>
                        <a:gd name="T104" fmla="*/ 110 w 110"/>
                        <a:gd name="T105" fmla="*/ 24 h 61"/>
                        <a:gd name="T106" fmla="*/ 110 w 110"/>
                        <a:gd name="T107" fmla="*/ 17 h 61"/>
                        <a:gd name="T108" fmla="*/ 103 w 110"/>
                        <a:gd name="T109" fmla="*/ 17 h 61"/>
                        <a:gd name="T110" fmla="*/ 96 w 110"/>
                        <a:gd name="T111" fmla="*/ 14 h 61"/>
                        <a:gd name="T112" fmla="*/ 89 w 110"/>
                        <a:gd name="T113"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61">
                          <a:moveTo>
                            <a:pt x="89" y="11"/>
                          </a:moveTo>
                          <a:lnTo>
                            <a:pt x="86" y="11"/>
                          </a:lnTo>
                          <a:lnTo>
                            <a:pt x="83" y="11"/>
                          </a:lnTo>
                          <a:lnTo>
                            <a:pt x="79" y="11"/>
                          </a:lnTo>
                          <a:lnTo>
                            <a:pt x="79" y="7"/>
                          </a:lnTo>
                          <a:lnTo>
                            <a:pt x="79" y="4"/>
                          </a:lnTo>
                          <a:lnTo>
                            <a:pt x="76" y="4"/>
                          </a:lnTo>
                          <a:lnTo>
                            <a:pt x="76" y="0"/>
                          </a:lnTo>
                          <a:lnTo>
                            <a:pt x="76" y="4"/>
                          </a:lnTo>
                          <a:lnTo>
                            <a:pt x="72" y="7"/>
                          </a:lnTo>
                          <a:lnTo>
                            <a:pt x="72" y="4"/>
                          </a:lnTo>
                          <a:lnTo>
                            <a:pt x="69" y="0"/>
                          </a:lnTo>
                          <a:lnTo>
                            <a:pt x="69" y="4"/>
                          </a:lnTo>
                          <a:lnTo>
                            <a:pt x="65" y="4"/>
                          </a:lnTo>
                          <a:lnTo>
                            <a:pt x="62" y="0"/>
                          </a:lnTo>
                          <a:lnTo>
                            <a:pt x="58" y="0"/>
                          </a:lnTo>
                          <a:lnTo>
                            <a:pt x="55" y="0"/>
                          </a:lnTo>
                          <a:lnTo>
                            <a:pt x="55" y="7"/>
                          </a:lnTo>
                          <a:lnTo>
                            <a:pt x="48" y="11"/>
                          </a:lnTo>
                          <a:lnTo>
                            <a:pt x="41" y="7"/>
                          </a:lnTo>
                          <a:lnTo>
                            <a:pt x="34" y="7"/>
                          </a:lnTo>
                          <a:lnTo>
                            <a:pt x="38" y="11"/>
                          </a:lnTo>
                          <a:lnTo>
                            <a:pt x="41" y="14"/>
                          </a:lnTo>
                          <a:lnTo>
                            <a:pt x="44" y="14"/>
                          </a:lnTo>
                          <a:lnTo>
                            <a:pt x="48" y="14"/>
                          </a:lnTo>
                          <a:lnTo>
                            <a:pt x="51" y="14"/>
                          </a:lnTo>
                          <a:lnTo>
                            <a:pt x="55" y="14"/>
                          </a:lnTo>
                          <a:lnTo>
                            <a:pt x="55" y="17"/>
                          </a:lnTo>
                          <a:lnTo>
                            <a:pt x="58" y="17"/>
                          </a:lnTo>
                          <a:lnTo>
                            <a:pt x="58" y="21"/>
                          </a:lnTo>
                          <a:lnTo>
                            <a:pt x="58" y="24"/>
                          </a:lnTo>
                          <a:lnTo>
                            <a:pt x="55" y="24"/>
                          </a:lnTo>
                          <a:lnTo>
                            <a:pt x="48" y="24"/>
                          </a:lnTo>
                          <a:lnTo>
                            <a:pt x="44" y="24"/>
                          </a:lnTo>
                          <a:lnTo>
                            <a:pt x="44" y="21"/>
                          </a:lnTo>
                          <a:lnTo>
                            <a:pt x="41" y="17"/>
                          </a:lnTo>
                          <a:lnTo>
                            <a:pt x="38" y="14"/>
                          </a:lnTo>
                          <a:lnTo>
                            <a:pt x="34" y="14"/>
                          </a:lnTo>
                          <a:lnTo>
                            <a:pt x="27" y="14"/>
                          </a:lnTo>
                          <a:lnTo>
                            <a:pt x="24" y="14"/>
                          </a:lnTo>
                          <a:lnTo>
                            <a:pt x="24" y="17"/>
                          </a:lnTo>
                          <a:lnTo>
                            <a:pt x="27" y="17"/>
                          </a:lnTo>
                          <a:lnTo>
                            <a:pt x="31" y="21"/>
                          </a:lnTo>
                          <a:lnTo>
                            <a:pt x="34" y="21"/>
                          </a:lnTo>
                          <a:lnTo>
                            <a:pt x="38" y="24"/>
                          </a:lnTo>
                          <a:lnTo>
                            <a:pt x="34" y="24"/>
                          </a:lnTo>
                          <a:lnTo>
                            <a:pt x="31" y="27"/>
                          </a:lnTo>
                          <a:lnTo>
                            <a:pt x="27" y="27"/>
                          </a:lnTo>
                          <a:lnTo>
                            <a:pt x="27" y="24"/>
                          </a:lnTo>
                          <a:lnTo>
                            <a:pt x="24" y="24"/>
                          </a:lnTo>
                          <a:lnTo>
                            <a:pt x="20" y="24"/>
                          </a:lnTo>
                          <a:lnTo>
                            <a:pt x="24" y="27"/>
                          </a:lnTo>
                          <a:lnTo>
                            <a:pt x="24" y="31"/>
                          </a:lnTo>
                          <a:lnTo>
                            <a:pt x="27" y="31"/>
                          </a:lnTo>
                          <a:lnTo>
                            <a:pt x="24" y="31"/>
                          </a:lnTo>
                          <a:lnTo>
                            <a:pt x="20" y="34"/>
                          </a:lnTo>
                          <a:lnTo>
                            <a:pt x="17" y="34"/>
                          </a:lnTo>
                          <a:lnTo>
                            <a:pt x="20" y="34"/>
                          </a:lnTo>
                          <a:lnTo>
                            <a:pt x="20" y="38"/>
                          </a:lnTo>
                          <a:lnTo>
                            <a:pt x="17" y="38"/>
                          </a:lnTo>
                          <a:lnTo>
                            <a:pt x="13" y="38"/>
                          </a:lnTo>
                          <a:lnTo>
                            <a:pt x="13" y="41"/>
                          </a:lnTo>
                          <a:lnTo>
                            <a:pt x="10" y="41"/>
                          </a:lnTo>
                          <a:lnTo>
                            <a:pt x="6" y="44"/>
                          </a:lnTo>
                          <a:lnTo>
                            <a:pt x="6" y="48"/>
                          </a:lnTo>
                          <a:lnTo>
                            <a:pt x="3" y="51"/>
                          </a:lnTo>
                          <a:lnTo>
                            <a:pt x="0" y="54"/>
                          </a:lnTo>
                          <a:lnTo>
                            <a:pt x="3" y="51"/>
                          </a:lnTo>
                          <a:lnTo>
                            <a:pt x="6" y="51"/>
                          </a:lnTo>
                          <a:lnTo>
                            <a:pt x="10" y="51"/>
                          </a:lnTo>
                          <a:lnTo>
                            <a:pt x="13" y="51"/>
                          </a:lnTo>
                          <a:lnTo>
                            <a:pt x="13" y="54"/>
                          </a:lnTo>
                          <a:lnTo>
                            <a:pt x="10" y="54"/>
                          </a:lnTo>
                          <a:lnTo>
                            <a:pt x="10" y="58"/>
                          </a:lnTo>
                          <a:lnTo>
                            <a:pt x="13" y="61"/>
                          </a:lnTo>
                          <a:lnTo>
                            <a:pt x="17" y="58"/>
                          </a:lnTo>
                          <a:lnTo>
                            <a:pt x="20" y="58"/>
                          </a:lnTo>
                          <a:lnTo>
                            <a:pt x="24" y="54"/>
                          </a:lnTo>
                          <a:lnTo>
                            <a:pt x="27" y="54"/>
                          </a:lnTo>
                          <a:lnTo>
                            <a:pt x="34" y="51"/>
                          </a:lnTo>
                          <a:lnTo>
                            <a:pt x="38" y="48"/>
                          </a:lnTo>
                          <a:lnTo>
                            <a:pt x="38" y="51"/>
                          </a:lnTo>
                          <a:lnTo>
                            <a:pt x="41" y="51"/>
                          </a:lnTo>
                          <a:lnTo>
                            <a:pt x="41" y="48"/>
                          </a:lnTo>
                          <a:lnTo>
                            <a:pt x="44" y="48"/>
                          </a:lnTo>
                          <a:lnTo>
                            <a:pt x="44" y="44"/>
                          </a:lnTo>
                          <a:lnTo>
                            <a:pt x="44" y="41"/>
                          </a:lnTo>
                          <a:lnTo>
                            <a:pt x="48" y="44"/>
                          </a:lnTo>
                          <a:lnTo>
                            <a:pt x="51" y="44"/>
                          </a:lnTo>
                          <a:lnTo>
                            <a:pt x="55" y="41"/>
                          </a:lnTo>
                          <a:lnTo>
                            <a:pt x="55" y="38"/>
                          </a:lnTo>
                          <a:lnTo>
                            <a:pt x="62" y="34"/>
                          </a:lnTo>
                          <a:lnTo>
                            <a:pt x="65" y="27"/>
                          </a:lnTo>
                          <a:lnTo>
                            <a:pt x="72" y="24"/>
                          </a:lnTo>
                          <a:lnTo>
                            <a:pt x="76" y="27"/>
                          </a:lnTo>
                          <a:lnTo>
                            <a:pt x="79" y="27"/>
                          </a:lnTo>
                          <a:lnTo>
                            <a:pt x="83" y="24"/>
                          </a:lnTo>
                          <a:lnTo>
                            <a:pt x="86" y="21"/>
                          </a:lnTo>
                          <a:lnTo>
                            <a:pt x="89" y="21"/>
                          </a:lnTo>
                          <a:lnTo>
                            <a:pt x="93" y="24"/>
                          </a:lnTo>
                          <a:lnTo>
                            <a:pt x="96" y="24"/>
                          </a:lnTo>
                          <a:lnTo>
                            <a:pt x="100" y="24"/>
                          </a:lnTo>
                          <a:lnTo>
                            <a:pt x="103" y="24"/>
                          </a:lnTo>
                          <a:lnTo>
                            <a:pt x="107" y="27"/>
                          </a:lnTo>
                          <a:lnTo>
                            <a:pt x="110" y="27"/>
                          </a:lnTo>
                          <a:lnTo>
                            <a:pt x="110" y="24"/>
                          </a:lnTo>
                          <a:lnTo>
                            <a:pt x="110" y="21"/>
                          </a:lnTo>
                          <a:lnTo>
                            <a:pt x="110" y="17"/>
                          </a:lnTo>
                          <a:lnTo>
                            <a:pt x="107" y="17"/>
                          </a:lnTo>
                          <a:lnTo>
                            <a:pt x="103" y="17"/>
                          </a:lnTo>
                          <a:lnTo>
                            <a:pt x="100" y="17"/>
                          </a:lnTo>
                          <a:lnTo>
                            <a:pt x="96" y="14"/>
                          </a:lnTo>
                          <a:lnTo>
                            <a:pt x="93" y="11"/>
                          </a:lnTo>
                          <a:lnTo>
                            <a:pt x="89" y="11"/>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8" name="Freeform 737"/>
                    <p:cNvSpPr>
                      <a:spLocks/>
                    </p:cNvSpPr>
                    <p:nvPr/>
                  </p:nvSpPr>
                  <p:spPr bwMode="auto">
                    <a:xfrm>
                      <a:off x="3414" y="2650"/>
                      <a:ext cx="127" cy="28"/>
                    </a:xfrm>
                    <a:custGeom>
                      <a:avLst/>
                      <a:gdLst>
                        <a:gd name="T0" fmla="*/ 4 w 87"/>
                        <a:gd name="T1" fmla="*/ 3 h 30"/>
                        <a:gd name="T2" fmla="*/ 7 w 87"/>
                        <a:gd name="T3" fmla="*/ 10 h 30"/>
                        <a:gd name="T4" fmla="*/ 4 w 87"/>
                        <a:gd name="T5" fmla="*/ 17 h 30"/>
                        <a:gd name="T6" fmla="*/ 7 w 87"/>
                        <a:gd name="T7" fmla="*/ 13 h 30"/>
                        <a:gd name="T8" fmla="*/ 10 w 87"/>
                        <a:gd name="T9" fmla="*/ 20 h 30"/>
                        <a:gd name="T10" fmla="*/ 10 w 87"/>
                        <a:gd name="T11" fmla="*/ 27 h 30"/>
                        <a:gd name="T12" fmla="*/ 14 w 87"/>
                        <a:gd name="T13" fmla="*/ 23 h 30"/>
                        <a:gd name="T14" fmla="*/ 17 w 87"/>
                        <a:gd name="T15" fmla="*/ 27 h 30"/>
                        <a:gd name="T16" fmla="*/ 21 w 87"/>
                        <a:gd name="T17" fmla="*/ 27 h 30"/>
                        <a:gd name="T18" fmla="*/ 28 w 87"/>
                        <a:gd name="T19" fmla="*/ 27 h 30"/>
                        <a:gd name="T20" fmla="*/ 35 w 87"/>
                        <a:gd name="T21" fmla="*/ 23 h 30"/>
                        <a:gd name="T22" fmla="*/ 42 w 87"/>
                        <a:gd name="T23" fmla="*/ 23 h 30"/>
                        <a:gd name="T24" fmla="*/ 48 w 87"/>
                        <a:gd name="T25" fmla="*/ 27 h 30"/>
                        <a:gd name="T26" fmla="*/ 52 w 87"/>
                        <a:gd name="T27" fmla="*/ 23 h 30"/>
                        <a:gd name="T28" fmla="*/ 66 w 87"/>
                        <a:gd name="T29" fmla="*/ 23 h 30"/>
                        <a:gd name="T30" fmla="*/ 76 w 87"/>
                        <a:gd name="T31" fmla="*/ 20 h 30"/>
                        <a:gd name="T32" fmla="*/ 80 w 87"/>
                        <a:gd name="T33" fmla="*/ 17 h 30"/>
                        <a:gd name="T34" fmla="*/ 87 w 87"/>
                        <a:gd name="T35" fmla="*/ 17 h 30"/>
                        <a:gd name="T36" fmla="*/ 76 w 87"/>
                        <a:gd name="T37" fmla="*/ 17 h 30"/>
                        <a:gd name="T38" fmla="*/ 66 w 87"/>
                        <a:gd name="T39" fmla="*/ 17 h 30"/>
                        <a:gd name="T40" fmla="*/ 59 w 87"/>
                        <a:gd name="T41" fmla="*/ 13 h 30"/>
                        <a:gd name="T42" fmla="*/ 52 w 87"/>
                        <a:gd name="T43" fmla="*/ 13 h 30"/>
                        <a:gd name="T44" fmla="*/ 52 w 87"/>
                        <a:gd name="T45" fmla="*/ 6 h 30"/>
                        <a:gd name="T46" fmla="*/ 45 w 87"/>
                        <a:gd name="T47" fmla="*/ 0 h 30"/>
                        <a:gd name="T48" fmla="*/ 45 w 87"/>
                        <a:gd name="T49" fmla="*/ 6 h 30"/>
                        <a:gd name="T50" fmla="*/ 38 w 87"/>
                        <a:gd name="T51" fmla="*/ 10 h 30"/>
                        <a:gd name="T52" fmla="*/ 31 w 87"/>
                        <a:gd name="T53" fmla="*/ 3 h 30"/>
                        <a:gd name="T54" fmla="*/ 31 w 87"/>
                        <a:gd name="T55" fmla="*/ 6 h 30"/>
                        <a:gd name="T56" fmla="*/ 28 w 87"/>
                        <a:gd name="T57" fmla="*/ 10 h 30"/>
                        <a:gd name="T58" fmla="*/ 21 w 87"/>
                        <a:gd name="T59" fmla="*/ 6 h 30"/>
                        <a:gd name="T60" fmla="*/ 14 w 87"/>
                        <a:gd name="T61" fmla="*/ 6 h 30"/>
                        <a:gd name="T62" fmla="*/ 7 w 87"/>
                        <a:gd name="T63" fmla="*/ 3 h 30"/>
                        <a:gd name="T64" fmla="*/ 4 w 87"/>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0">
                          <a:moveTo>
                            <a:pt x="0" y="0"/>
                          </a:moveTo>
                          <a:lnTo>
                            <a:pt x="4" y="3"/>
                          </a:lnTo>
                          <a:lnTo>
                            <a:pt x="7" y="6"/>
                          </a:lnTo>
                          <a:lnTo>
                            <a:pt x="7" y="10"/>
                          </a:lnTo>
                          <a:lnTo>
                            <a:pt x="4" y="13"/>
                          </a:lnTo>
                          <a:lnTo>
                            <a:pt x="4" y="17"/>
                          </a:lnTo>
                          <a:lnTo>
                            <a:pt x="7" y="17"/>
                          </a:lnTo>
                          <a:lnTo>
                            <a:pt x="7" y="13"/>
                          </a:lnTo>
                          <a:lnTo>
                            <a:pt x="10" y="17"/>
                          </a:lnTo>
                          <a:lnTo>
                            <a:pt x="10" y="20"/>
                          </a:lnTo>
                          <a:lnTo>
                            <a:pt x="10" y="23"/>
                          </a:lnTo>
                          <a:lnTo>
                            <a:pt x="10" y="27"/>
                          </a:lnTo>
                          <a:lnTo>
                            <a:pt x="10" y="23"/>
                          </a:lnTo>
                          <a:lnTo>
                            <a:pt x="14" y="23"/>
                          </a:lnTo>
                          <a:lnTo>
                            <a:pt x="17" y="23"/>
                          </a:lnTo>
                          <a:lnTo>
                            <a:pt x="17" y="27"/>
                          </a:lnTo>
                          <a:lnTo>
                            <a:pt x="17" y="30"/>
                          </a:lnTo>
                          <a:lnTo>
                            <a:pt x="21" y="27"/>
                          </a:lnTo>
                          <a:lnTo>
                            <a:pt x="24" y="27"/>
                          </a:lnTo>
                          <a:lnTo>
                            <a:pt x="28" y="27"/>
                          </a:lnTo>
                          <a:lnTo>
                            <a:pt x="31" y="27"/>
                          </a:lnTo>
                          <a:lnTo>
                            <a:pt x="35" y="23"/>
                          </a:lnTo>
                          <a:lnTo>
                            <a:pt x="38" y="23"/>
                          </a:lnTo>
                          <a:lnTo>
                            <a:pt x="42" y="23"/>
                          </a:lnTo>
                          <a:lnTo>
                            <a:pt x="45" y="27"/>
                          </a:lnTo>
                          <a:lnTo>
                            <a:pt x="48" y="27"/>
                          </a:lnTo>
                          <a:lnTo>
                            <a:pt x="48" y="23"/>
                          </a:lnTo>
                          <a:lnTo>
                            <a:pt x="52" y="23"/>
                          </a:lnTo>
                          <a:lnTo>
                            <a:pt x="59" y="23"/>
                          </a:lnTo>
                          <a:lnTo>
                            <a:pt x="66" y="23"/>
                          </a:lnTo>
                          <a:lnTo>
                            <a:pt x="73" y="23"/>
                          </a:lnTo>
                          <a:lnTo>
                            <a:pt x="76" y="20"/>
                          </a:lnTo>
                          <a:lnTo>
                            <a:pt x="76" y="17"/>
                          </a:lnTo>
                          <a:lnTo>
                            <a:pt x="80" y="17"/>
                          </a:lnTo>
                          <a:lnTo>
                            <a:pt x="83" y="17"/>
                          </a:lnTo>
                          <a:lnTo>
                            <a:pt x="87" y="17"/>
                          </a:lnTo>
                          <a:lnTo>
                            <a:pt x="83" y="17"/>
                          </a:lnTo>
                          <a:lnTo>
                            <a:pt x="76" y="17"/>
                          </a:lnTo>
                          <a:lnTo>
                            <a:pt x="73" y="17"/>
                          </a:lnTo>
                          <a:lnTo>
                            <a:pt x="66" y="17"/>
                          </a:lnTo>
                          <a:lnTo>
                            <a:pt x="62" y="17"/>
                          </a:lnTo>
                          <a:lnTo>
                            <a:pt x="59" y="13"/>
                          </a:lnTo>
                          <a:lnTo>
                            <a:pt x="55" y="13"/>
                          </a:lnTo>
                          <a:lnTo>
                            <a:pt x="52" y="13"/>
                          </a:lnTo>
                          <a:lnTo>
                            <a:pt x="52" y="10"/>
                          </a:lnTo>
                          <a:lnTo>
                            <a:pt x="52" y="6"/>
                          </a:lnTo>
                          <a:lnTo>
                            <a:pt x="48" y="3"/>
                          </a:lnTo>
                          <a:lnTo>
                            <a:pt x="45" y="0"/>
                          </a:lnTo>
                          <a:lnTo>
                            <a:pt x="45" y="3"/>
                          </a:lnTo>
                          <a:lnTo>
                            <a:pt x="45" y="6"/>
                          </a:lnTo>
                          <a:lnTo>
                            <a:pt x="42" y="10"/>
                          </a:lnTo>
                          <a:lnTo>
                            <a:pt x="38" y="10"/>
                          </a:lnTo>
                          <a:lnTo>
                            <a:pt x="35" y="6"/>
                          </a:lnTo>
                          <a:lnTo>
                            <a:pt x="31" y="3"/>
                          </a:lnTo>
                          <a:lnTo>
                            <a:pt x="28" y="3"/>
                          </a:lnTo>
                          <a:lnTo>
                            <a:pt x="31" y="6"/>
                          </a:lnTo>
                          <a:lnTo>
                            <a:pt x="31" y="10"/>
                          </a:lnTo>
                          <a:lnTo>
                            <a:pt x="28" y="10"/>
                          </a:lnTo>
                          <a:lnTo>
                            <a:pt x="24" y="10"/>
                          </a:lnTo>
                          <a:lnTo>
                            <a:pt x="21" y="6"/>
                          </a:lnTo>
                          <a:lnTo>
                            <a:pt x="17" y="6"/>
                          </a:lnTo>
                          <a:lnTo>
                            <a:pt x="14" y="6"/>
                          </a:lnTo>
                          <a:lnTo>
                            <a:pt x="10" y="6"/>
                          </a:lnTo>
                          <a:lnTo>
                            <a:pt x="7" y="3"/>
                          </a:lnTo>
                          <a:lnTo>
                            <a:pt x="4" y="3"/>
                          </a:lnTo>
                          <a:lnTo>
                            <a:pt x="4" y="0"/>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29" name="Freeform 738"/>
                    <p:cNvSpPr>
                      <a:spLocks/>
                    </p:cNvSpPr>
                    <p:nvPr/>
                  </p:nvSpPr>
                  <p:spPr bwMode="auto">
                    <a:xfrm>
                      <a:off x="3419" y="2621"/>
                      <a:ext cx="130" cy="39"/>
                    </a:xfrm>
                    <a:custGeom>
                      <a:avLst/>
                      <a:gdLst>
                        <a:gd name="T0" fmla="*/ 0 w 89"/>
                        <a:gd name="T1" fmla="*/ 4 h 41"/>
                        <a:gd name="T2" fmla="*/ 3 w 89"/>
                        <a:gd name="T3" fmla="*/ 7 h 41"/>
                        <a:gd name="T4" fmla="*/ 6 w 89"/>
                        <a:gd name="T5" fmla="*/ 11 h 41"/>
                        <a:gd name="T6" fmla="*/ 6 w 89"/>
                        <a:gd name="T7" fmla="*/ 17 h 41"/>
                        <a:gd name="T8" fmla="*/ 10 w 89"/>
                        <a:gd name="T9" fmla="*/ 14 h 41"/>
                        <a:gd name="T10" fmla="*/ 13 w 89"/>
                        <a:gd name="T11" fmla="*/ 17 h 41"/>
                        <a:gd name="T12" fmla="*/ 17 w 89"/>
                        <a:gd name="T13" fmla="*/ 14 h 41"/>
                        <a:gd name="T14" fmla="*/ 17 w 89"/>
                        <a:gd name="T15" fmla="*/ 21 h 41"/>
                        <a:gd name="T16" fmla="*/ 17 w 89"/>
                        <a:gd name="T17" fmla="*/ 21 h 41"/>
                        <a:gd name="T18" fmla="*/ 20 w 89"/>
                        <a:gd name="T19" fmla="*/ 24 h 41"/>
                        <a:gd name="T20" fmla="*/ 24 w 89"/>
                        <a:gd name="T21" fmla="*/ 31 h 41"/>
                        <a:gd name="T22" fmla="*/ 31 w 89"/>
                        <a:gd name="T23" fmla="*/ 24 h 41"/>
                        <a:gd name="T24" fmla="*/ 38 w 89"/>
                        <a:gd name="T25" fmla="*/ 27 h 41"/>
                        <a:gd name="T26" fmla="*/ 41 w 89"/>
                        <a:gd name="T27" fmla="*/ 34 h 41"/>
                        <a:gd name="T28" fmla="*/ 48 w 89"/>
                        <a:gd name="T29" fmla="*/ 37 h 41"/>
                        <a:gd name="T30" fmla="*/ 51 w 89"/>
                        <a:gd name="T31" fmla="*/ 37 h 41"/>
                        <a:gd name="T32" fmla="*/ 58 w 89"/>
                        <a:gd name="T33" fmla="*/ 37 h 41"/>
                        <a:gd name="T34" fmla="*/ 62 w 89"/>
                        <a:gd name="T35" fmla="*/ 37 h 41"/>
                        <a:gd name="T36" fmla="*/ 65 w 89"/>
                        <a:gd name="T37" fmla="*/ 37 h 41"/>
                        <a:gd name="T38" fmla="*/ 72 w 89"/>
                        <a:gd name="T39" fmla="*/ 37 h 41"/>
                        <a:gd name="T40" fmla="*/ 76 w 89"/>
                        <a:gd name="T41" fmla="*/ 34 h 41"/>
                        <a:gd name="T42" fmla="*/ 83 w 89"/>
                        <a:gd name="T43" fmla="*/ 31 h 41"/>
                        <a:gd name="T44" fmla="*/ 86 w 89"/>
                        <a:gd name="T45" fmla="*/ 34 h 41"/>
                        <a:gd name="T46" fmla="*/ 86 w 89"/>
                        <a:gd name="T47" fmla="*/ 31 h 41"/>
                        <a:gd name="T48" fmla="*/ 83 w 89"/>
                        <a:gd name="T49" fmla="*/ 24 h 41"/>
                        <a:gd name="T50" fmla="*/ 79 w 89"/>
                        <a:gd name="T51" fmla="*/ 24 h 41"/>
                        <a:gd name="T52" fmla="*/ 69 w 89"/>
                        <a:gd name="T53" fmla="*/ 21 h 41"/>
                        <a:gd name="T54" fmla="*/ 69 w 89"/>
                        <a:gd name="T55" fmla="*/ 21 h 41"/>
                        <a:gd name="T56" fmla="*/ 69 w 89"/>
                        <a:gd name="T57" fmla="*/ 27 h 41"/>
                        <a:gd name="T58" fmla="*/ 65 w 89"/>
                        <a:gd name="T59" fmla="*/ 31 h 41"/>
                        <a:gd name="T60" fmla="*/ 62 w 89"/>
                        <a:gd name="T61" fmla="*/ 27 h 41"/>
                        <a:gd name="T62" fmla="*/ 62 w 89"/>
                        <a:gd name="T63" fmla="*/ 27 h 41"/>
                        <a:gd name="T64" fmla="*/ 55 w 89"/>
                        <a:gd name="T65" fmla="*/ 27 h 41"/>
                        <a:gd name="T66" fmla="*/ 48 w 89"/>
                        <a:gd name="T67" fmla="*/ 27 h 41"/>
                        <a:gd name="T68" fmla="*/ 44 w 89"/>
                        <a:gd name="T69" fmla="*/ 24 h 41"/>
                        <a:gd name="T70" fmla="*/ 44 w 89"/>
                        <a:gd name="T71" fmla="*/ 17 h 41"/>
                        <a:gd name="T72" fmla="*/ 41 w 89"/>
                        <a:gd name="T73" fmla="*/ 14 h 41"/>
                        <a:gd name="T74" fmla="*/ 34 w 89"/>
                        <a:gd name="T75" fmla="*/ 11 h 41"/>
                        <a:gd name="T76" fmla="*/ 31 w 89"/>
                        <a:gd name="T77" fmla="*/ 11 h 41"/>
                        <a:gd name="T78" fmla="*/ 20 w 89"/>
                        <a:gd name="T79" fmla="*/ 7 h 41"/>
                        <a:gd name="T80" fmla="*/ 13 w 89"/>
                        <a:gd name="T81" fmla="*/ 7 h 41"/>
                        <a:gd name="T82" fmla="*/ 10 w 89"/>
                        <a:gd name="T83" fmla="*/ 4 h 41"/>
                        <a:gd name="T84" fmla="*/ 3 w 89"/>
                        <a:gd name="T8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41">
                          <a:moveTo>
                            <a:pt x="3" y="0"/>
                          </a:moveTo>
                          <a:lnTo>
                            <a:pt x="0" y="4"/>
                          </a:lnTo>
                          <a:lnTo>
                            <a:pt x="0" y="7"/>
                          </a:lnTo>
                          <a:lnTo>
                            <a:pt x="3" y="7"/>
                          </a:lnTo>
                          <a:lnTo>
                            <a:pt x="6" y="7"/>
                          </a:lnTo>
                          <a:lnTo>
                            <a:pt x="6" y="11"/>
                          </a:lnTo>
                          <a:lnTo>
                            <a:pt x="6" y="14"/>
                          </a:lnTo>
                          <a:lnTo>
                            <a:pt x="6" y="17"/>
                          </a:lnTo>
                          <a:lnTo>
                            <a:pt x="6" y="14"/>
                          </a:lnTo>
                          <a:lnTo>
                            <a:pt x="10" y="14"/>
                          </a:lnTo>
                          <a:lnTo>
                            <a:pt x="13" y="14"/>
                          </a:lnTo>
                          <a:lnTo>
                            <a:pt x="13" y="17"/>
                          </a:lnTo>
                          <a:lnTo>
                            <a:pt x="13" y="14"/>
                          </a:lnTo>
                          <a:lnTo>
                            <a:pt x="17" y="14"/>
                          </a:lnTo>
                          <a:lnTo>
                            <a:pt x="17" y="17"/>
                          </a:lnTo>
                          <a:lnTo>
                            <a:pt x="17" y="21"/>
                          </a:lnTo>
                          <a:lnTo>
                            <a:pt x="13" y="21"/>
                          </a:lnTo>
                          <a:lnTo>
                            <a:pt x="17" y="21"/>
                          </a:lnTo>
                          <a:lnTo>
                            <a:pt x="20" y="21"/>
                          </a:lnTo>
                          <a:lnTo>
                            <a:pt x="20" y="24"/>
                          </a:lnTo>
                          <a:lnTo>
                            <a:pt x="20" y="27"/>
                          </a:lnTo>
                          <a:lnTo>
                            <a:pt x="24" y="31"/>
                          </a:lnTo>
                          <a:lnTo>
                            <a:pt x="27" y="24"/>
                          </a:lnTo>
                          <a:lnTo>
                            <a:pt x="31" y="24"/>
                          </a:lnTo>
                          <a:lnTo>
                            <a:pt x="34" y="24"/>
                          </a:lnTo>
                          <a:lnTo>
                            <a:pt x="38" y="27"/>
                          </a:lnTo>
                          <a:lnTo>
                            <a:pt x="41" y="31"/>
                          </a:lnTo>
                          <a:lnTo>
                            <a:pt x="41" y="34"/>
                          </a:lnTo>
                          <a:lnTo>
                            <a:pt x="44" y="37"/>
                          </a:lnTo>
                          <a:lnTo>
                            <a:pt x="48" y="37"/>
                          </a:lnTo>
                          <a:lnTo>
                            <a:pt x="48" y="41"/>
                          </a:lnTo>
                          <a:lnTo>
                            <a:pt x="51" y="37"/>
                          </a:lnTo>
                          <a:lnTo>
                            <a:pt x="55" y="34"/>
                          </a:lnTo>
                          <a:lnTo>
                            <a:pt x="58" y="37"/>
                          </a:lnTo>
                          <a:lnTo>
                            <a:pt x="62" y="41"/>
                          </a:lnTo>
                          <a:lnTo>
                            <a:pt x="62" y="37"/>
                          </a:lnTo>
                          <a:lnTo>
                            <a:pt x="65" y="34"/>
                          </a:lnTo>
                          <a:lnTo>
                            <a:pt x="65" y="37"/>
                          </a:lnTo>
                          <a:lnTo>
                            <a:pt x="69" y="37"/>
                          </a:lnTo>
                          <a:lnTo>
                            <a:pt x="72" y="37"/>
                          </a:lnTo>
                          <a:lnTo>
                            <a:pt x="76" y="37"/>
                          </a:lnTo>
                          <a:lnTo>
                            <a:pt x="76" y="34"/>
                          </a:lnTo>
                          <a:lnTo>
                            <a:pt x="79" y="34"/>
                          </a:lnTo>
                          <a:lnTo>
                            <a:pt x="83" y="31"/>
                          </a:lnTo>
                          <a:lnTo>
                            <a:pt x="86" y="31"/>
                          </a:lnTo>
                          <a:lnTo>
                            <a:pt x="86" y="34"/>
                          </a:lnTo>
                          <a:lnTo>
                            <a:pt x="89" y="34"/>
                          </a:lnTo>
                          <a:lnTo>
                            <a:pt x="86" y="31"/>
                          </a:lnTo>
                          <a:lnTo>
                            <a:pt x="83" y="27"/>
                          </a:lnTo>
                          <a:lnTo>
                            <a:pt x="83" y="24"/>
                          </a:lnTo>
                          <a:lnTo>
                            <a:pt x="83" y="21"/>
                          </a:lnTo>
                          <a:lnTo>
                            <a:pt x="79" y="24"/>
                          </a:lnTo>
                          <a:lnTo>
                            <a:pt x="72" y="24"/>
                          </a:lnTo>
                          <a:lnTo>
                            <a:pt x="69" y="21"/>
                          </a:lnTo>
                          <a:lnTo>
                            <a:pt x="65" y="21"/>
                          </a:lnTo>
                          <a:lnTo>
                            <a:pt x="69" y="21"/>
                          </a:lnTo>
                          <a:lnTo>
                            <a:pt x="69" y="24"/>
                          </a:lnTo>
                          <a:lnTo>
                            <a:pt x="69" y="27"/>
                          </a:lnTo>
                          <a:lnTo>
                            <a:pt x="69" y="31"/>
                          </a:lnTo>
                          <a:lnTo>
                            <a:pt x="65" y="31"/>
                          </a:lnTo>
                          <a:lnTo>
                            <a:pt x="62" y="31"/>
                          </a:lnTo>
                          <a:lnTo>
                            <a:pt x="62" y="27"/>
                          </a:lnTo>
                          <a:lnTo>
                            <a:pt x="65" y="27"/>
                          </a:lnTo>
                          <a:lnTo>
                            <a:pt x="62" y="27"/>
                          </a:lnTo>
                          <a:lnTo>
                            <a:pt x="58" y="27"/>
                          </a:lnTo>
                          <a:lnTo>
                            <a:pt x="55" y="27"/>
                          </a:lnTo>
                          <a:lnTo>
                            <a:pt x="51" y="24"/>
                          </a:lnTo>
                          <a:lnTo>
                            <a:pt x="48" y="27"/>
                          </a:lnTo>
                          <a:lnTo>
                            <a:pt x="48" y="24"/>
                          </a:lnTo>
                          <a:lnTo>
                            <a:pt x="44" y="24"/>
                          </a:lnTo>
                          <a:lnTo>
                            <a:pt x="44" y="21"/>
                          </a:lnTo>
                          <a:lnTo>
                            <a:pt x="44" y="17"/>
                          </a:lnTo>
                          <a:lnTo>
                            <a:pt x="44" y="14"/>
                          </a:lnTo>
                          <a:lnTo>
                            <a:pt x="41" y="14"/>
                          </a:lnTo>
                          <a:lnTo>
                            <a:pt x="38" y="14"/>
                          </a:lnTo>
                          <a:lnTo>
                            <a:pt x="34" y="11"/>
                          </a:lnTo>
                          <a:lnTo>
                            <a:pt x="34" y="14"/>
                          </a:lnTo>
                          <a:lnTo>
                            <a:pt x="31" y="11"/>
                          </a:lnTo>
                          <a:lnTo>
                            <a:pt x="27" y="11"/>
                          </a:lnTo>
                          <a:lnTo>
                            <a:pt x="20" y="7"/>
                          </a:lnTo>
                          <a:lnTo>
                            <a:pt x="17" y="7"/>
                          </a:lnTo>
                          <a:lnTo>
                            <a:pt x="13" y="7"/>
                          </a:lnTo>
                          <a:lnTo>
                            <a:pt x="13" y="4"/>
                          </a:lnTo>
                          <a:lnTo>
                            <a:pt x="10" y="4"/>
                          </a:lnTo>
                          <a:lnTo>
                            <a:pt x="6" y="4"/>
                          </a:lnTo>
                          <a:lnTo>
                            <a:pt x="3" y="4"/>
                          </a:lnTo>
                          <a:lnTo>
                            <a:pt x="3"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0" name="Freeform 739"/>
                    <p:cNvSpPr>
                      <a:spLocks/>
                    </p:cNvSpPr>
                    <p:nvPr/>
                  </p:nvSpPr>
                  <p:spPr bwMode="auto">
                    <a:xfrm>
                      <a:off x="3434" y="2601"/>
                      <a:ext cx="76" cy="36"/>
                    </a:xfrm>
                    <a:custGeom>
                      <a:avLst/>
                      <a:gdLst>
                        <a:gd name="T0" fmla="*/ 3 w 52"/>
                        <a:gd name="T1" fmla="*/ 3 h 40"/>
                        <a:gd name="T2" fmla="*/ 7 w 52"/>
                        <a:gd name="T3" fmla="*/ 13 h 40"/>
                        <a:gd name="T4" fmla="*/ 10 w 52"/>
                        <a:gd name="T5" fmla="*/ 20 h 40"/>
                        <a:gd name="T6" fmla="*/ 10 w 52"/>
                        <a:gd name="T7" fmla="*/ 27 h 40"/>
                        <a:gd name="T8" fmla="*/ 14 w 52"/>
                        <a:gd name="T9" fmla="*/ 27 h 40"/>
                        <a:gd name="T10" fmla="*/ 17 w 52"/>
                        <a:gd name="T11" fmla="*/ 34 h 40"/>
                        <a:gd name="T12" fmla="*/ 21 w 52"/>
                        <a:gd name="T13" fmla="*/ 40 h 40"/>
                        <a:gd name="T14" fmla="*/ 24 w 52"/>
                        <a:gd name="T15" fmla="*/ 37 h 40"/>
                        <a:gd name="T16" fmla="*/ 28 w 52"/>
                        <a:gd name="T17" fmla="*/ 34 h 40"/>
                        <a:gd name="T18" fmla="*/ 31 w 52"/>
                        <a:gd name="T19" fmla="*/ 34 h 40"/>
                        <a:gd name="T20" fmla="*/ 38 w 52"/>
                        <a:gd name="T21" fmla="*/ 37 h 40"/>
                        <a:gd name="T22" fmla="*/ 41 w 52"/>
                        <a:gd name="T23" fmla="*/ 34 h 40"/>
                        <a:gd name="T24" fmla="*/ 45 w 52"/>
                        <a:gd name="T25" fmla="*/ 34 h 40"/>
                        <a:gd name="T26" fmla="*/ 48 w 52"/>
                        <a:gd name="T27" fmla="*/ 30 h 40"/>
                        <a:gd name="T28" fmla="*/ 48 w 52"/>
                        <a:gd name="T29" fmla="*/ 27 h 40"/>
                        <a:gd name="T30" fmla="*/ 38 w 52"/>
                        <a:gd name="T31" fmla="*/ 27 h 40"/>
                        <a:gd name="T32" fmla="*/ 34 w 52"/>
                        <a:gd name="T33" fmla="*/ 23 h 40"/>
                        <a:gd name="T34" fmla="*/ 31 w 52"/>
                        <a:gd name="T35" fmla="*/ 20 h 40"/>
                        <a:gd name="T36" fmla="*/ 28 w 52"/>
                        <a:gd name="T37" fmla="*/ 17 h 40"/>
                        <a:gd name="T38" fmla="*/ 41 w 52"/>
                        <a:gd name="T39" fmla="*/ 20 h 40"/>
                        <a:gd name="T40" fmla="*/ 45 w 52"/>
                        <a:gd name="T41" fmla="*/ 20 h 40"/>
                        <a:gd name="T42" fmla="*/ 41 w 52"/>
                        <a:gd name="T43" fmla="*/ 17 h 40"/>
                        <a:gd name="T44" fmla="*/ 34 w 52"/>
                        <a:gd name="T45" fmla="*/ 13 h 40"/>
                        <a:gd name="T46" fmla="*/ 28 w 52"/>
                        <a:gd name="T47" fmla="*/ 10 h 40"/>
                        <a:gd name="T48" fmla="*/ 21 w 52"/>
                        <a:gd name="T49" fmla="*/ 7 h 40"/>
                        <a:gd name="T50" fmla="*/ 17 w 52"/>
                        <a:gd name="T51" fmla="*/ 0 h 40"/>
                        <a:gd name="T52" fmla="*/ 14 w 52"/>
                        <a:gd name="T53" fmla="*/ 3 h 40"/>
                        <a:gd name="T54" fmla="*/ 21 w 52"/>
                        <a:gd name="T55" fmla="*/ 10 h 40"/>
                        <a:gd name="T56" fmla="*/ 24 w 52"/>
                        <a:gd name="T57" fmla="*/ 17 h 40"/>
                        <a:gd name="T58" fmla="*/ 17 w 52"/>
                        <a:gd name="T59" fmla="*/ 17 h 40"/>
                        <a:gd name="T60" fmla="*/ 14 w 52"/>
                        <a:gd name="T61" fmla="*/ 13 h 40"/>
                        <a:gd name="T62" fmla="*/ 10 w 52"/>
                        <a:gd name="T63" fmla="*/ 7 h 40"/>
                        <a:gd name="T64" fmla="*/ 3 w 52"/>
                        <a:gd name="T65"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0">
                          <a:moveTo>
                            <a:pt x="0" y="0"/>
                          </a:moveTo>
                          <a:lnTo>
                            <a:pt x="3" y="3"/>
                          </a:lnTo>
                          <a:lnTo>
                            <a:pt x="7" y="7"/>
                          </a:lnTo>
                          <a:lnTo>
                            <a:pt x="7" y="13"/>
                          </a:lnTo>
                          <a:lnTo>
                            <a:pt x="7" y="17"/>
                          </a:lnTo>
                          <a:lnTo>
                            <a:pt x="10" y="20"/>
                          </a:lnTo>
                          <a:lnTo>
                            <a:pt x="10" y="23"/>
                          </a:lnTo>
                          <a:lnTo>
                            <a:pt x="10" y="27"/>
                          </a:lnTo>
                          <a:lnTo>
                            <a:pt x="14" y="23"/>
                          </a:lnTo>
                          <a:lnTo>
                            <a:pt x="14" y="27"/>
                          </a:lnTo>
                          <a:lnTo>
                            <a:pt x="17" y="30"/>
                          </a:lnTo>
                          <a:lnTo>
                            <a:pt x="17" y="34"/>
                          </a:lnTo>
                          <a:lnTo>
                            <a:pt x="17" y="40"/>
                          </a:lnTo>
                          <a:lnTo>
                            <a:pt x="21" y="40"/>
                          </a:lnTo>
                          <a:lnTo>
                            <a:pt x="24" y="40"/>
                          </a:lnTo>
                          <a:lnTo>
                            <a:pt x="24" y="37"/>
                          </a:lnTo>
                          <a:lnTo>
                            <a:pt x="24" y="34"/>
                          </a:lnTo>
                          <a:lnTo>
                            <a:pt x="28" y="34"/>
                          </a:lnTo>
                          <a:lnTo>
                            <a:pt x="28" y="30"/>
                          </a:lnTo>
                          <a:lnTo>
                            <a:pt x="31" y="34"/>
                          </a:lnTo>
                          <a:lnTo>
                            <a:pt x="34" y="34"/>
                          </a:lnTo>
                          <a:lnTo>
                            <a:pt x="38" y="37"/>
                          </a:lnTo>
                          <a:lnTo>
                            <a:pt x="38" y="34"/>
                          </a:lnTo>
                          <a:lnTo>
                            <a:pt x="41" y="34"/>
                          </a:lnTo>
                          <a:lnTo>
                            <a:pt x="41" y="30"/>
                          </a:lnTo>
                          <a:lnTo>
                            <a:pt x="45" y="34"/>
                          </a:lnTo>
                          <a:lnTo>
                            <a:pt x="48" y="34"/>
                          </a:lnTo>
                          <a:lnTo>
                            <a:pt x="48" y="30"/>
                          </a:lnTo>
                          <a:lnTo>
                            <a:pt x="52" y="27"/>
                          </a:lnTo>
                          <a:lnTo>
                            <a:pt x="48" y="27"/>
                          </a:lnTo>
                          <a:lnTo>
                            <a:pt x="41" y="27"/>
                          </a:lnTo>
                          <a:lnTo>
                            <a:pt x="38" y="27"/>
                          </a:lnTo>
                          <a:lnTo>
                            <a:pt x="34" y="27"/>
                          </a:lnTo>
                          <a:lnTo>
                            <a:pt x="34" y="23"/>
                          </a:lnTo>
                          <a:lnTo>
                            <a:pt x="31" y="23"/>
                          </a:lnTo>
                          <a:lnTo>
                            <a:pt x="31" y="20"/>
                          </a:lnTo>
                          <a:lnTo>
                            <a:pt x="28" y="20"/>
                          </a:lnTo>
                          <a:lnTo>
                            <a:pt x="28" y="17"/>
                          </a:lnTo>
                          <a:lnTo>
                            <a:pt x="34" y="17"/>
                          </a:lnTo>
                          <a:lnTo>
                            <a:pt x="41" y="20"/>
                          </a:lnTo>
                          <a:lnTo>
                            <a:pt x="45" y="23"/>
                          </a:lnTo>
                          <a:lnTo>
                            <a:pt x="45" y="20"/>
                          </a:lnTo>
                          <a:lnTo>
                            <a:pt x="45" y="17"/>
                          </a:lnTo>
                          <a:lnTo>
                            <a:pt x="41" y="17"/>
                          </a:lnTo>
                          <a:lnTo>
                            <a:pt x="38" y="13"/>
                          </a:lnTo>
                          <a:lnTo>
                            <a:pt x="34" y="13"/>
                          </a:lnTo>
                          <a:lnTo>
                            <a:pt x="31" y="13"/>
                          </a:lnTo>
                          <a:lnTo>
                            <a:pt x="28" y="10"/>
                          </a:lnTo>
                          <a:lnTo>
                            <a:pt x="24" y="10"/>
                          </a:lnTo>
                          <a:lnTo>
                            <a:pt x="21" y="7"/>
                          </a:lnTo>
                          <a:lnTo>
                            <a:pt x="17" y="3"/>
                          </a:lnTo>
                          <a:lnTo>
                            <a:pt x="17" y="0"/>
                          </a:lnTo>
                          <a:lnTo>
                            <a:pt x="14" y="0"/>
                          </a:lnTo>
                          <a:lnTo>
                            <a:pt x="14" y="3"/>
                          </a:lnTo>
                          <a:lnTo>
                            <a:pt x="17" y="7"/>
                          </a:lnTo>
                          <a:lnTo>
                            <a:pt x="21" y="10"/>
                          </a:lnTo>
                          <a:lnTo>
                            <a:pt x="24" y="13"/>
                          </a:lnTo>
                          <a:lnTo>
                            <a:pt x="24" y="17"/>
                          </a:lnTo>
                          <a:lnTo>
                            <a:pt x="21" y="17"/>
                          </a:lnTo>
                          <a:lnTo>
                            <a:pt x="17" y="17"/>
                          </a:lnTo>
                          <a:lnTo>
                            <a:pt x="17" y="13"/>
                          </a:lnTo>
                          <a:lnTo>
                            <a:pt x="14" y="13"/>
                          </a:lnTo>
                          <a:lnTo>
                            <a:pt x="10" y="10"/>
                          </a:lnTo>
                          <a:lnTo>
                            <a:pt x="10" y="7"/>
                          </a:lnTo>
                          <a:lnTo>
                            <a:pt x="7" y="3"/>
                          </a:lnTo>
                          <a:lnTo>
                            <a:pt x="3" y="3"/>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1" name="Freeform 740"/>
                    <p:cNvSpPr>
                      <a:spLocks/>
                    </p:cNvSpPr>
                    <p:nvPr/>
                  </p:nvSpPr>
                  <p:spPr bwMode="auto">
                    <a:xfrm>
                      <a:off x="3494" y="2621"/>
                      <a:ext cx="40" cy="25"/>
                    </a:xfrm>
                    <a:custGeom>
                      <a:avLst/>
                      <a:gdLst>
                        <a:gd name="T0" fmla="*/ 0 w 28"/>
                        <a:gd name="T1" fmla="*/ 17 h 27"/>
                        <a:gd name="T2" fmla="*/ 4 w 28"/>
                        <a:gd name="T3" fmla="*/ 17 h 27"/>
                        <a:gd name="T4" fmla="*/ 7 w 28"/>
                        <a:gd name="T5" fmla="*/ 21 h 27"/>
                        <a:gd name="T6" fmla="*/ 7 w 28"/>
                        <a:gd name="T7" fmla="*/ 24 h 27"/>
                        <a:gd name="T8" fmla="*/ 11 w 28"/>
                        <a:gd name="T9" fmla="*/ 27 h 27"/>
                        <a:gd name="T10" fmla="*/ 11 w 28"/>
                        <a:gd name="T11" fmla="*/ 21 h 27"/>
                        <a:gd name="T12" fmla="*/ 14 w 28"/>
                        <a:gd name="T13" fmla="*/ 21 h 27"/>
                        <a:gd name="T14" fmla="*/ 14 w 28"/>
                        <a:gd name="T15" fmla="*/ 14 h 27"/>
                        <a:gd name="T16" fmla="*/ 18 w 28"/>
                        <a:gd name="T17" fmla="*/ 11 h 27"/>
                        <a:gd name="T18" fmla="*/ 21 w 28"/>
                        <a:gd name="T19" fmla="*/ 14 h 27"/>
                        <a:gd name="T20" fmla="*/ 28 w 28"/>
                        <a:gd name="T21" fmla="*/ 11 h 27"/>
                        <a:gd name="T22" fmla="*/ 21 w 28"/>
                        <a:gd name="T23" fmla="*/ 11 h 27"/>
                        <a:gd name="T24" fmla="*/ 28 w 28"/>
                        <a:gd name="T25" fmla="*/ 7 h 27"/>
                        <a:gd name="T26" fmla="*/ 25 w 28"/>
                        <a:gd name="T27" fmla="*/ 4 h 27"/>
                        <a:gd name="T28" fmla="*/ 18 w 28"/>
                        <a:gd name="T29" fmla="*/ 7 h 27"/>
                        <a:gd name="T30" fmla="*/ 18 w 28"/>
                        <a:gd name="T31" fmla="*/ 0 h 27"/>
                        <a:gd name="T32" fmla="*/ 14 w 28"/>
                        <a:gd name="T33" fmla="*/ 4 h 27"/>
                        <a:gd name="T34" fmla="*/ 14 w 28"/>
                        <a:gd name="T35" fmla="*/ 11 h 27"/>
                        <a:gd name="T36" fmla="*/ 11 w 28"/>
                        <a:gd name="T37" fmla="*/ 0 h 27"/>
                        <a:gd name="T38" fmla="*/ 7 w 28"/>
                        <a:gd name="T39" fmla="*/ 11 h 27"/>
                        <a:gd name="T40" fmla="*/ 7 w 28"/>
                        <a:gd name="T41" fmla="*/ 14 h 27"/>
                        <a:gd name="T42" fmla="*/ 0 w 28"/>
                        <a:gd name="T4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7">
                          <a:moveTo>
                            <a:pt x="0" y="17"/>
                          </a:moveTo>
                          <a:lnTo>
                            <a:pt x="4" y="17"/>
                          </a:lnTo>
                          <a:lnTo>
                            <a:pt x="7" y="21"/>
                          </a:lnTo>
                          <a:lnTo>
                            <a:pt x="7" y="24"/>
                          </a:lnTo>
                          <a:lnTo>
                            <a:pt x="11" y="27"/>
                          </a:lnTo>
                          <a:lnTo>
                            <a:pt x="11" y="21"/>
                          </a:lnTo>
                          <a:lnTo>
                            <a:pt x="14" y="21"/>
                          </a:lnTo>
                          <a:lnTo>
                            <a:pt x="14" y="14"/>
                          </a:lnTo>
                          <a:lnTo>
                            <a:pt x="18" y="11"/>
                          </a:lnTo>
                          <a:lnTo>
                            <a:pt x="21" y="14"/>
                          </a:lnTo>
                          <a:lnTo>
                            <a:pt x="28" y="11"/>
                          </a:lnTo>
                          <a:lnTo>
                            <a:pt x="21" y="11"/>
                          </a:lnTo>
                          <a:lnTo>
                            <a:pt x="28" y="7"/>
                          </a:lnTo>
                          <a:lnTo>
                            <a:pt x="25" y="4"/>
                          </a:lnTo>
                          <a:lnTo>
                            <a:pt x="18" y="7"/>
                          </a:lnTo>
                          <a:lnTo>
                            <a:pt x="18" y="0"/>
                          </a:lnTo>
                          <a:lnTo>
                            <a:pt x="14" y="4"/>
                          </a:lnTo>
                          <a:lnTo>
                            <a:pt x="14" y="11"/>
                          </a:lnTo>
                          <a:lnTo>
                            <a:pt x="11" y="0"/>
                          </a:lnTo>
                          <a:lnTo>
                            <a:pt x="7" y="11"/>
                          </a:lnTo>
                          <a:lnTo>
                            <a:pt x="7" y="14"/>
                          </a:lnTo>
                          <a:lnTo>
                            <a:pt x="0" y="1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2" name="Freeform 741"/>
                    <p:cNvSpPr>
                      <a:spLocks/>
                    </p:cNvSpPr>
                    <p:nvPr/>
                  </p:nvSpPr>
                  <p:spPr bwMode="auto">
                    <a:xfrm>
                      <a:off x="3514" y="2671"/>
                      <a:ext cx="27" cy="16"/>
                    </a:xfrm>
                    <a:custGeom>
                      <a:avLst/>
                      <a:gdLst>
                        <a:gd name="T0" fmla="*/ 0 w 18"/>
                        <a:gd name="T1" fmla="*/ 4 h 17"/>
                        <a:gd name="T2" fmla="*/ 7 w 18"/>
                        <a:gd name="T3" fmla="*/ 4 h 17"/>
                        <a:gd name="T4" fmla="*/ 11 w 18"/>
                        <a:gd name="T5" fmla="*/ 0 h 17"/>
                        <a:gd name="T6" fmla="*/ 11 w 18"/>
                        <a:gd name="T7" fmla="*/ 4 h 17"/>
                        <a:gd name="T8" fmla="*/ 14 w 18"/>
                        <a:gd name="T9" fmla="*/ 4 h 17"/>
                        <a:gd name="T10" fmla="*/ 14 w 18"/>
                        <a:gd name="T11" fmla="*/ 7 h 17"/>
                        <a:gd name="T12" fmla="*/ 18 w 18"/>
                        <a:gd name="T13" fmla="*/ 7 h 17"/>
                        <a:gd name="T14" fmla="*/ 11 w 18"/>
                        <a:gd name="T15" fmla="*/ 7 h 17"/>
                        <a:gd name="T16" fmla="*/ 11 w 18"/>
                        <a:gd name="T17" fmla="*/ 10 h 17"/>
                        <a:gd name="T18" fmla="*/ 11 w 18"/>
                        <a:gd name="T19" fmla="*/ 14 h 17"/>
                        <a:gd name="T20" fmla="*/ 11 w 18"/>
                        <a:gd name="T21" fmla="*/ 17 h 17"/>
                        <a:gd name="T22" fmla="*/ 7 w 18"/>
                        <a:gd name="T23" fmla="*/ 14 h 17"/>
                        <a:gd name="T24" fmla="*/ 7 w 18"/>
                        <a:gd name="T25" fmla="*/ 10 h 17"/>
                        <a:gd name="T26" fmla="*/ 4 w 18"/>
                        <a:gd name="T27" fmla="*/ 10 h 17"/>
                        <a:gd name="T28" fmla="*/ 0 w 18"/>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0" y="4"/>
                          </a:moveTo>
                          <a:lnTo>
                            <a:pt x="7" y="4"/>
                          </a:lnTo>
                          <a:lnTo>
                            <a:pt x="11" y="0"/>
                          </a:lnTo>
                          <a:lnTo>
                            <a:pt x="11" y="4"/>
                          </a:lnTo>
                          <a:lnTo>
                            <a:pt x="14" y="4"/>
                          </a:lnTo>
                          <a:lnTo>
                            <a:pt x="14" y="7"/>
                          </a:lnTo>
                          <a:lnTo>
                            <a:pt x="18" y="7"/>
                          </a:lnTo>
                          <a:lnTo>
                            <a:pt x="11" y="7"/>
                          </a:lnTo>
                          <a:lnTo>
                            <a:pt x="11" y="10"/>
                          </a:lnTo>
                          <a:lnTo>
                            <a:pt x="11" y="14"/>
                          </a:lnTo>
                          <a:lnTo>
                            <a:pt x="11" y="17"/>
                          </a:lnTo>
                          <a:lnTo>
                            <a:pt x="7" y="14"/>
                          </a:lnTo>
                          <a:lnTo>
                            <a:pt x="7" y="10"/>
                          </a:lnTo>
                          <a:lnTo>
                            <a:pt x="4" y="10"/>
                          </a:lnTo>
                          <a:lnTo>
                            <a:pt x="0" y="4"/>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3" name="Freeform 742"/>
                    <p:cNvSpPr>
                      <a:spLocks/>
                    </p:cNvSpPr>
                    <p:nvPr/>
                  </p:nvSpPr>
                  <p:spPr bwMode="auto">
                    <a:xfrm>
                      <a:off x="3475" y="2675"/>
                      <a:ext cx="35" cy="12"/>
                    </a:xfrm>
                    <a:custGeom>
                      <a:avLst/>
                      <a:gdLst>
                        <a:gd name="T0" fmla="*/ 3 w 24"/>
                        <a:gd name="T1" fmla="*/ 3 h 13"/>
                        <a:gd name="T2" fmla="*/ 6 w 24"/>
                        <a:gd name="T3" fmla="*/ 0 h 13"/>
                        <a:gd name="T4" fmla="*/ 10 w 24"/>
                        <a:gd name="T5" fmla="*/ 3 h 13"/>
                        <a:gd name="T6" fmla="*/ 13 w 24"/>
                        <a:gd name="T7" fmla="*/ 0 h 13"/>
                        <a:gd name="T8" fmla="*/ 17 w 24"/>
                        <a:gd name="T9" fmla="*/ 3 h 13"/>
                        <a:gd name="T10" fmla="*/ 20 w 24"/>
                        <a:gd name="T11" fmla="*/ 3 h 13"/>
                        <a:gd name="T12" fmla="*/ 24 w 24"/>
                        <a:gd name="T13" fmla="*/ 6 h 13"/>
                        <a:gd name="T14" fmla="*/ 24 w 24"/>
                        <a:gd name="T15" fmla="*/ 10 h 13"/>
                        <a:gd name="T16" fmla="*/ 17 w 24"/>
                        <a:gd name="T17" fmla="*/ 6 h 13"/>
                        <a:gd name="T18" fmla="*/ 13 w 24"/>
                        <a:gd name="T19" fmla="*/ 6 h 13"/>
                        <a:gd name="T20" fmla="*/ 13 w 24"/>
                        <a:gd name="T21" fmla="*/ 13 h 13"/>
                        <a:gd name="T22" fmla="*/ 3 w 24"/>
                        <a:gd name="T23" fmla="*/ 6 h 13"/>
                        <a:gd name="T24" fmla="*/ 3 w 24"/>
                        <a:gd name="T25" fmla="*/ 13 h 13"/>
                        <a:gd name="T26" fmla="*/ 0 w 24"/>
                        <a:gd name="T27" fmla="*/ 10 h 13"/>
                        <a:gd name="T28" fmla="*/ 3 w 24"/>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3">
                          <a:moveTo>
                            <a:pt x="3" y="3"/>
                          </a:moveTo>
                          <a:lnTo>
                            <a:pt x="6" y="0"/>
                          </a:lnTo>
                          <a:lnTo>
                            <a:pt x="10" y="3"/>
                          </a:lnTo>
                          <a:lnTo>
                            <a:pt x="13" y="0"/>
                          </a:lnTo>
                          <a:lnTo>
                            <a:pt x="17" y="3"/>
                          </a:lnTo>
                          <a:lnTo>
                            <a:pt x="20" y="3"/>
                          </a:lnTo>
                          <a:lnTo>
                            <a:pt x="24" y="6"/>
                          </a:lnTo>
                          <a:lnTo>
                            <a:pt x="24" y="10"/>
                          </a:lnTo>
                          <a:lnTo>
                            <a:pt x="17" y="6"/>
                          </a:lnTo>
                          <a:lnTo>
                            <a:pt x="13" y="6"/>
                          </a:lnTo>
                          <a:lnTo>
                            <a:pt x="13" y="13"/>
                          </a:lnTo>
                          <a:lnTo>
                            <a:pt x="3" y="6"/>
                          </a:lnTo>
                          <a:lnTo>
                            <a:pt x="3" y="13"/>
                          </a:lnTo>
                          <a:lnTo>
                            <a:pt x="0" y="10"/>
                          </a:lnTo>
                          <a:lnTo>
                            <a:pt x="3" y="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4" name="Freeform 743"/>
                    <p:cNvSpPr>
                      <a:spLocks/>
                    </p:cNvSpPr>
                    <p:nvPr/>
                  </p:nvSpPr>
                  <p:spPr bwMode="auto">
                    <a:xfrm>
                      <a:off x="3600" y="2433"/>
                      <a:ext cx="40" cy="19"/>
                    </a:xfrm>
                    <a:custGeom>
                      <a:avLst/>
                      <a:gdLst>
                        <a:gd name="T0" fmla="*/ 0 w 28"/>
                        <a:gd name="T1" fmla="*/ 17 h 20"/>
                        <a:gd name="T2" fmla="*/ 0 w 28"/>
                        <a:gd name="T3" fmla="*/ 20 h 20"/>
                        <a:gd name="T4" fmla="*/ 3 w 28"/>
                        <a:gd name="T5" fmla="*/ 20 h 20"/>
                        <a:gd name="T6" fmla="*/ 3 w 28"/>
                        <a:gd name="T7" fmla="*/ 17 h 20"/>
                        <a:gd name="T8" fmla="*/ 3 w 28"/>
                        <a:gd name="T9" fmla="*/ 20 h 20"/>
                        <a:gd name="T10" fmla="*/ 7 w 28"/>
                        <a:gd name="T11" fmla="*/ 20 h 20"/>
                        <a:gd name="T12" fmla="*/ 10 w 28"/>
                        <a:gd name="T13" fmla="*/ 20 h 20"/>
                        <a:gd name="T14" fmla="*/ 10 w 28"/>
                        <a:gd name="T15" fmla="*/ 13 h 20"/>
                        <a:gd name="T16" fmla="*/ 14 w 28"/>
                        <a:gd name="T17" fmla="*/ 17 h 20"/>
                        <a:gd name="T18" fmla="*/ 17 w 28"/>
                        <a:gd name="T19" fmla="*/ 17 h 20"/>
                        <a:gd name="T20" fmla="*/ 17 w 28"/>
                        <a:gd name="T21" fmla="*/ 13 h 20"/>
                        <a:gd name="T22" fmla="*/ 21 w 28"/>
                        <a:gd name="T23" fmla="*/ 13 h 20"/>
                        <a:gd name="T24" fmla="*/ 24 w 28"/>
                        <a:gd name="T25" fmla="*/ 13 h 20"/>
                        <a:gd name="T26" fmla="*/ 24 w 28"/>
                        <a:gd name="T27" fmla="*/ 17 h 20"/>
                        <a:gd name="T28" fmla="*/ 28 w 28"/>
                        <a:gd name="T29" fmla="*/ 17 h 20"/>
                        <a:gd name="T30" fmla="*/ 24 w 28"/>
                        <a:gd name="T31" fmla="*/ 13 h 20"/>
                        <a:gd name="T32" fmla="*/ 28 w 28"/>
                        <a:gd name="T33" fmla="*/ 10 h 20"/>
                        <a:gd name="T34" fmla="*/ 24 w 28"/>
                        <a:gd name="T35" fmla="*/ 10 h 20"/>
                        <a:gd name="T36" fmla="*/ 21 w 28"/>
                        <a:gd name="T37" fmla="*/ 10 h 20"/>
                        <a:gd name="T38" fmla="*/ 24 w 28"/>
                        <a:gd name="T39" fmla="*/ 6 h 20"/>
                        <a:gd name="T40" fmla="*/ 28 w 28"/>
                        <a:gd name="T41" fmla="*/ 6 h 20"/>
                        <a:gd name="T42" fmla="*/ 28 w 28"/>
                        <a:gd name="T43" fmla="*/ 3 h 20"/>
                        <a:gd name="T44" fmla="*/ 24 w 28"/>
                        <a:gd name="T45" fmla="*/ 3 h 20"/>
                        <a:gd name="T46" fmla="*/ 28 w 28"/>
                        <a:gd name="T47" fmla="*/ 0 h 20"/>
                        <a:gd name="T48" fmla="*/ 24 w 28"/>
                        <a:gd name="T49" fmla="*/ 3 h 20"/>
                        <a:gd name="T50" fmla="*/ 21 w 28"/>
                        <a:gd name="T51" fmla="*/ 6 h 20"/>
                        <a:gd name="T52" fmla="*/ 17 w 28"/>
                        <a:gd name="T53" fmla="*/ 6 h 20"/>
                        <a:gd name="T54" fmla="*/ 17 w 28"/>
                        <a:gd name="T55" fmla="*/ 10 h 20"/>
                        <a:gd name="T56" fmla="*/ 17 w 28"/>
                        <a:gd name="T57" fmla="*/ 13 h 20"/>
                        <a:gd name="T58" fmla="*/ 14 w 28"/>
                        <a:gd name="T59" fmla="*/ 13 h 20"/>
                        <a:gd name="T60" fmla="*/ 7 w 28"/>
                        <a:gd name="T61" fmla="*/ 17 h 20"/>
                        <a:gd name="T62" fmla="*/ 3 w 28"/>
                        <a:gd name="T63" fmla="*/ 17 h 20"/>
                        <a:gd name="T64" fmla="*/ 3 w 28"/>
                        <a:gd name="T65" fmla="*/ 13 h 20"/>
                        <a:gd name="T66" fmla="*/ 3 w 28"/>
                        <a:gd name="T67" fmla="*/ 17 h 20"/>
                        <a:gd name="T68" fmla="*/ 0 w 28"/>
                        <a:gd name="T6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0">
                          <a:moveTo>
                            <a:pt x="0" y="17"/>
                          </a:moveTo>
                          <a:lnTo>
                            <a:pt x="0" y="20"/>
                          </a:lnTo>
                          <a:lnTo>
                            <a:pt x="3" y="20"/>
                          </a:lnTo>
                          <a:lnTo>
                            <a:pt x="3" y="17"/>
                          </a:lnTo>
                          <a:lnTo>
                            <a:pt x="3" y="20"/>
                          </a:lnTo>
                          <a:lnTo>
                            <a:pt x="7" y="20"/>
                          </a:lnTo>
                          <a:lnTo>
                            <a:pt x="10" y="20"/>
                          </a:lnTo>
                          <a:lnTo>
                            <a:pt x="10" y="13"/>
                          </a:lnTo>
                          <a:lnTo>
                            <a:pt x="14" y="17"/>
                          </a:lnTo>
                          <a:lnTo>
                            <a:pt x="17" y="17"/>
                          </a:lnTo>
                          <a:lnTo>
                            <a:pt x="17" y="13"/>
                          </a:lnTo>
                          <a:lnTo>
                            <a:pt x="21" y="13"/>
                          </a:lnTo>
                          <a:lnTo>
                            <a:pt x="24" y="13"/>
                          </a:lnTo>
                          <a:lnTo>
                            <a:pt x="24" y="17"/>
                          </a:lnTo>
                          <a:lnTo>
                            <a:pt x="28" y="17"/>
                          </a:lnTo>
                          <a:lnTo>
                            <a:pt x="24" y="13"/>
                          </a:lnTo>
                          <a:lnTo>
                            <a:pt x="28" y="10"/>
                          </a:lnTo>
                          <a:lnTo>
                            <a:pt x="24" y="10"/>
                          </a:lnTo>
                          <a:lnTo>
                            <a:pt x="21" y="10"/>
                          </a:lnTo>
                          <a:lnTo>
                            <a:pt x="24" y="6"/>
                          </a:lnTo>
                          <a:lnTo>
                            <a:pt x="28" y="6"/>
                          </a:lnTo>
                          <a:lnTo>
                            <a:pt x="28" y="3"/>
                          </a:lnTo>
                          <a:lnTo>
                            <a:pt x="24" y="3"/>
                          </a:lnTo>
                          <a:lnTo>
                            <a:pt x="28" y="0"/>
                          </a:lnTo>
                          <a:lnTo>
                            <a:pt x="24" y="3"/>
                          </a:lnTo>
                          <a:lnTo>
                            <a:pt x="21" y="6"/>
                          </a:lnTo>
                          <a:lnTo>
                            <a:pt x="17" y="6"/>
                          </a:lnTo>
                          <a:lnTo>
                            <a:pt x="17" y="10"/>
                          </a:lnTo>
                          <a:lnTo>
                            <a:pt x="17" y="13"/>
                          </a:lnTo>
                          <a:lnTo>
                            <a:pt x="14" y="13"/>
                          </a:lnTo>
                          <a:lnTo>
                            <a:pt x="7" y="17"/>
                          </a:lnTo>
                          <a:lnTo>
                            <a:pt x="3" y="17"/>
                          </a:lnTo>
                          <a:lnTo>
                            <a:pt x="3" y="13"/>
                          </a:lnTo>
                          <a:lnTo>
                            <a:pt x="3" y="17"/>
                          </a:lnTo>
                          <a:lnTo>
                            <a:pt x="0" y="1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5" name="Freeform 744"/>
                    <p:cNvSpPr>
                      <a:spLocks/>
                    </p:cNvSpPr>
                    <p:nvPr/>
                  </p:nvSpPr>
                  <p:spPr bwMode="auto">
                    <a:xfrm>
                      <a:off x="3624" y="2452"/>
                      <a:ext cx="16" cy="16"/>
                    </a:xfrm>
                    <a:custGeom>
                      <a:avLst/>
                      <a:gdLst>
                        <a:gd name="T0" fmla="*/ 0 w 11"/>
                        <a:gd name="T1" fmla="*/ 0 h 17"/>
                        <a:gd name="T2" fmla="*/ 4 w 11"/>
                        <a:gd name="T3" fmla="*/ 0 h 17"/>
                        <a:gd name="T4" fmla="*/ 7 w 11"/>
                        <a:gd name="T5" fmla="*/ 0 h 17"/>
                        <a:gd name="T6" fmla="*/ 11 w 11"/>
                        <a:gd name="T7" fmla="*/ 0 h 17"/>
                        <a:gd name="T8" fmla="*/ 7 w 11"/>
                        <a:gd name="T9" fmla="*/ 3 h 17"/>
                        <a:gd name="T10" fmla="*/ 11 w 11"/>
                        <a:gd name="T11" fmla="*/ 3 h 17"/>
                        <a:gd name="T12" fmla="*/ 11 w 11"/>
                        <a:gd name="T13" fmla="*/ 7 h 17"/>
                        <a:gd name="T14" fmla="*/ 11 w 11"/>
                        <a:gd name="T15" fmla="*/ 10 h 17"/>
                        <a:gd name="T16" fmla="*/ 7 w 11"/>
                        <a:gd name="T17" fmla="*/ 10 h 17"/>
                        <a:gd name="T18" fmla="*/ 7 w 11"/>
                        <a:gd name="T19" fmla="*/ 13 h 17"/>
                        <a:gd name="T20" fmla="*/ 4 w 11"/>
                        <a:gd name="T21" fmla="*/ 17 h 17"/>
                        <a:gd name="T22" fmla="*/ 4 w 11"/>
                        <a:gd name="T23" fmla="*/ 13 h 17"/>
                        <a:gd name="T24" fmla="*/ 0 w 11"/>
                        <a:gd name="T25" fmla="*/ 10 h 17"/>
                        <a:gd name="T26" fmla="*/ 4 w 11"/>
                        <a:gd name="T27" fmla="*/ 10 h 17"/>
                        <a:gd name="T28" fmla="*/ 7 w 11"/>
                        <a:gd name="T29" fmla="*/ 10 h 17"/>
                        <a:gd name="T30" fmla="*/ 7 w 11"/>
                        <a:gd name="T31" fmla="*/ 7 h 17"/>
                        <a:gd name="T32" fmla="*/ 4 w 11"/>
                        <a:gd name="T33" fmla="*/ 7 h 17"/>
                        <a:gd name="T34" fmla="*/ 4 w 11"/>
                        <a:gd name="T35" fmla="*/ 3 h 17"/>
                        <a:gd name="T36" fmla="*/ 0 w 11"/>
                        <a:gd name="T37" fmla="*/ 3 h 17"/>
                        <a:gd name="T38" fmla="*/ 0 w 11"/>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7">
                          <a:moveTo>
                            <a:pt x="0" y="0"/>
                          </a:moveTo>
                          <a:lnTo>
                            <a:pt x="4" y="0"/>
                          </a:lnTo>
                          <a:lnTo>
                            <a:pt x="7" y="0"/>
                          </a:lnTo>
                          <a:lnTo>
                            <a:pt x="11" y="0"/>
                          </a:lnTo>
                          <a:lnTo>
                            <a:pt x="7" y="3"/>
                          </a:lnTo>
                          <a:lnTo>
                            <a:pt x="11" y="3"/>
                          </a:lnTo>
                          <a:lnTo>
                            <a:pt x="11" y="7"/>
                          </a:lnTo>
                          <a:lnTo>
                            <a:pt x="11" y="10"/>
                          </a:lnTo>
                          <a:lnTo>
                            <a:pt x="7" y="10"/>
                          </a:lnTo>
                          <a:lnTo>
                            <a:pt x="7" y="13"/>
                          </a:lnTo>
                          <a:lnTo>
                            <a:pt x="4" y="17"/>
                          </a:lnTo>
                          <a:lnTo>
                            <a:pt x="4" y="13"/>
                          </a:lnTo>
                          <a:lnTo>
                            <a:pt x="0" y="10"/>
                          </a:lnTo>
                          <a:lnTo>
                            <a:pt x="4" y="10"/>
                          </a:lnTo>
                          <a:lnTo>
                            <a:pt x="7" y="10"/>
                          </a:lnTo>
                          <a:lnTo>
                            <a:pt x="7" y="7"/>
                          </a:lnTo>
                          <a:lnTo>
                            <a:pt x="4" y="7"/>
                          </a:lnTo>
                          <a:lnTo>
                            <a:pt x="4" y="3"/>
                          </a:lnTo>
                          <a:lnTo>
                            <a:pt x="0" y="3"/>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6" name="Freeform 745"/>
                    <p:cNvSpPr>
                      <a:spLocks/>
                    </p:cNvSpPr>
                    <p:nvPr/>
                  </p:nvSpPr>
                  <p:spPr bwMode="auto">
                    <a:xfrm>
                      <a:off x="3624" y="2464"/>
                      <a:ext cx="16" cy="13"/>
                    </a:xfrm>
                    <a:custGeom>
                      <a:avLst/>
                      <a:gdLst>
                        <a:gd name="T0" fmla="*/ 4 w 11"/>
                        <a:gd name="T1" fmla="*/ 7 h 14"/>
                        <a:gd name="T2" fmla="*/ 7 w 11"/>
                        <a:gd name="T3" fmla="*/ 4 h 14"/>
                        <a:gd name="T4" fmla="*/ 7 w 11"/>
                        <a:gd name="T5" fmla="*/ 0 h 14"/>
                        <a:gd name="T6" fmla="*/ 11 w 11"/>
                        <a:gd name="T7" fmla="*/ 0 h 14"/>
                        <a:gd name="T8" fmla="*/ 11 w 11"/>
                        <a:gd name="T9" fmla="*/ 4 h 14"/>
                        <a:gd name="T10" fmla="*/ 7 w 11"/>
                        <a:gd name="T11" fmla="*/ 4 h 14"/>
                        <a:gd name="T12" fmla="*/ 7 w 11"/>
                        <a:gd name="T13" fmla="*/ 7 h 14"/>
                        <a:gd name="T14" fmla="*/ 11 w 11"/>
                        <a:gd name="T15" fmla="*/ 7 h 14"/>
                        <a:gd name="T16" fmla="*/ 11 w 11"/>
                        <a:gd name="T17" fmla="*/ 11 h 14"/>
                        <a:gd name="T18" fmla="*/ 7 w 11"/>
                        <a:gd name="T19" fmla="*/ 11 h 14"/>
                        <a:gd name="T20" fmla="*/ 4 w 11"/>
                        <a:gd name="T21" fmla="*/ 11 h 14"/>
                        <a:gd name="T22" fmla="*/ 4 w 11"/>
                        <a:gd name="T23" fmla="*/ 14 h 14"/>
                        <a:gd name="T24" fmla="*/ 0 w 11"/>
                        <a:gd name="T25" fmla="*/ 14 h 14"/>
                        <a:gd name="T26" fmla="*/ 0 w 11"/>
                        <a:gd name="T27" fmla="*/ 11 h 14"/>
                        <a:gd name="T28" fmla="*/ 4 w 11"/>
                        <a:gd name="T29" fmla="*/ 11 h 14"/>
                        <a:gd name="T30" fmla="*/ 4 w 11"/>
                        <a:gd name="T3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4">
                          <a:moveTo>
                            <a:pt x="4" y="7"/>
                          </a:moveTo>
                          <a:lnTo>
                            <a:pt x="7" y="4"/>
                          </a:lnTo>
                          <a:lnTo>
                            <a:pt x="7" y="0"/>
                          </a:lnTo>
                          <a:lnTo>
                            <a:pt x="11" y="0"/>
                          </a:lnTo>
                          <a:lnTo>
                            <a:pt x="11" y="4"/>
                          </a:lnTo>
                          <a:lnTo>
                            <a:pt x="7" y="4"/>
                          </a:lnTo>
                          <a:lnTo>
                            <a:pt x="7" y="7"/>
                          </a:lnTo>
                          <a:lnTo>
                            <a:pt x="11" y="7"/>
                          </a:lnTo>
                          <a:lnTo>
                            <a:pt x="11" y="11"/>
                          </a:lnTo>
                          <a:lnTo>
                            <a:pt x="7" y="11"/>
                          </a:lnTo>
                          <a:lnTo>
                            <a:pt x="4" y="11"/>
                          </a:lnTo>
                          <a:lnTo>
                            <a:pt x="4" y="14"/>
                          </a:lnTo>
                          <a:lnTo>
                            <a:pt x="0" y="14"/>
                          </a:lnTo>
                          <a:lnTo>
                            <a:pt x="0" y="11"/>
                          </a:lnTo>
                          <a:lnTo>
                            <a:pt x="4" y="11"/>
                          </a:lnTo>
                          <a:lnTo>
                            <a:pt x="4"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7" name="Freeform 746"/>
                    <p:cNvSpPr>
                      <a:spLocks/>
                    </p:cNvSpPr>
                    <p:nvPr/>
                  </p:nvSpPr>
                  <p:spPr bwMode="auto">
                    <a:xfrm>
                      <a:off x="3614" y="2675"/>
                      <a:ext cx="51" cy="37"/>
                    </a:xfrm>
                    <a:custGeom>
                      <a:avLst/>
                      <a:gdLst>
                        <a:gd name="T0" fmla="*/ 7 w 35"/>
                        <a:gd name="T1" fmla="*/ 10 h 40"/>
                        <a:gd name="T2" fmla="*/ 7 w 35"/>
                        <a:gd name="T3" fmla="*/ 13 h 40"/>
                        <a:gd name="T4" fmla="*/ 11 w 35"/>
                        <a:gd name="T5" fmla="*/ 13 h 40"/>
                        <a:gd name="T6" fmla="*/ 14 w 35"/>
                        <a:gd name="T7" fmla="*/ 10 h 40"/>
                        <a:gd name="T8" fmla="*/ 14 w 35"/>
                        <a:gd name="T9" fmla="*/ 6 h 40"/>
                        <a:gd name="T10" fmla="*/ 18 w 35"/>
                        <a:gd name="T11" fmla="*/ 3 h 40"/>
                        <a:gd name="T12" fmla="*/ 21 w 35"/>
                        <a:gd name="T13" fmla="*/ 0 h 40"/>
                        <a:gd name="T14" fmla="*/ 21 w 35"/>
                        <a:gd name="T15" fmla="*/ 3 h 40"/>
                        <a:gd name="T16" fmla="*/ 18 w 35"/>
                        <a:gd name="T17" fmla="*/ 3 h 40"/>
                        <a:gd name="T18" fmla="*/ 18 w 35"/>
                        <a:gd name="T19" fmla="*/ 6 h 40"/>
                        <a:gd name="T20" fmla="*/ 14 w 35"/>
                        <a:gd name="T21" fmla="*/ 10 h 40"/>
                        <a:gd name="T22" fmla="*/ 18 w 35"/>
                        <a:gd name="T23" fmla="*/ 6 h 40"/>
                        <a:gd name="T24" fmla="*/ 21 w 35"/>
                        <a:gd name="T25" fmla="*/ 6 h 40"/>
                        <a:gd name="T26" fmla="*/ 25 w 35"/>
                        <a:gd name="T27" fmla="*/ 10 h 40"/>
                        <a:gd name="T28" fmla="*/ 28 w 35"/>
                        <a:gd name="T29" fmla="*/ 10 h 40"/>
                        <a:gd name="T30" fmla="*/ 28 w 35"/>
                        <a:gd name="T31" fmla="*/ 13 h 40"/>
                        <a:gd name="T32" fmla="*/ 28 w 35"/>
                        <a:gd name="T33" fmla="*/ 17 h 40"/>
                        <a:gd name="T34" fmla="*/ 25 w 35"/>
                        <a:gd name="T35" fmla="*/ 13 h 40"/>
                        <a:gd name="T36" fmla="*/ 21 w 35"/>
                        <a:gd name="T37" fmla="*/ 13 h 40"/>
                        <a:gd name="T38" fmla="*/ 25 w 35"/>
                        <a:gd name="T39" fmla="*/ 17 h 40"/>
                        <a:gd name="T40" fmla="*/ 25 w 35"/>
                        <a:gd name="T41" fmla="*/ 20 h 40"/>
                        <a:gd name="T42" fmla="*/ 28 w 35"/>
                        <a:gd name="T43" fmla="*/ 20 h 40"/>
                        <a:gd name="T44" fmla="*/ 25 w 35"/>
                        <a:gd name="T45" fmla="*/ 27 h 40"/>
                        <a:gd name="T46" fmla="*/ 28 w 35"/>
                        <a:gd name="T47" fmla="*/ 30 h 40"/>
                        <a:gd name="T48" fmla="*/ 32 w 35"/>
                        <a:gd name="T49" fmla="*/ 37 h 40"/>
                        <a:gd name="T50" fmla="*/ 35 w 35"/>
                        <a:gd name="T51" fmla="*/ 40 h 40"/>
                        <a:gd name="T52" fmla="*/ 32 w 35"/>
                        <a:gd name="T53" fmla="*/ 40 h 40"/>
                        <a:gd name="T54" fmla="*/ 28 w 35"/>
                        <a:gd name="T55" fmla="*/ 40 h 40"/>
                        <a:gd name="T56" fmla="*/ 25 w 35"/>
                        <a:gd name="T57" fmla="*/ 37 h 40"/>
                        <a:gd name="T58" fmla="*/ 21 w 35"/>
                        <a:gd name="T59" fmla="*/ 37 h 40"/>
                        <a:gd name="T60" fmla="*/ 21 w 35"/>
                        <a:gd name="T61" fmla="*/ 33 h 40"/>
                        <a:gd name="T62" fmla="*/ 18 w 35"/>
                        <a:gd name="T63" fmla="*/ 33 h 40"/>
                        <a:gd name="T64" fmla="*/ 14 w 35"/>
                        <a:gd name="T65" fmla="*/ 37 h 40"/>
                        <a:gd name="T66" fmla="*/ 11 w 35"/>
                        <a:gd name="T67" fmla="*/ 37 h 40"/>
                        <a:gd name="T68" fmla="*/ 11 w 35"/>
                        <a:gd name="T69" fmla="*/ 33 h 40"/>
                        <a:gd name="T70" fmla="*/ 11 w 35"/>
                        <a:gd name="T71" fmla="*/ 30 h 40"/>
                        <a:gd name="T72" fmla="*/ 7 w 35"/>
                        <a:gd name="T73" fmla="*/ 27 h 40"/>
                        <a:gd name="T74" fmla="*/ 4 w 35"/>
                        <a:gd name="T75" fmla="*/ 27 h 40"/>
                        <a:gd name="T76" fmla="*/ 7 w 35"/>
                        <a:gd name="T77" fmla="*/ 23 h 40"/>
                        <a:gd name="T78" fmla="*/ 11 w 35"/>
                        <a:gd name="T79" fmla="*/ 23 h 40"/>
                        <a:gd name="T80" fmla="*/ 11 w 35"/>
                        <a:gd name="T81" fmla="*/ 20 h 40"/>
                        <a:gd name="T82" fmla="*/ 11 w 35"/>
                        <a:gd name="T83" fmla="*/ 17 h 40"/>
                        <a:gd name="T84" fmla="*/ 7 w 35"/>
                        <a:gd name="T85" fmla="*/ 20 h 40"/>
                        <a:gd name="T86" fmla="*/ 4 w 35"/>
                        <a:gd name="T87" fmla="*/ 20 h 40"/>
                        <a:gd name="T88" fmla="*/ 0 w 35"/>
                        <a:gd name="T89" fmla="*/ 17 h 40"/>
                        <a:gd name="T90" fmla="*/ 4 w 35"/>
                        <a:gd name="T91" fmla="*/ 13 h 40"/>
                        <a:gd name="T92" fmla="*/ 7 w 35"/>
                        <a:gd name="T93"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40">
                          <a:moveTo>
                            <a:pt x="7" y="10"/>
                          </a:moveTo>
                          <a:lnTo>
                            <a:pt x="7" y="13"/>
                          </a:lnTo>
                          <a:lnTo>
                            <a:pt x="11" y="13"/>
                          </a:lnTo>
                          <a:lnTo>
                            <a:pt x="14" y="10"/>
                          </a:lnTo>
                          <a:lnTo>
                            <a:pt x="14" y="6"/>
                          </a:lnTo>
                          <a:lnTo>
                            <a:pt x="18" y="3"/>
                          </a:lnTo>
                          <a:lnTo>
                            <a:pt x="21" y="0"/>
                          </a:lnTo>
                          <a:lnTo>
                            <a:pt x="21" y="3"/>
                          </a:lnTo>
                          <a:lnTo>
                            <a:pt x="18" y="3"/>
                          </a:lnTo>
                          <a:lnTo>
                            <a:pt x="18" y="6"/>
                          </a:lnTo>
                          <a:lnTo>
                            <a:pt x="14" y="10"/>
                          </a:lnTo>
                          <a:lnTo>
                            <a:pt x="18" y="6"/>
                          </a:lnTo>
                          <a:lnTo>
                            <a:pt x="21" y="6"/>
                          </a:lnTo>
                          <a:lnTo>
                            <a:pt x="25" y="10"/>
                          </a:lnTo>
                          <a:lnTo>
                            <a:pt x="28" y="10"/>
                          </a:lnTo>
                          <a:lnTo>
                            <a:pt x="28" y="13"/>
                          </a:lnTo>
                          <a:lnTo>
                            <a:pt x="28" y="17"/>
                          </a:lnTo>
                          <a:lnTo>
                            <a:pt x="25" y="13"/>
                          </a:lnTo>
                          <a:lnTo>
                            <a:pt x="21" y="13"/>
                          </a:lnTo>
                          <a:lnTo>
                            <a:pt x="25" y="17"/>
                          </a:lnTo>
                          <a:lnTo>
                            <a:pt x="25" y="20"/>
                          </a:lnTo>
                          <a:lnTo>
                            <a:pt x="28" y="20"/>
                          </a:lnTo>
                          <a:lnTo>
                            <a:pt x="25" y="27"/>
                          </a:lnTo>
                          <a:lnTo>
                            <a:pt x="28" y="30"/>
                          </a:lnTo>
                          <a:lnTo>
                            <a:pt x="32" y="37"/>
                          </a:lnTo>
                          <a:lnTo>
                            <a:pt x="35" y="40"/>
                          </a:lnTo>
                          <a:lnTo>
                            <a:pt x="32" y="40"/>
                          </a:lnTo>
                          <a:lnTo>
                            <a:pt x="28" y="40"/>
                          </a:lnTo>
                          <a:lnTo>
                            <a:pt x="25" y="37"/>
                          </a:lnTo>
                          <a:lnTo>
                            <a:pt x="21" y="37"/>
                          </a:lnTo>
                          <a:lnTo>
                            <a:pt x="21" y="33"/>
                          </a:lnTo>
                          <a:lnTo>
                            <a:pt x="18" y="33"/>
                          </a:lnTo>
                          <a:lnTo>
                            <a:pt x="14" y="37"/>
                          </a:lnTo>
                          <a:lnTo>
                            <a:pt x="11" y="37"/>
                          </a:lnTo>
                          <a:lnTo>
                            <a:pt x="11" y="33"/>
                          </a:lnTo>
                          <a:lnTo>
                            <a:pt x="11" y="30"/>
                          </a:lnTo>
                          <a:lnTo>
                            <a:pt x="7" y="27"/>
                          </a:lnTo>
                          <a:lnTo>
                            <a:pt x="4" y="27"/>
                          </a:lnTo>
                          <a:lnTo>
                            <a:pt x="7" y="23"/>
                          </a:lnTo>
                          <a:lnTo>
                            <a:pt x="11" y="23"/>
                          </a:lnTo>
                          <a:lnTo>
                            <a:pt x="11" y="20"/>
                          </a:lnTo>
                          <a:lnTo>
                            <a:pt x="11" y="17"/>
                          </a:lnTo>
                          <a:lnTo>
                            <a:pt x="7" y="20"/>
                          </a:lnTo>
                          <a:lnTo>
                            <a:pt x="4" y="20"/>
                          </a:lnTo>
                          <a:lnTo>
                            <a:pt x="0" y="17"/>
                          </a:lnTo>
                          <a:lnTo>
                            <a:pt x="4" y="13"/>
                          </a:lnTo>
                          <a:lnTo>
                            <a:pt x="7"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8" name="Freeform 747"/>
                    <p:cNvSpPr>
                      <a:spLocks/>
                    </p:cNvSpPr>
                    <p:nvPr/>
                  </p:nvSpPr>
                  <p:spPr bwMode="auto">
                    <a:xfrm>
                      <a:off x="3562" y="2678"/>
                      <a:ext cx="141" cy="62"/>
                    </a:xfrm>
                    <a:custGeom>
                      <a:avLst/>
                      <a:gdLst>
                        <a:gd name="T0" fmla="*/ 4 w 97"/>
                        <a:gd name="T1" fmla="*/ 3 h 67"/>
                        <a:gd name="T2" fmla="*/ 7 w 97"/>
                        <a:gd name="T3" fmla="*/ 0 h 67"/>
                        <a:gd name="T4" fmla="*/ 14 w 97"/>
                        <a:gd name="T5" fmla="*/ 7 h 67"/>
                        <a:gd name="T6" fmla="*/ 18 w 97"/>
                        <a:gd name="T7" fmla="*/ 0 h 67"/>
                        <a:gd name="T8" fmla="*/ 24 w 97"/>
                        <a:gd name="T9" fmla="*/ 7 h 67"/>
                        <a:gd name="T10" fmla="*/ 28 w 97"/>
                        <a:gd name="T11" fmla="*/ 10 h 67"/>
                        <a:gd name="T12" fmla="*/ 31 w 97"/>
                        <a:gd name="T13" fmla="*/ 13 h 67"/>
                        <a:gd name="T14" fmla="*/ 38 w 97"/>
                        <a:gd name="T15" fmla="*/ 20 h 67"/>
                        <a:gd name="T16" fmla="*/ 31 w 97"/>
                        <a:gd name="T17" fmla="*/ 17 h 67"/>
                        <a:gd name="T18" fmla="*/ 31 w 97"/>
                        <a:gd name="T19" fmla="*/ 20 h 67"/>
                        <a:gd name="T20" fmla="*/ 38 w 97"/>
                        <a:gd name="T21" fmla="*/ 24 h 67"/>
                        <a:gd name="T22" fmla="*/ 49 w 97"/>
                        <a:gd name="T23" fmla="*/ 24 h 67"/>
                        <a:gd name="T24" fmla="*/ 56 w 97"/>
                        <a:gd name="T25" fmla="*/ 24 h 67"/>
                        <a:gd name="T26" fmla="*/ 63 w 97"/>
                        <a:gd name="T27" fmla="*/ 27 h 67"/>
                        <a:gd name="T28" fmla="*/ 59 w 97"/>
                        <a:gd name="T29" fmla="*/ 34 h 67"/>
                        <a:gd name="T30" fmla="*/ 66 w 97"/>
                        <a:gd name="T31" fmla="*/ 37 h 67"/>
                        <a:gd name="T32" fmla="*/ 66 w 97"/>
                        <a:gd name="T33" fmla="*/ 44 h 67"/>
                        <a:gd name="T34" fmla="*/ 59 w 97"/>
                        <a:gd name="T35" fmla="*/ 40 h 67"/>
                        <a:gd name="T36" fmla="*/ 63 w 97"/>
                        <a:gd name="T37" fmla="*/ 47 h 67"/>
                        <a:gd name="T38" fmla="*/ 69 w 97"/>
                        <a:gd name="T39" fmla="*/ 47 h 67"/>
                        <a:gd name="T40" fmla="*/ 73 w 97"/>
                        <a:gd name="T41" fmla="*/ 44 h 67"/>
                        <a:gd name="T42" fmla="*/ 80 w 97"/>
                        <a:gd name="T43" fmla="*/ 47 h 67"/>
                        <a:gd name="T44" fmla="*/ 87 w 97"/>
                        <a:gd name="T45" fmla="*/ 47 h 67"/>
                        <a:gd name="T46" fmla="*/ 90 w 97"/>
                        <a:gd name="T47" fmla="*/ 51 h 67"/>
                        <a:gd name="T48" fmla="*/ 94 w 97"/>
                        <a:gd name="T49" fmla="*/ 47 h 67"/>
                        <a:gd name="T50" fmla="*/ 97 w 97"/>
                        <a:gd name="T51" fmla="*/ 47 h 67"/>
                        <a:gd name="T52" fmla="*/ 97 w 97"/>
                        <a:gd name="T53" fmla="*/ 54 h 67"/>
                        <a:gd name="T54" fmla="*/ 97 w 97"/>
                        <a:gd name="T55" fmla="*/ 61 h 67"/>
                        <a:gd name="T56" fmla="*/ 94 w 97"/>
                        <a:gd name="T57" fmla="*/ 57 h 67"/>
                        <a:gd name="T58" fmla="*/ 97 w 97"/>
                        <a:gd name="T59" fmla="*/ 64 h 67"/>
                        <a:gd name="T60" fmla="*/ 94 w 97"/>
                        <a:gd name="T61" fmla="*/ 61 h 67"/>
                        <a:gd name="T62" fmla="*/ 90 w 97"/>
                        <a:gd name="T63" fmla="*/ 64 h 67"/>
                        <a:gd name="T64" fmla="*/ 83 w 97"/>
                        <a:gd name="T65" fmla="*/ 64 h 67"/>
                        <a:gd name="T66" fmla="*/ 80 w 97"/>
                        <a:gd name="T67" fmla="*/ 64 h 67"/>
                        <a:gd name="T68" fmla="*/ 76 w 97"/>
                        <a:gd name="T69" fmla="*/ 61 h 67"/>
                        <a:gd name="T70" fmla="*/ 76 w 97"/>
                        <a:gd name="T71" fmla="*/ 61 h 67"/>
                        <a:gd name="T72" fmla="*/ 76 w 97"/>
                        <a:gd name="T73" fmla="*/ 67 h 67"/>
                        <a:gd name="T74" fmla="*/ 69 w 97"/>
                        <a:gd name="T75" fmla="*/ 61 h 67"/>
                        <a:gd name="T76" fmla="*/ 69 w 97"/>
                        <a:gd name="T77" fmla="*/ 61 h 67"/>
                        <a:gd name="T78" fmla="*/ 73 w 97"/>
                        <a:gd name="T79" fmla="*/ 64 h 67"/>
                        <a:gd name="T80" fmla="*/ 66 w 97"/>
                        <a:gd name="T81" fmla="*/ 64 h 67"/>
                        <a:gd name="T82" fmla="*/ 63 w 97"/>
                        <a:gd name="T83" fmla="*/ 57 h 67"/>
                        <a:gd name="T84" fmla="*/ 63 w 97"/>
                        <a:gd name="T85" fmla="*/ 64 h 67"/>
                        <a:gd name="T86" fmla="*/ 49 w 97"/>
                        <a:gd name="T87" fmla="*/ 54 h 67"/>
                        <a:gd name="T88" fmla="*/ 42 w 97"/>
                        <a:gd name="T89" fmla="*/ 40 h 67"/>
                        <a:gd name="T90" fmla="*/ 42 w 97"/>
                        <a:gd name="T91" fmla="*/ 47 h 67"/>
                        <a:gd name="T92" fmla="*/ 38 w 97"/>
                        <a:gd name="T93" fmla="*/ 44 h 67"/>
                        <a:gd name="T94" fmla="*/ 31 w 97"/>
                        <a:gd name="T95" fmla="*/ 34 h 67"/>
                        <a:gd name="T96" fmla="*/ 28 w 97"/>
                        <a:gd name="T97" fmla="*/ 34 h 67"/>
                        <a:gd name="T98" fmla="*/ 24 w 97"/>
                        <a:gd name="T99" fmla="*/ 34 h 67"/>
                        <a:gd name="T100" fmla="*/ 21 w 97"/>
                        <a:gd name="T101" fmla="*/ 34 h 67"/>
                        <a:gd name="T102" fmla="*/ 18 w 97"/>
                        <a:gd name="T103" fmla="*/ 30 h 67"/>
                        <a:gd name="T104" fmla="*/ 14 w 97"/>
                        <a:gd name="T105" fmla="*/ 34 h 67"/>
                        <a:gd name="T106" fmla="*/ 7 w 97"/>
                        <a:gd name="T107" fmla="*/ 27 h 67"/>
                        <a:gd name="T108" fmla="*/ 4 w 97"/>
                        <a:gd name="T109" fmla="*/ 30 h 67"/>
                        <a:gd name="T110" fmla="*/ 4 w 97"/>
                        <a:gd name="T111" fmla="*/ 24 h 67"/>
                        <a:gd name="T112" fmla="*/ 11 w 97"/>
                        <a:gd name="T113" fmla="*/ 24 h 67"/>
                        <a:gd name="T114" fmla="*/ 18 w 97"/>
                        <a:gd name="T115" fmla="*/ 20 h 67"/>
                        <a:gd name="T116" fmla="*/ 18 w 97"/>
                        <a:gd name="T117" fmla="*/ 17 h 67"/>
                        <a:gd name="T118" fmla="*/ 11 w 97"/>
                        <a:gd name="T119" fmla="*/ 20 h 67"/>
                        <a:gd name="T120" fmla="*/ 4 w 97"/>
                        <a:gd name="T121" fmla="*/ 17 h 67"/>
                        <a:gd name="T122" fmla="*/ 4 w 97"/>
                        <a:gd name="T12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67">
                          <a:moveTo>
                            <a:pt x="4" y="7"/>
                          </a:moveTo>
                          <a:lnTo>
                            <a:pt x="4" y="3"/>
                          </a:lnTo>
                          <a:lnTo>
                            <a:pt x="7" y="3"/>
                          </a:lnTo>
                          <a:lnTo>
                            <a:pt x="7" y="0"/>
                          </a:lnTo>
                          <a:lnTo>
                            <a:pt x="11" y="3"/>
                          </a:lnTo>
                          <a:lnTo>
                            <a:pt x="14" y="7"/>
                          </a:lnTo>
                          <a:lnTo>
                            <a:pt x="14" y="3"/>
                          </a:lnTo>
                          <a:lnTo>
                            <a:pt x="18" y="0"/>
                          </a:lnTo>
                          <a:lnTo>
                            <a:pt x="21" y="3"/>
                          </a:lnTo>
                          <a:lnTo>
                            <a:pt x="24" y="7"/>
                          </a:lnTo>
                          <a:lnTo>
                            <a:pt x="24" y="10"/>
                          </a:lnTo>
                          <a:lnTo>
                            <a:pt x="28" y="10"/>
                          </a:lnTo>
                          <a:lnTo>
                            <a:pt x="31" y="10"/>
                          </a:lnTo>
                          <a:lnTo>
                            <a:pt x="31" y="13"/>
                          </a:lnTo>
                          <a:lnTo>
                            <a:pt x="35" y="17"/>
                          </a:lnTo>
                          <a:lnTo>
                            <a:pt x="38" y="20"/>
                          </a:lnTo>
                          <a:lnTo>
                            <a:pt x="35" y="17"/>
                          </a:lnTo>
                          <a:lnTo>
                            <a:pt x="31" y="17"/>
                          </a:lnTo>
                          <a:lnTo>
                            <a:pt x="28" y="17"/>
                          </a:lnTo>
                          <a:lnTo>
                            <a:pt x="31" y="20"/>
                          </a:lnTo>
                          <a:lnTo>
                            <a:pt x="35" y="24"/>
                          </a:lnTo>
                          <a:lnTo>
                            <a:pt x="38" y="24"/>
                          </a:lnTo>
                          <a:lnTo>
                            <a:pt x="42" y="24"/>
                          </a:lnTo>
                          <a:lnTo>
                            <a:pt x="49" y="24"/>
                          </a:lnTo>
                          <a:lnTo>
                            <a:pt x="52" y="24"/>
                          </a:lnTo>
                          <a:lnTo>
                            <a:pt x="56" y="24"/>
                          </a:lnTo>
                          <a:lnTo>
                            <a:pt x="59" y="27"/>
                          </a:lnTo>
                          <a:lnTo>
                            <a:pt x="63" y="27"/>
                          </a:lnTo>
                          <a:lnTo>
                            <a:pt x="59" y="30"/>
                          </a:lnTo>
                          <a:lnTo>
                            <a:pt x="59" y="34"/>
                          </a:lnTo>
                          <a:lnTo>
                            <a:pt x="63" y="34"/>
                          </a:lnTo>
                          <a:lnTo>
                            <a:pt x="66" y="37"/>
                          </a:lnTo>
                          <a:lnTo>
                            <a:pt x="69" y="44"/>
                          </a:lnTo>
                          <a:lnTo>
                            <a:pt x="66" y="44"/>
                          </a:lnTo>
                          <a:lnTo>
                            <a:pt x="63" y="40"/>
                          </a:lnTo>
                          <a:lnTo>
                            <a:pt x="59" y="40"/>
                          </a:lnTo>
                          <a:lnTo>
                            <a:pt x="59" y="44"/>
                          </a:lnTo>
                          <a:lnTo>
                            <a:pt x="63" y="47"/>
                          </a:lnTo>
                          <a:lnTo>
                            <a:pt x="66" y="47"/>
                          </a:lnTo>
                          <a:lnTo>
                            <a:pt x="69" y="47"/>
                          </a:lnTo>
                          <a:lnTo>
                            <a:pt x="73" y="47"/>
                          </a:lnTo>
                          <a:lnTo>
                            <a:pt x="73" y="44"/>
                          </a:lnTo>
                          <a:lnTo>
                            <a:pt x="76" y="44"/>
                          </a:lnTo>
                          <a:lnTo>
                            <a:pt x="80" y="47"/>
                          </a:lnTo>
                          <a:lnTo>
                            <a:pt x="83" y="47"/>
                          </a:lnTo>
                          <a:lnTo>
                            <a:pt x="87" y="47"/>
                          </a:lnTo>
                          <a:lnTo>
                            <a:pt x="90" y="47"/>
                          </a:lnTo>
                          <a:lnTo>
                            <a:pt x="90" y="51"/>
                          </a:lnTo>
                          <a:lnTo>
                            <a:pt x="90" y="47"/>
                          </a:lnTo>
                          <a:lnTo>
                            <a:pt x="94" y="47"/>
                          </a:lnTo>
                          <a:lnTo>
                            <a:pt x="97" y="44"/>
                          </a:lnTo>
                          <a:lnTo>
                            <a:pt x="97" y="47"/>
                          </a:lnTo>
                          <a:lnTo>
                            <a:pt x="97" y="51"/>
                          </a:lnTo>
                          <a:lnTo>
                            <a:pt x="97" y="54"/>
                          </a:lnTo>
                          <a:lnTo>
                            <a:pt x="97" y="57"/>
                          </a:lnTo>
                          <a:lnTo>
                            <a:pt x="97" y="61"/>
                          </a:lnTo>
                          <a:lnTo>
                            <a:pt x="97" y="57"/>
                          </a:lnTo>
                          <a:lnTo>
                            <a:pt x="94" y="57"/>
                          </a:lnTo>
                          <a:lnTo>
                            <a:pt x="94" y="61"/>
                          </a:lnTo>
                          <a:lnTo>
                            <a:pt x="97" y="64"/>
                          </a:lnTo>
                          <a:lnTo>
                            <a:pt x="94" y="64"/>
                          </a:lnTo>
                          <a:lnTo>
                            <a:pt x="94" y="61"/>
                          </a:lnTo>
                          <a:lnTo>
                            <a:pt x="90" y="61"/>
                          </a:lnTo>
                          <a:lnTo>
                            <a:pt x="90" y="64"/>
                          </a:lnTo>
                          <a:lnTo>
                            <a:pt x="87" y="64"/>
                          </a:lnTo>
                          <a:lnTo>
                            <a:pt x="83" y="64"/>
                          </a:lnTo>
                          <a:lnTo>
                            <a:pt x="80" y="67"/>
                          </a:lnTo>
                          <a:lnTo>
                            <a:pt x="80" y="64"/>
                          </a:lnTo>
                          <a:lnTo>
                            <a:pt x="80" y="61"/>
                          </a:lnTo>
                          <a:lnTo>
                            <a:pt x="76" y="61"/>
                          </a:lnTo>
                          <a:lnTo>
                            <a:pt x="76" y="57"/>
                          </a:lnTo>
                          <a:lnTo>
                            <a:pt x="76" y="61"/>
                          </a:lnTo>
                          <a:lnTo>
                            <a:pt x="76" y="64"/>
                          </a:lnTo>
                          <a:lnTo>
                            <a:pt x="76" y="67"/>
                          </a:lnTo>
                          <a:lnTo>
                            <a:pt x="73" y="64"/>
                          </a:lnTo>
                          <a:lnTo>
                            <a:pt x="69" y="61"/>
                          </a:lnTo>
                          <a:lnTo>
                            <a:pt x="69" y="57"/>
                          </a:lnTo>
                          <a:lnTo>
                            <a:pt x="69" y="61"/>
                          </a:lnTo>
                          <a:lnTo>
                            <a:pt x="69" y="64"/>
                          </a:lnTo>
                          <a:lnTo>
                            <a:pt x="73" y="64"/>
                          </a:lnTo>
                          <a:lnTo>
                            <a:pt x="69" y="64"/>
                          </a:lnTo>
                          <a:lnTo>
                            <a:pt x="66" y="64"/>
                          </a:lnTo>
                          <a:lnTo>
                            <a:pt x="66" y="61"/>
                          </a:lnTo>
                          <a:lnTo>
                            <a:pt x="63" y="57"/>
                          </a:lnTo>
                          <a:lnTo>
                            <a:pt x="63" y="61"/>
                          </a:lnTo>
                          <a:lnTo>
                            <a:pt x="63" y="64"/>
                          </a:lnTo>
                          <a:lnTo>
                            <a:pt x="56" y="61"/>
                          </a:lnTo>
                          <a:lnTo>
                            <a:pt x="49" y="54"/>
                          </a:lnTo>
                          <a:lnTo>
                            <a:pt x="45" y="47"/>
                          </a:lnTo>
                          <a:lnTo>
                            <a:pt x="42" y="40"/>
                          </a:lnTo>
                          <a:lnTo>
                            <a:pt x="42" y="44"/>
                          </a:lnTo>
                          <a:lnTo>
                            <a:pt x="42" y="47"/>
                          </a:lnTo>
                          <a:lnTo>
                            <a:pt x="42" y="51"/>
                          </a:lnTo>
                          <a:lnTo>
                            <a:pt x="38" y="44"/>
                          </a:lnTo>
                          <a:lnTo>
                            <a:pt x="35" y="40"/>
                          </a:lnTo>
                          <a:lnTo>
                            <a:pt x="31" y="34"/>
                          </a:lnTo>
                          <a:lnTo>
                            <a:pt x="28" y="30"/>
                          </a:lnTo>
                          <a:lnTo>
                            <a:pt x="28" y="34"/>
                          </a:lnTo>
                          <a:lnTo>
                            <a:pt x="24" y="37"/>
                          </a:lnTo>
                          <a:lnTo>
                            <a:pt x="24" y="34"/>
                          </a:lnTo>
                          <a:lnTo>
                            <a:pt x="21" y="30"/>
                          </a:lnTo>
                          <a:lnTo>
                            <a:pt x="21" y="34"/>
                          </a:lnTo>
                          <a:lnTo>
                            <a:pt x="18" y="34"/>
                          </a:lnTo>
                          <a:lnTo>
                            <a:pt x="18" y="30"/>
                          </a:lnTo>
                          <a:lnTo>
                            <a:pt x="18" y="34"/>
                          </a:lnTo>
                          <a:lnTo>
                            <a:pt x="14" y="34"/>
                          </a:lnTo>
                          <a:lnTo>
                            <a:pt x="11" y="30"/>
                          </a:lnTo>
                          <a:lnTo>
                            <a:pt x="7" y="27"/>
                          </a:lnTo>
                          <a:lnTo>
                            <a:pt x="7" y="30"/>
                          </a:lnTo>
                          <a:lnTo>
                            <a:pt x="4" y="30"/>
                          </a:lnTo>
                          <a:lnTo>
                            <a:pt x="0" y="30"/>
                          </a:lnTo>
                          <a:lnTo>
                            <a:pt x="4" y="24"/>
                          </a:lnTo>
                          <a:lnTo>
                            <a:pt x="7" y="24"/>
                          </a:lnTo>
                          <a:lnTo>
                            <a:pt x="11" y="24"/>
                          </a:lnTo>
                          <a:lnTo>
                            <a:pt x="14" y="24"/>
                          </a:lnTo>
                          <a:lnTo>
                            <a:pt x="18" y="20"/>
                          </a:lnTo>
                          <a:lnTo>
                            <a:pt x="21" y="17"/>
                          </a:lnTo>
                          <a:lnTo>
                            <a:pt x="18" y="17"/>
                          </a:lnTo>
                          <a:lnTo>
                            <a:pt x="14" y="17"/>
                          </a:lnTo>
                          <a:lnTo>
                            <a:pt x="11" y="20"/>
                          </a:lnTo>
                          <a:lnTo>
                            <a:pt x="7" y="20"/>
                          </a:lnTo>
                          <a:lnTo>
                            <a:pt x="4" y="17"/>
                          </a:lnTo>
                          <a:lnTo>
                            <a:pt x="0" y="10"/>
                          </a:lnTo>
                          <a:lnTo>
                            <a:pt x="4" y="10"/>
                          </a:lnTo>
                          <a:lnTo>
                            <a:pt x="4"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39" name="Freeform 748"/>
                    <p:cNvSpPr>
                      <a:spLocks/>
                    </p:cNvSpPr>
                    <p:nvPr/>
                  </p:nvSpPr>
                  <p:spPr bwMode="auto">
                    <a:xfrm>
                      <a:off x="3651" y="2607"/>
                      <a:ext cx="59" cy="28"/>
                    </a:xfrm>
                    <a:custGeom>
                      <a:avLst/>
                      <a:gdLst>
                        <a:gd name="T0" fmla="*/ 3 w 41"/>
                        <a:gd name="T1" fmla="*/ 23 h 30"/>
                        <a:gd name="T2" fmla="*/ 7 w 41"/>
                        <a:gd name="T3" fmla="*/ 16 h 30"/>
                        <a:gd name="T4" fmla="*/ 13 w 41"/>
                        <a:gd name="T5" fmla="*/ 16 h 30"/>
                        <a:gd name="T6" fmla="*/ 20 w 41"/>
                        <a:gd name="T7" fmla="*/ 13 h 30"/>
                        <a:gd name="T8" fmla="*/ 27 w 41"/>
                        <a:gd name="T9" fmla="*/ 13 h 30"/>
                        <a:gd name="T10" fmla="*/ 31 w 41"/>
                        <a:gd name="T11" fmla="*/ 6 h 30"/>
                        <a:gd name="T12" fmla="*/ 38 w 41"/>
                        <a:gd name="T13" fmla="*/ 3 h 30"/>
                        <a:gd name="T14" fmla="*/ 41 w 41"/>
                        <a:gd name="T15" fmla="*/ 0 h 30"/>
                        <a:gd name="T16" fmla="*/ 41 w 41"/>
                        <a:gd name="T17" fmla="*/ 3 h 30"/>
                        <a:gd name="T18" fmla="*/ 38 w 41"/>
                        <a:gd name="T19" fmla="*/ 3 h 30"/>
                        <a:gd name="T20" fmla="*/ 38 w 41"/>
                        <a:gd name="T21" fmla="*/ 6 h 30"/>
                        <a:gd name="T22" fmla="*/ 38 w 41"/>
                        <a:gd name="T23" fmla="*/ 10 h 30"/>
                        <a:gd name="T24" fmla="*/ 38 w 41"/>
                        <a:gd name="T25" fmla="*/ 13 h 30"/>
                        <a:gd name="T26" fmla="*/ 34 w 41"/>
                        <a:gd name="T27" fmla="*/ 16 h 30"/>
                        <a:gd name="T28" fmla="*/ 34 w 41"/>
                        <a:gd name="T29" fmla="*/ 13 h 30"/>
                        <a:gd name="T30" fmla="*/ 31 w 41"/>
                        <a:gd name="T31" fmla="*/ 16 h 30"/>
                        <a:gd name="T32" fmla="*/ 31 w 41"/>
                        <a:gd name="T33" fmla="*/ 20 h 30"/>
                        <a:gd name="T34" fmla="*/ 31 w 41"/>
                        <a:gd name="T35" fmla="*/ 23 h 30"/>
                        <a:gd name="T36" fmla="*/ 27 w 41"/>
                        <a:gd name="T37" fmla="*/ 20 h 30"/>
                        <a:gd name="T38" fmla="*/ 24 w 41"/>
                        <a:gd name="T39" fmla="*/ 20 h 30"/>
                        <a:gd name="T40" fmla="*/ 24 w 41"/>
                        <a:gd name="T41" fmla="*/ 23 h 30"/>
                        <a:gd name="T42" fmla="*/ 24 w 41"/>
                        <a:gd name="T43" fmla="*/ 27 h 30"/>
                        <a:gd name="T44" fmla="*/ 24 w 41"/>
                        <a:gd name="T45" fmla="*/ 30 h 30"/>
                        <a:gd name="T46" fmla="*/ 20 w 41"/>
                        <a:gd name="T47" fmla="*/ 30 h 30"/>
                        <a:gd name="T48" fmla="*/ 20 w 41"/>
                        <a:gd name="T49" fmla="*/ 27 h 30"/>
                        <a:gd name="T50" fmla="*/ 17 w 41"/>
                        <a:gd name="T51" fmla="*/ 27 h 30"/>
                        <a:gd name="T52" fmla="*/ 13 w 41"/>
                        <a:gd name="T53" fmla="*/ 30 h 30"/>
                        <a:gd name="T54" fmla="*/ 10 w 41"/>
                        <a:gd name="T55" fmla="*/ 30 h 30"/>
                        <a:gd name="T56" fmla="*/ 7 w 41"/>
                        <a:gd name="T57" fmla="*/ 30 h 30"/>
                        <a:gd name="T58" fmla="*/ 3 w 41"/>
                        <a:gd name="T59" fmla="*/ 30 h 30"/>
                        <a:gd name="T60" fmla="*/ 3 w 41"/>
                        <a:gd name="T61" fmla="*/ 27 h 30"/>
                        <a:gd name="T62" fmla="*/ 0 w 41"/>
                        <a:gd name="T63" fmla="*/ 27 h 30"/>
                        <a:gd name="T64" fmla="*/ 0 w 41"/>
                        <a:gd name="T65" fmla="*/ 23 h 30"/>
                        <a:gd name="T66" fmla="*/ 3 w 41"/>
                        <a:gd name="T6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30">
                          <a:moveTo>
                            <a:pt x="3" y="23"/>
                          </a:moveTo>
                          <a:lnTo>
                            <a:pt x="7" y="16"/>
                          </a:lnTo>
                          <a:lnTo>
                            <a:pt x="13" y="16"/>
                          </a:lnTo>
                          <a:lnTo>
                            <a:pt x="20" y="13"/>
                          </a:lnTo>
                          <a:lnTo>
                            <a:pt x="27" y="13"/>
                          </a:lnTo>
                          <a:lnTo>
                            <a:pt x="31" y="6"/>
                          </a:lnTo>
                          <a:lnTo>
                            <a:pt x="38" y="3"/>
                          </a:lnTo>
                          <a:lnTo>
                            <a:pt x="41" y="0"/>
                          </a:lnTo>
                          <a:lnTo>
                            <a:pt x="41" y="3"/>
                          </a:lnTo>
                          <a:lnTo>
                            <a:pt x="38" y="3"/>
                          </a:lnTo>
                          <a:lnTo>
                            <a:pt x="38" y="6"/>
                          </a:lnTo>
                          <a:lnTo>
                            <a:pt x="38" y="10"/>
                          </a:lnTo>
                          <a:lnTo>
                            <a:pt x="38" y="13"/>
                          </a:lnTo>
                          <a:lnTo>
                            <a:pt x="34" y="16"/>
                          </a:lnTo>
                          <a:lnTo>
                            <a:pt x="34" y="13"/>
                          </a:lnTo>
                          <a:lnTo>
                            <a:pt x="31" y="16"/>
                          </a:lnTo>
                          <a:lnTo>
                            <a:pt x="31" y="20"/>
                          </a:lnTo>
                          <a:lnTo>
                            <a:pt x="31" y="23"/>
                          </a:lnTo>
                          <a:lnTo>
                            <a:pt x="27" y="20"/>
                          </a:lnTo>
                          <a:lnTo>
                            <a:pt x="24" y="20"/>
                          </a:lnTo>
                          <a:lnTo>
                            <a:pt x="24" y="23"/>
                          </a:lnTo>
                          <a:lnTo>
                            <a:pt x="24" y="27"/>
                          </a:lnTo>
                          <a:lnTo>
                            <a:pt x="24" y="30"/>
                          </a:lnTo>
                          <a:lnTo>
                            <a:pt x="20" y="30"/>
                          </a:lnTo>
                          <a:lnTo>
                            <a:pt x="20" y="27"/>
                          </a:lnTo>
                          <a:lnTo>
                            <a:pt x="17" y="27"/>
                          </a:lnTo>
                          <a:lnTo>
                            <a:pt x="13" y="30"/>
                          </a:lnTo>
                          <a:lnTo>
                            <a:pt x="10" y="30"/>
                          </a:lnTo>
                          <a:lnTo>
                            <a:pt x="7" y="30"/>
                          </a:lnTo>
                          <a:lnTo>
                            <a:pt x="3" y="30"/>
                          </a:lnTo>
                          <a:lnTo>
                            <a:pt x="3" y="27"/>
                          </a:lnTo>
                          <a:lnTo>
                            <a:pt x="0" y="27"/>
                          </a:lnTo>
                          <a:lnTo>
                            <a:pt x="0" y="23"/>
                          </a:lnTo>
                          <a:lnTo>
                            <a:pt x="3" y="2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0" name="Freeform 749"/>
                    <p:cNvSpPr>
                      <a:spLocks/>
                    </p:cNvSpPr>
                    <p:nvPr/>
                  </p:nvSpPr>
                  <p:spPr bwMode="auto">
                    <a:xfrm>
                      <a:off x="3635" y="2613"/>
                      <a:ext cx="95" cy="67"/>
                    </a:xfrm>
                    <a:custGeom>
                      <a:avLst/>
                      <a:gdLst>
                        <a:gd name="T0" fmla="*/ 4 w 66"/>
                        <a:gd name="T1" fmla="*/ 41 h 74"/>
                        <a:gd name="T2" fmla="*/ 11 w 66"/>
                        <a:gd name="T3" fmla="*/ 47 h 74"/>
                        <a:gd name="T4" fmla="*/ 14 w 66"/>
                        <a:gd name="T5" fmla="*/ 51 h 74"/>
                        <a:gd name="T6" fmla="*/ 14 w 66"/>
                        <a:gd name="T7" fmla="*/ 51 h 74"/>
                        <a:gd name="T8" fmla="*/ 18 w 66"/>
                        <a:gd name="T9" fmla="*/ 54 h 74"/>
                        <a:gd name="T10" fmla="*/ 21 w 66"/>
                        <a:gd name="T11" fmla="*/ 58 h 74"/>
                        <a:gd name="T12" fmla="*/ 14 w 66"/>
                        <a:gd name="T13" fmla="*/ 61 h 74"/>
                        <a:gd name="T14" fmla="*/ 21 w 66"/>
                        <a:gd name="T15" fmla="*/ 68 h 74"/>
                        <a:gd name="T16" fmla="*/ 28 w 66"/>
                        <a:gd name="T17" fmla="*/ 71 h 74"/>
                        <a:gd name="T18" fmla="*/ 31 w 66"/>
                        <a:gd name="T19" fmla="*/ 74 h 74"/>
                        <a:gd name="T20" fmla="*/ 38 w 66"/>
                        <a:gd name="T21" fmla="*/ 74 h 74"/>
                        <a:gd name="T22" fmla="*/ 38 w 66"/>
                        <a:gd name="T23" fmla="*/ 71 h 74"/>
                        <a:gd name="T24" fmla="*/ 35 w 66"/>
                        <a:gd name="T25" fmla="*/ 68 h 74"/>
                        <a:gd name="T26" fmla="*/ 38 w 66"/>
                        <a:gd name="T27" fmla="*/ 64 h 74"/>
                        <a:gd name="T28" fmla="*/ 38 w 66"/>
                        <a:gd name="T29" fmla="*/ 64 h 74"/>
                        <a:gd name="T30" fmla="*/ 35 w 66"/>
                        <a:gd name="T31" fmla="*/ 61 h 74"/>
                        <a:gd name="T32" fmla="*/ 38 w 66"/>
                        <a:gd name="T33" fmla="*/ 58 h 74"/>
                        <a:gd name="T34" fmla="*/ 38 w 66"/>
                        <a:gd name="T35" fmla="*/ 51 h 74"/>
                        <a:gd name="T36" fmla="*/ 42 w 66"/>
                        <a:gd name="T37" fmla="*/ 47 h 74"/>
                        <a:gd name="T38" fmla="*/ 45 w 66"/>
                        <a:gd name="T39" fmla="*/ 44 h 74"/>
                        <a:gd name="T40" fmla="*/ 49 w 66"/>
                        <a:gd name="T41" fmla="*/ 37 h 74"/>
                        <a:gd name="T42" fmla="*/ 52 w 66"/>
                        <a:gd name="T43" fmla="*/ 34 h 74"/>
                        <a:gd name="T44" fmla="*/ 59 w 66"/>
                        <a:gd name="T45" fmla="*/ 34 h 74"/>
                        <a:gd name="T46" fmla="*/ 59 w 66"/>
                        <a:gd name="T47" fmla="*/ 24 h 74"/>
                        <a:gd name="T48" fmla="*/ 63 w 66"/>
                        <a:gd name="T49" fmla="*/ 17 h 74"/>
                        <a:gd name="T50" fmla="*/ 66 w 66"/>
                        <a:gd name="T51" fmla="*/ 10 h 74"/>
                        <a:gd name="T52" fmla="*/ 66 w 66"/>
                        <a:gd name="T53" fmla="*/ 0 h 74"/>
                        <a:gd name="T54" fmla="*/ 66 w 66"/>
                        <a:gd name="T55" fmla="*/ 7 h 74"/>
                        <a:gd name="T56" fmla="*/ 59 w 66"/>
                        <a:gd name="T57" fmla="*/ 14 h 74"/>
                        <a:gd name="T58" fmla="*/ 52 w 66"/>
                        <a:gd name="T59" fmla="*/ 17 h 74"/>
                        <a:gd name="T60" fmla="*/ 45 w 66"/>
                        <a:gd name="T61" fmla="*/ 24 h 74"/>
                        <a:gd name="T62" fmla="*/ 42 w 66"/>
                        <a:gd name="T63" fmla="*/ 31 h 74"/>
                        <a:gd name="T64" fmla="*/ 38 w 66"/>
                        <a:gd name="T65" fmla="*/ 37 h 74"/>
                        <a:gd name="T66" fmla="*/ 31 w 66"/>
                        <a:gd name="T67" fmla="*/ 41 h 74"/>
                        <a:gd name="T68" fmla="*/ 21 w 66"/>
                        <a:gd name="T69" fmla="*/ 41 h 74"/>
                        <a:gd name="T70" fmla="*/ 14 w 66"/>
                        <a:gd name="T71" fmla="*/ 37 h 74"/>
                        <a:gd name="T72" fmla="*/ 11 w 66"/>
                        <a:gd name="T73" fmla="*/ 41 h 74"/>
                        <a:gd name="T74" fmla="*/ 4 w 66"/>
                        <a:gd name="T75" fmla="*/ 37 h 74"/>
                        <a:gd name="T76" fmla="*/ 0 w 66"/>
                        <a:gd name="T7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74">
                          <a:moveTo>
                            <a:pt x="0" y="41"/>
                          </a:moveTo>
                          <a:lnTo>
                            <a:pt x="4" y="41"/>
                          </a:lnTo>
                          <a:lnTo>
                            <a:pt x="7" y="44"/>
                          </a:lnTo>
                          <a:lnTo>
                            <a:pt x="11" y="47"/>
                          </a:lnTo>
                          <a:lnTo>
                            <a:pt x="11" y="51"/>
                          </a:lnTo>
                          <a:lnTo>
                            <a:pt x="14" y="51"/>
                          </a:lnTo>
                          <a:lnTo>
                            <a:pt x="18" y="51"/>
                          </a:lnTo>
                          <a:lnTo>
                            <a:pt x="14" y="51"/>
                          </a:lnTo>
                          <a:lnTo>
                            <a:pt x="14" y="54"/>
                          </a:lnTo>
                          <a:lnTo>
                            <a:pt x="18" y="54"/>
                          </a:lnTo>
                          <a:lnTo>
                            <a:pt x="21" y="54"/>
                          </a:lnTo>
                          <a:lnTo>
                            <a:pt x="21" y="58"/>
                          </a:lnTo>
                          <a:lnTo>
                            <a:pt x="18" y="58"/>
                          </a:lnTo>
                          <a:lnTo>
                            <a:pt x="14" y="61"/>
                          </a:lnTo>
                          <a:lnTo>
                            <a:pt x="18" y="64"/>
                          </a:lnTo>
                          <a:lnTo>
                            <a:pt x="21" y="68"/>
                          </a:lnTo>
                          <a:lnTo>
                            <a:pt x="24" y="71"/>
                          </a:lnTo>
                          <a:lnTo>
                            <a:pt x="28" y="71"/>
                          </a:lnTo>
                          <a:lnTo>
                            <a:pt x="28" y="74"/>
                          </a:lnTo>
                          <a:lnTo>
                            <a:pt x="31" y="74"/>
                          </a:lnTo>
                          <a:lnTo>
                            <a:pt x="35" y="74"/>
                          </a:lnTo>
                          <a:lnTo>
                            <a:pt x="38" y="74"/>
                          </a:lnTo>
                          <a:lnTo>
                            <a:pt x="42" y="74"/>
                          </a:lnTo>
                          <a:lnTo>
                            <a:pt x="38" y="71"/>
                          </a:lnTo>
                          <a:lnTo>
                            <a:pt x="38" y="68"/>
                          </a:lnTo>
                          <a:lnTo>
                            <a:pt x="35" y="68"/>
                          </a:lnTo>
                          <a:lnTo>
                            <a:pt x="35" y="64"/>
                          </a:lnTo>
                          <a:lnTo>
                            <a:pt x="38" y="64"/>
                          </a:lnTo>
                          <a:lnTo>
                            <a:pt x="42" y="64"/>
                          </a:lnTo>
                          <a:lnTo>
                            <a:pt x="38" y="64"/>
                          </a:lnTo>
                          <a:lnTo>
                            <a:pt x="38" y="61"/>
                          </a:lnTo>
                          <a:lnTo>
                            <a:pt x="35" y="61"/>
                          </a:lnTo>
                          <a:lnTo>
                            <a:pt x="35" y="58"/>
                          </a:lnTo>
                          <a:lnTo>
                            <a:pt x="38" y="58"/>
                          </a:lnTo>
                          <a:lnTo>
                            <a:pt x="38" y="54"/>
                          </a:lnTo>
                          <a:lnTo>
                            <a:pt x="38" y="51"/>
                          </a:lnTo>
                          <a:lnTo>
                            <a:pt x="42" y="51"/>
                          </a:lnTo>
                          <a:lnTo>
                            <a:pt x="42" y="47"/>
                          </a:lnTo>
                          <a:lnTo>
                            <a:pt x="45" y="47"/>
                          </a:lnTo>
                          <a:lnTo>
                            <a:pt x="45" y="44"/>
                          </a:lnTo>
                          <a:lnTo>
                            <a:pt x="45" y="41"/>
                          </a:lnTo>
                          <a:lnTo>
                            <a:pt x="49" y="37"/>
                          </a:lnTo>
                          <a:lnTo>
                            <a:pt x="49" y="34"/>
                          </a:lnTo>
                          <a:lnTo>
                            <a:pt x="52" y="34"/>
                          </a:lnTo>
                          <a:lnTo>
                            <a:pt x="56" y="34"/>
                          </a:lnTo>
                          <a:lnTo>
                            <a:pt x="59" y="34"/>
                          </a:lnTo>
                          <a:lnTo>
                            <a:pt x="59" y="27"/>
                          </a:lnTo>
                          <a:lnTo>
                            <a:pt x="59" y="24"/>
                          </a:lnTo>
                          <a:lnTo>
                            <a:pt x="59" y="21"/>
                          </a:lnTo>
                          <a:lnTo>
                            <a:pt x="63" y="17"/>
                          </a:lnTo>
                          <a:lnTo>
                            <a:pt x="63" y="14"/>
                          </a:lnTo>
                          <a:lnTo>
                            <a:pt x="66" y="10"/>
                          </a:lnTo>
                          <a:lnTo>
                            <a:pt x="66" y="7"/>
                          </a:lnTo>
                          <a:lnTo>
                            <a:pt x="66" y="0"/>
                          </a:lnTo>
                          <a:lnTo>
                            <a:pt x="66" y="4"/>
                          </a:lnTo>
                          <a:lnTo>
                            <a:pt x="66" y="7"/>
                          </a:lnTo>
                          <a:lnTo>
                            <a:pt x="63" y="10"/>
                          </a:lnTo>
                          <a:lnTo>
                            <a:pt x="59" y="14"/>
                          </a:lnTo>
                          <a:lnTo>
                            <a:pt x="56" y="14"/>
                          </a:lnTo>
                          <a:lnTo>
                            <a:pt x="52" y="17"/>
                          </a:lnTo>
                          <a:lnTo>
                            <a:pt x="49" y="21"/>
                          </a:lnTo>
                          <a:lnTo>
                            <a:pt x="45" y="24"/>
                          </a:lnTo>
                          <a:lnTo>
                            <a:pt x="42" y="27"/>
                          </a:lnTo>
                          <a:lnTo>
                            <a:pt x="42" y="31"/>
                          </a:lnTo>
                          <a:lnTo>
                            <a:pt x="42" y="34"/>
                          </a:lnTo>
                          <a:lnTo>
                            <a:pt x="38" y="37"/>
                          </a:lnTo>
                          <a:lnTo>
                            <a:pt x="35" y="37"/>
                          </a:lnTo>
                          <a:lnTo>
                            <a:pt x="31" y="41"/>
                          </a:lnTo>
                          <a:lnTo>
                            <a:pt x="28" y="41"/>
                          </a:lnTo>
                          <a:lnTo>
                            <a:pt x="21" y="41"/>
                          </a:lnTo>
                          <a:lnTo>
                            <a:pt x="18" y="37"/>
                          </a:lnTo>
                          <a:lnTo>
                            <a:pt x="14" y="37"/>
                          </a:lnTo>
                          <a:lnTo>
                            <a:pt x="14" y="41"/>
                          </a:lnTo>
                          <a:lnTo>
                            <a:pt x="11" y="41"/>
                          </a:lnTo>
                          <a:lnTo>
                            <a:pt x="7" y="37"/>
                          </a:lnTo>
                          <a:lnTo>
                            <a:pt x="4" y="37"/>
                          </a:lnTo>
                          <a:lnTo>
                            <a:pt x="0" y="34"/>
                          </a:lnTo>
                          <a:lnTo>
                            <a:pt x="0" y="37"/>
                          </a:lnTo>
                          <a:lnTo>
                            <a:pt x="0" y="41"/>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1" name="Freeform 750"/>
                    <p:cNvSpPr>
                      <a:spLocks/>
                    </p:cNvSpPr>
                    <p:nvPr/>
                  </p:nvSpPr>
                  <p:spPr bwMode="auto">
                    <a:xfrm>
                      <a:off x="3661" y="2691"/>
                      <a:ext cx="69" cy="24"/>
                    </a:xfrm>
                    <a:custGeom>
                      <a:avLst/>
                      <a:gdLst>
                        <a:gd name="T0" fmla="*/ 0 w 48"/>
                        <a:gd name="T1" fmla="*/ 3 h 27"/>
                        <a:gd name="T2" fmla="*/ 0 w 48"/>
                        <a:gd name="T3" fmla="*/ 6 h 27"/>
                        <a:gd name="T4" fmla="*/ 0 w 48"/>
                        <a:gd name="T5" fmla="*/ 10 h 27"/>
                        <a:gd name="T6" fmla="*/ 0 w 48"/>
                        <a:gd name="T7" fmla="*/ 13 h 27"/>
                        <a:gd name="T8" fmla="*/ 3 w 48"/>
                        <a:gd name="T9" fmla="*/ 13 h 27"/>
                        <a:gd name="T10" fmla="*/ 3 w 48"/>
                        <a:gd name="T11" fmla="*/ 16 h 27"/>
                        <a:gd name="T12" fmla="*/ 3 w 48"/>
                        <a:gd name="T13" fmla="*/ 20 h 27"/>
                        <a:gd name="T14" fmla="*/ 6 w 48"/>
                        <a:gd name="T15" fmla="*/ 23 h 27"/>
                        <a:gd name="T16" fmla="*/ 10 w 48"/>
                        <a:gd name="T17" fmla="*/ 27 h 27"/>
                        <a:gd name="T18" fmla="*/ 13 w 48"/>
                        <a:gd name="T19" fmla="*/ 27 h 27"/>
                        <a:gd name="T20" fmla="*/ 13 w 48"/>
                        <a:gd name="T21" fmla="*/ 23 h 27"/>
                        <a:gd name="T22" fmla="*/ 17 w 48"/>
                        <a:gd name="T23" fmla="*/ 20 h 27"/>
                        <a:gd name="T24" fmla="*/ 17 w 48"/>
                        <a:gd name="T25" fmla="*/ 23 h 27"/>
                        <a:gd name="T26" fmla="*/ 20 w 48"/>
                        <a:gd name="T27" fmla="*/ 23 h 27"/>
                        <a:gd name="T28" fmla="*/ 20 w 48"/>
                        <a:gd name="T29" fmla="*/ 20 h 27"/>
                        <a:gd name="T30" fmla="*/ 20 w 48"/>
                        <a:gd name="T31" fmla="*/ 16 h 27"/>
                        <a:gd name="T32" fmla="*/ 24 w 48"/>
                        <a:gd name="T33" fmla="*/ 16 h 27"/>
                        <a:gd name="T34" fmla="*/ 24 w 48"/>
                        <a:gd name="T35" fmla="*/ 23 h 27"/>
                        <a:gd name="T36" fmla="*/ 27 w 48"/>
                        <a:gd name="T37" fmla="*/ 27 h 27"/>
                        <a:gd name="T38" fmla="*/ 31 w 48"/>
                        <a:gd name="T39" fmla="*/ 27 h 27"/>
                        <a:gd name="T40" fmla="*/ 34 w 48"/>
                        <a:gd name="T41" fmla="*/ 23 h 27"/>
                        <a:gd name="T42" fmla="*/ 34 w 48"/>
                        <a:gd name="T43" fmla="*/ 20 h 27"/>
                        <a:gd name="T44" fmla="*/ 38 w 48"/>
                        <a:gd name="T45" fmla="*/ 20 h 27"/>
                        <a:gd name="T46" fmla="*/ 38 w 48"/>
                        <a:gd name="T47" fmla="*/ 16 h 27"/>
                        <a:gd name="T48" fmla="*/ 41 w 48"/>
                        <a:gd name="T49" fmla="*/ 16 h 27"/>
                        <a:gd name="T50" fmla="*/ 45 w 48"/>
                        <a:gd name="T51" fmla="*/ 16 h 27"/>
                        <a:gd name="T52" fmla="*/ 45 w 48"/>
                        <a:gd name="T53" fmla="*/ 13 h 27"/>
                        <a:gd name="T54" fmla="*/ 45 w 48"/>
                        <a:gd name="T55" fmla="*/ 10 h 27"/>
                        <a:gd name="T56" fmla="*/ 45 w 48"/>
                        <a:gd name="T57" fmla="*/ 6 h 27"/>
                        <a:gd name="T58" fmla="*/ 45 w 48"/>
                        <a:gd name="T59" fmla="*/ 3 h 27"/>
                        <a:gd name="T60" fmla="*/ 48 w 48"/>
                        <a:gd name="T61" fmla="*/ 0 h 27"/>
                        <a:gd name="T62" fmla="*/ 45 w 48"/>
                        <a:gd name="T63" fmla="*/ 3 h 27"/>
                        <a:gd name="T64" fmla="*/ 41 w 48"/>
                        <a:gd name="T65" fmla="*/ 3 h 27"/>
                        <a:gd name="T66" fmla="*/ 38 w 48"/>
                        <a:gd name="T67" fmla="*/ 6 h 27"/>
                        <a:gd name="T68" fmla="*/ 34 w 48"/>
                        <a:gd name="T69" fmla="*/ 10 h 27"/>
                        <a:gd name="T70" fmla="*/ 31 w 48"/>
                        <a:gd name="T71" fmla="*/ 10 h 27"/>
                        <a:gd name="T72" fmla="*/ 27 w 48"/>
                        <a:gd name="T73" fmla="*/ 10 h 27"/>
                        <a:gd name="T74" fmla="*/ 24 w 48"/>
                        <a:gd name="T75" fmla="*/ 10 h 27"/>
                        <a:gd name="T76" fmla="*/ 20 w 48"/>
                        <a:gd name="T77" fmla="*/ 10 h 27"/>
                        <a:gd name="T78" fmla="*/ 17 w 48"/>
                        <a:gd name="T79" fmla="*/ 10 h 27"/>
                        <a:gd name="T80" fmla="*/ 17 w 48"/>
                        <a:gd name="T81" fmla="*/ 13 h 27"/>
                        <a:gd name="T82" fmla="*/ 17 w 48"/>
                        <a:gd name="T83" fmla="*/ 16 h 27"/>
                        <a:gd name="T84" fmla="*/ 17 w 48"/>
                        <a:gd name="T85" fmla="*/ 13 h 27"/>
                        <a:gd name="T86" fmla="*/ 13 w 48"/>
                        <a:gd name="T87" fmla="*/ 10 h 27"/>
                        <a:gd name="T88" fmla="*/ 10 w 48"/>
                        <a:gd name="T89" fmla="*/ 6 h 27"/>
                        <a:gd name="T90" fmla="*/ 6 w 48"/>
                        <a:gd name="T91" fmla="*/ 3 h 27"/>
                        <a:gd name="T92" fmla="*/ 3 w 48"/>
                        <a:gd name="T93" fmla="*/ 3 h 27"/>
                        <a:gd name="T94" fmla="*/ 0 w 48"/>
                        <a:gd name="T9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27">
                          <a:moveTo>
                            <a:pt x="0" y="3"/>
                          </a:moveTo>
                          <a:lnTo>
                            <a:pt x="0" y="6"/>
                          </a:lnTo>
                          <a:lnTo>
                            <a:pt x="0" y="10"/>
                          </a:lnTo>
                          <a:lnTo>
                            <a:pt x="0" y="13"/>
                          </a:lnTo>
                          <a:lnTo>
                            <a:pt x="3" y="13"/>
                          </a:lnTo>
                          <a:lnTo>
                            <a:pt x="3" y="16"/>
                          </a:lnTo>
                          <a:lnTo>
                            <a:pt x="3" y="20"/>
                          </a:lnTo>
                          <a:lnTo>
                            <a:pt x="6" y="23"/>
                          </a:lnTo>
                          <a:lnTo>
                            <a:pt x="10" y="27"/>
                          </a:lnTo>
                          <a:lnTo>
                            <a:pt x="13" y="27"/>
                          </a:lnTo>
                          <a:lnTo>
                            <a:pt x="13" y="23"/>
                          </a:lnTo>
                          <a:lnTo>
                            <a:pt x="17" y="20"/>
                          </a:lnTo>
                          <a:lnTo>
                            <a:pt x="17" y="23"/>
                          </a:lnTo>
                          <a:lnTo>
                            <a:pt x="20" y="23"/>
                          </a:lnTo>
                          <a:lnTo>
                            <a:pt x="20" y="20"/>
                          </a:lnTo>
                          <a:lnTo>
                            <a:pt x="20" y="16"/>
                          </a:lnTo>
                          <a:lnTo>
                            <a:pt x="24" y="16"/>
                          </a:lnTo>
                          <a:lnTo>
                            <a:pt x="24" y="23"/>
                          </a:lnTo>
                          <a:lnTo>
                            <a:pt x="27" y="27"/>
                          </a:lnTo>
                          <a:lnTo>
                            <a:pt x="31" y="27"/>
                          </a:lnTo>
                          <a:lnTo>
                            <a:pt x="34" y="23"/>
                          </a:lnTo>
                          <a:lnTo>
                            <a:pt x="34" y="20"/>
                          </a:lnTo>
                          <a:lnTo>
                            <a:pt x="38" y="20"/>
                          </a:lnTo>
                          <a:lnTo>
                            <a:pt x="38" y="16"/>
                          </a:lnTo>
                          <a:lnTo>
                            <a:pt x="41" y="16"/>
                          </a:lnTo>
                          <a:lnTo>
                            <a:pt x="45" y="16"/>
                          </a:lnTo>
                          <a:lnTo>
                            <a:pt x="45" y="13"/>
                          </a:lnTo>
                          <a:lnTo>
                            <a:pt x="45" y="10"/>
                          </a:lnTo>
                          <a:lnTo>
                            <a:pt x="45" y="6"/>
                          </a:lnTo>
                          <a:lnTo>
                            <a:pt x="45" y="3"/>
                          </a:lnTo>
                          <a:lnTo>
                            <a:pt x="48" y="0"/>
                          </a:lnTo>
                          <a:lnTo>
                            <a:pt x="45" y="3"/>
                          </a:lnTo>
                          <a:lnTo>
                            <a:pt x="41" y="3"/>
                          </a:lnTo>
                          <a:lnTo>
                            <a:pt x="38" y="6"/>
                          </a:lnTo>
                          <a:lnTo>
                            <a:pt x="34" y="10"/>
                          </a:lnTo>
                          <a:lnTo>
                            <a:pt x="31" y="10"/>
                          </a:lnTo>
                          <a:lnTo>
                            <a:pt x="27" y="10"/>
                          </a:lnTo>
                          <a:lnTo>
                            <a:pt x="24" y="10"/>
                          </a:lnTo>
                          <a:lnTo>
                            <a:pt x="20" y="10"/>
                          </a:lnTo>
                          <a:lnTo>
                            <a:pt x="17" y="10"/>
                          </a:lnTo>
                          <a:lnTo>
                            <a:pt x="17" y="13"/>
                          </a:lnTo>
                          <a:lnTo>
                            <a:pt x="17" y="16"/>
                          </a:lnTo>
                          <a:lnTo>
                            <a:pt x="17" y="13"/>
                          </a:lnTo>
                          <a:lnTo>
                            <a:pt x="13" y="10"/>
                          </a:lnTo>
                          <a:lnTo>
                            <a:pt x="10" y="6"/>
                          </a:lnTo>
                          <a:lnTo>
                            <a:pt x="6" y="3"/>
                          </a:lnTo>
                          <a:lnTo>
                            <a:pt x="3" y="3"/>
                          </a:lnTo>
                          <a:lnTo>
                            <a:pt x="0" y="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2" name="Freeform 751"/>
                    <p:cNvSpPr>
                      <a:spLocks/>
                    </p:cNvSpPr>
                    <p:nvPr/>
                  </p:nvSpPr>
                  <p:spPr bwMode="auto">
                    <a:xfrm>
                      <a:off x="3665" y="2675"/>
                      <a:ext cx="21" cy="18"/>
                    </a:xfrm>
                    <a:custGeom>
                      <a:avLst/>
                      <a:gdLst>
                        <a:gd name="T0" fmla="*/ 0 w 14"/>
                        <a:gd name="T1" fmla="*/ 13 h 20"/>
                        <a:gd name="T2" fmla="*/ 0 w 14"/>
                        <a:gd name="T3" fmla="*/ 17 h 20"/>
                        <a:gd name="T4" fmla="*/ 3 w 14"/>
                        <a:gd name="T5" fmla="*/ 17 h 20"/>
                        <a:gd name="T6" fmla="*/ 7 w 14"/>
                        <a:gd name="T7" fmla="*/ 17 h 20"/>
                        <a:gd name="T8" fmla="*/ 10 w 14"/>
                        <a:gd name="T9" fmla="*/ 17 h 20"/>
                        <a:gd name="T10" fmla="*/ 14 w 14"/>
                        <a:gd name="T11" fmla="*/ 20 h 20"/>
                        <a:gd name="T12" fmla="*/ 10 w 14"/>
                        <a:gd name="T13" fmla="*/ 10 h 20"/>
                        <a:gd name="T14" fmla="*/ 7 w 14"/>
                        <a:gd name="T15" fmla="*/ 3 h 20"/>
                        <a:gd name="T16" fmla="*/ 3 w 14"/>
                        <a:gd name="T17" fmla="*/ 0 h 20"/>
                        <a:gd name="T18" fmla="*/ 3 w 14"/>
                        <a:gd name="T19" fmla="*/ 3 h 20"/>
                        <a:gd name="T20" fmla="*/ 3 w 14"/>
                        <a:gd name="T21" fmla="*/ 6 h 20"/>
                        <a:gd name="T22" fmla="*/ 0 w 14"/>
                        <a:gd name="T2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0">
                          <a:moveTo>
                            <a:pt x="0" y="13"/>
                          </a:moveTo>
                          <a:lnTo>
                            <a:pt x="0" y="17"/>
                          </a:lnTo>
                          <a:lnTo>
                            <a:pt x="3" y="17"/>
                          </a:lnTo>
                          <a:lnTo>
                            <a:pt x="7" y="17"/>
                          </a:lnTo>
                          <a:lnTo>
                            <a:pt x="10" y="17"/>
                          </a:lnTo>
                          <a:lnTo>
                            <a:pt x="14" y="20"/>
                          </a:lnTo>
                          <a:lnTo>
                            <a:pt x="10" y="10"/>
                          </a:lnTo>
                          <a:lnTo>
                            <a:pt x="7" y="3"/>
                          </a:lnTo>
                          <a:lnTo>
                            <a:pt x="3" y="0"/>
                          </a:lnTo>
                          <a:lnTo>
                            <a:pt x="3" y="3"/>
                          </a:lnTo>
                          <a:lnTo>
                            <a:pt x="3" y="6"/>
                          </a:lnTo>
                          <a:lnTo>
                            <a:pt x="0" y="1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3" name="Freeform 752"/>
                    <p:cNvSpPr>
                      <a:spLocks/>
                    </p:cNvSpPr>
                    <p:nvPr/>
                  </p:nvSpPr>
                  <p:spPr bwMode="auto">
                    <a:xfrm>
                      <a:off x="3651" y="2637"/>
                      <a:ext cx="18" cy="9"/>
                    </a:xfrm>
                    <a:custGeom>
                      <a:avLst/>
                      <a:gdLst>
                        <a:gd name="T0" fmla="*/ 7 w 13"/>
                        <a:gd name="T1" fmla="*/ 0 h 10"/>
                        <a:gd name="T2" fmla="*/ 10 w 13"/>
                        <a:gd name="T3" fmla="*/ 0 h 10"/>
                        <a:gd name="T4" fmla="*/ 10 w 13"/>
                        <a:gd name="T5" fmla="*/ 4 h 10"/>
                        <a:gd name="T6" fmla="*/ 10 w 13"/>
                        <a:gd name="T7" fmla="*/ 7 h 10"/>
                        <a:gd name="T8" fmla="*/ 13 w 13"/>
                        <a:gd name="T9" fmla="*/ 7 h 10"/>
                        <a:gd name="T10" fmla="*/ 13 w 13"/>
                        <a:gd name="T11" fmla="*/ 10 h 10"/>
                        <a:gd name="T12" fmla="*/ 7 w 13"/>
                        <a:gd name="T13" fmla="*/ 4 h 10"/>
                        <a:gd name="T14" fmla="*/ 7 w 13"/>
                        <a:gd name="T15" fmla="*/ 10 h 10"/>
                        <a:gd name="T16" fmla="*/ 7 w 13"/>
                        <a:gd name="T17" fmla="*/ 7 h 10"/>
                        <a:gd name="T18" fmla="*/ 3 w 13"/>
                        <a:gd name="T19" fmla="*/ 7 h 10"/>
                        <a:gd name="T20" fmla="*/ 3 w 13"/>
                        <a:gd name="T21" fmla="*/ 10 h 10"/>
                        <a:gd name="T22" fmla="*/ 0 w 13"/>
                        <a:gd name="T23" fmla="*/ 7 h 10"/>
                        <a:gd name="T24" fmla="*/ 3 w 13"/>
                        <a:gd name="T25" fmla="*/ 4 h 10"/>
                        <a:gd name="T26" fmla="*/ 0 w 13"/>
                        <a:gd name="T27" fmla="*/ 4 h 10"/>
                        <a:gd name="T28" fmla="*/ 3 w 13"/>
                        <a:gd name="T29" fmla="*/ 4 h 10"/>
                        <a:gd name="T30" fmla="*/ 7 w 13"/>
                        <a:gd name="T31" fmla="*/ 4 h 10"/>
                        <a:gd name="T32" fmla="*/ 7 w 13"/>
                        <a:gd name="T33" fmla="*/ 7 h 10"/>
                        <a:gd name="T34" fmla="*/ 7 w 13"/>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0">
                          <a:moveTo>
                            <a:pt x="7" y="0"/>
                          </a:moveTo>
                          <a:lnTo>
                            <a:pt x="10" y="0"/>
                          </a:lnTo>
                          <a:lnTo>
                            <a:pt x="10" y="4"/>
                          </a:lnTo>
                          <a:lnTo>
                            <a:pt x="10" y="7"/>
                          </a:lnTo>
                          <a:lnTo>
                            <a:pt x="13" y="7"/>
                          </a:lnTo>
                          <a:lnTo>
                            <a:pt x="13" y="10"/>
                          </a:lnTo>
                          <a:lnTo>
                            <a:pt x="7" y="4"/>
                          </a:lnTo>
                          <a:lnTo>
                            <a:pt x="7" y="10"/>
                          </a:lnTo>
                          <a:lnTo>
                            <a:pt x="7" y="7"/>
                          </a:lnTo>
                          <a:lnTo>
                            <a:pt x="3" y="7"/>
                          </a:lnTo>
                          <a:lnTo>
                            <a:pt x="3" y="10"/>
                          </a:lnTo>
                          <a:lnTo>
                            <a:pt x="0" y="7"/>
                          </a:lnTo>
                          <a:lnTo>
                            <a:pt x="3" y="4"/>
                          </a:lnTo>
                          <a:lnTo>
                            <a:pt x="0" y="4"/>
                          </a:lnTo>
                          <a:lnTo>
                            <a:pt x="3" y="4"/>
                          </a:lnTo>
                          <a:lnTo>
                            <a:pt x="7" y="4"/>
                          </a:lnTo>
                          <a:lnTo>
                            <a:pt x="7" y="7"/>
                          </a:lnTo>
                          <a:lnTo>
                            <a:pt x="7"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4" name="Freeform 753"/>
                    <p:cNvSpPr>
                      <a:spLocks/>
                    </p:cNvSpPr>
                    <p:nvPr/>
                  </p:nvSpPr>
                  <p:spPr bwMode="auto">
                    <a:xfrm>
                      <a:off x="3665" y="2629"/>
                      <a:ext cx="35" cy="15"/>
                    </a:xfrm>
                    <a:custGeom>
                      <a:avLst/>
                      <a:gdLst>
                        <a:gd name="T0" fmla="*/ 0 w 24"/>
                        <a:gd name="T1" fmla="*/ 10 h 17"/>
                        <a:gd name="T2" fmla="*/ 0 w 24"/>
                        <a:gd name="T3" fmla="*/ 14 h 17"/>
                        <a:gd name="T4" fmla="*/ 3 w 24"/>
                        <a:gd name="T5" fmla="*/ 14 h 17"/>
                        <a:gd name="T6" fmla="*/ 3 w 24"/>
                        <a:gd name="T7" fmla="*/ 17 h 17"/>
                        <a:gd name="T8" fmla="*/ 3 w 24"/>
                        <a:gd name="T9" fmla="*/ 14 h 17"/>
                        <a:gd name="T10" fmla="*/ 3 w 24"/>
                        <a:gd name="T11" fmla="*/ 17 h 17"/>
                        <a:gd name="T12" fmla="*/ 7 w 24"/>
                        <a:gd name="T13" fmla="*/ 17 h 17"/>
                        <a:gd name="T14" fmla="*/ 10 w 24"/>
                        <a:gd name="T15" fmla="*/ 14 h 17"/>
                        <a:gd name="T16" fmla="*/ 10 w 24"/>
                        <a:gd name="T17" fmla="*/ 17 h 17"/>
                        <a:gd name="T18" fmla="*/ 14 w 24"/>
                        <a:gd name="T19" fmla="*/ 17 h 17"/>
                        <a:gd name="T20" fmla="*/ 14 w 24"/>
                        <a:gd name="T21" fmla="*/ 14 h 17"/>
                        <a:gd name="T22" fmla="*/ 14 w 24"/>
                        <a:gd name="T23" fmla="*/ 10 h 17"/>
                        <a:gd name="T24" fmla="*/ 17 w 24"/>
                        <a:gd name="T25" fmla="*/ 10 h 17"/>
                        <a:gd name="T26" fmla="*/ 17 w 24"/>
                        <a:gd name="T27" fmla="*/ 7 h 17"/>
                        <a:gd name="T28" fmla="*/ 21 w 24"/>
                        <a:gd name="T29" fmla="*/ 7 h 17"/>
                        <a:gd name="T30" fmla="*/ 24 w 24"/>
                        <a:gd name="T31" fmla="*/ 7 h 17"/>
                        <a:gd name="T32" fmla="*/ 21 w 24"/>
                        <a:gd name="T33" fmla="*/ 4 h 17"/>
                        <a:gd name="T34" fmla="*/ 17 w 24"/>
                        <a:gd name="T35" fmla="*/ 0 h 17"/>
                        <a:gd name="T36" fmla="*/ 17 w 24"/>
                        <a:gd name="T37" fmla="*/ 4 h 17"/>
                        <a:gd name="T38" fmla="*/ 21 w 24"/>
                        <a:gd name="T39" fmla="*/ 4 h 17"/>
                        <a:gd name="T40" fmla="*/ 17 w 24"/>
                        <a:gd name="T41" fmla="*/ 4 h 17"/>
                        <a:gd name="T42" fmla="*/ 14 w 24"/>
                        <a:gd name="T43" fmla="*/ 4 h 17"/>
                        <a:gd name="T44" fmla="*/ 10 w 24"/>
                        <a:gd name="T45" fmla="*/ 4 h 17"/>
                        <a:gd name="T46" fmla="*/ 10 w 24"/>
                        <a:gd name="T47" fmla="*/ 7 h 17"/>
                        <a:gd name="T48" fmla="*/ 10 w 24"/>
                        <a:gd name="T49" fmla="*/ 10 h 17"/>
                        <a:gd name="T50" fmla="*/ 7 w 24"/>
                        <a:gd name="T51" fmla="*/ 10 h 17"/>
                        <a:gd name="T52" fmla="*/ 3 w 24"/>
                        <a:gd name="T53" fmla="*/ 10 h 17"/>
                        <a:gd name="T54" fmla="*/ 3 w 24"/>
                        <a:gd name="T55" fmla="*/ 14 h 17"/>
                        <a:gd name="T56" fmla="*/ 0 w 24"/>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17">
                          <a:moveTo>
                            <a:pt x="0" y="10"/>
                          </a:moveTo>
                          <a:lnTo>
                            <a:pt x="0" y="14"/>
                          </a:lnTo>
                          <a:lnTo>
                            <a:pt x="3" y="14"/>
                          </a:lnTo>
                          <a:lnTo>
                            <a:pt x="3" y="17"/>
                          </a:lnTo>
                          <a:lnTo>
                            <a:pt x="3" y="14"/>
                          </a:lnTo>
                          <a:lnTo>
                            <a:pt x="3" y="17"/>
                          </a:lnTo>
                          <a:lnTo>
                            <a:pt x="7" y="17"/>
                          </a:lnTo>
                          <a:lnTo>
                            <a:pt x="10" y="14"/>
                          </a:lnTo>
                          <a:lnTo>
                            <a:pt x="10" y="17"/>
                          </a:lnTo>
                          <a:lnTo>
                            <a:pt x="14" y="17"/>
                          </a:lnTo>
                          <a:lnTo>
                            <a:pt x="14" y="14"/>
                          </a:lnTo>
                          <a:lnTo>
                            <a:pt x="14" y="10"/>
                          </a:lnTo>
                          <a:lnTo>
                            <a:pt x="17" y="10"/>
                          </a:lnTo>
                          <a:lnTo>
                            <a:pt x="17" y="7"/>
                          </a:lnTo>
                          <a:lnTo>
                            <a:pt x="21" y="7"/>
                          </a:lnTo>
                          <a:lnTo>
                            <a:pt x="24" y="7"/>
                          </a:lnTo>
                          <a:lnTo>
                            <a:pt x="21" y="4"/>
                          </a:lnTo>
                          <a:lnTo>
                            <a:pt x="17" y="0"/>
                          </a:lnTo>
                          <a:lnTo>
                            <a:pt x="17" y="4"/>
                          </a:lnTo>
                          <a:lnTo>
                            <a:pt x="21" y="4"/>
                          </a:lnTo>
                          <a:lnTo>
                            <a:pt x="17" y="4"/>
                          </a:lnTo>
                          <a:lnTo>
                            <a:pt x="14" y="4"/>
                          </a:lnTo>
                          <a:lnTo>
                            <a:pt x="10" y="4"/>
                          </a:lnTo>
                          <a:lnTo>
                            <a:pt x="10" y="7"/>
                          </a:lnTo>
                          <a:lnTo>
                            <a:pt x="10" y="10"/>
                          </a:lnTo>
                          <a:lnTo>
                            <a:pt x="7" y="10"/>
                          </a:lnTo>
                          <a:lnTo>
                            <a:pt x="3" y="10"/>
                          </a:lnTo>
                          <a:lnTo>
                            <a:pt x="3" y="14"/>
                          </a:lnTo>
                          <a:lnTo>
                            <a:pt x="0" y="1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5" name="Freeform 754"/>
                    <p:cNvSpPr>
                      <a:spLocks/>
                    </p:cNvSpPr>
                    <p:nvPr/>
                  </p:nvSpPr>
                  <p:spPr bwMode="auto">
                    <a:xfrm>
                      <a:off x="3469" y="2721"/>
                      <a:ext cx="155" cy="29"/>
                    </a:xfrm>
                    <a:custGeom>
                      <a:avLst/>
                      <a:gdLst>
                        <a:gd name="T0" fmla="*/ 28 w 107"/>
                        <a:gd name="T1" fmla="*/ 7 h 31"/>
                        <a:gd name="T2" fmla="*/ 35 w 107"/>
                        <a:gd name="T3" fmla="*/ 7 h 31"/>
                        <a:gd name="T4" fmla="*/ 42 w 107"/>
                        <a:gd name="T5" fmla="*/ 4 h 31"/>
                        <a:gd name="T6" fmla="*/ 49 w 107"/>
                        <a:gd name="T7" fmla="*/ 0 h 31"/>
                        <a:gd name="T8" fmla="*/ 52 w 107"/>
                        <a:gd name="T9" fmla="*/ 4 h 31"/>
                        <a:gd name="T10" fmla="*/ 55 w 107"/>
                        <a:gd name="T11" fmla="*/ 7 h 31"/>
                        <a:gd name="T12" fmla="*/ 59 w 107"/>
                        <a:gd name="T13" fmla="*/ 14 h 31"/>
                        <a:gd name="T14" fmla="*/ 62 w 107"/>
                        <a:gd name="T15" fmla="*/ 17 h 31"/>
                        <a:gd name="T16" fmla="*/ 73 w 107"/>
                        <a:gd name="T17" fmla="*/ 21 h 31"/>
                        <a:gd name="T18" fmla="*/ 80 w 107"/>
                        <a:gd name="T19" fmla="*/ 14 h 31"/>
                        <a:gd name="T20" fmla="*/ 87 w 107"/>
                        <a:gd name="T21" fmla="*/ 14 h 31"/>
                        <a:gd name="T22" fmla="*/ 100 w 107"/>
                        <a:gd name="T23" fmla="*/ 14 h 31"/>
                        <a:gd name="T24" fmla="*/ 97 w 107"/>
                        <a:gd name="T25" fmla="*/ 17 h 31"/>
                        <a:gd name="T26" fmla="*/ 97 w 107"/>
                        <a:gd name="T27" fmla="*/ 24 h 31"/>
                        <a:gd name="T28" fmla="*/ 104 w 107"/>
                        <a:gd name="T29" fmla="*/ 24 h 31"/>
                        <a:gd name="T30" fmla="*/ 107 w 107"/>
                        <a:gd name="T31" fmla="*/ 27 h 31"/>
                        <a:gd name="T32" fmla="*/ 104 w 107"/>
                        <a:gd name="T33" fmla="*/ 31 h 31"/>
                        <a:gd name="T34" fmla="*/ 90 w 107"/>
                        <a:gd name="T35" fmla="*/ 27 h 31"/>
                        <a:gd name="T36" fmla="*/ 83 w 107"/>
                        <a:gd name="T37" fmla="*/ 27 h 31"/>
                        <a:gd name="T38" fmla="*/ 73 w 107"/>
                        <a:gd name="T39" fmla="*/ 31 h 31"/>
                        <a:gd name="T40" fmla="*/ 59 w 107"/>
                        <a:gd name="T41" fmla="*/ 27 h 31"/>
                        <a:gd name="T42" fmla="*/ 49 w 107"/>
                        <a:gd name="T43" fmla="*/ 27 h 31"/>
                        <a:gd name="T44" fmla="*/ 52 w 107"/>
                        <a:gd name="T45" fmla="*/ 21 h 31"/>
                        <a:gd name="T46" fmla="*/ 52 w 107"/>
                        <a:gd name="T47" fmla="*/ 14 h 31"/>
                        <a:gd name="T48" fmla="*/ 49 w 107"/>
                        <a:gd name="T49" fmla="*/ 10 h 31"/>
                        <a:gd name="T50" fmla="*/ 49 w 107"/>
                        <a:gd name="T51" fmla="*/ 17 h 31"/>
                        <a:gd name="T52" fmla="*/ 45 w 107"/>
                        <a:gd name="T53" fmla="*/ 21 h 31"/>
                        <a:gd name="T54" fmla="*/ 35 w 107"/>
                        <a:gd name="T55" fmla="*/ 27 h 31"/>
                        <a:gd name="T56" fmla="*/ 21 w 107"/>
                        <a:gd name="T57" fmla="*/ 31 h 31"/>
                        <a:gd name="T58" fmla="*/ 10 w 107"/>
                        <a:gd name="T59" fmla="*/ 31 h 31"/>
                        <a:gd name="T60" fmla="*/ 0 w 107"/>
                        <a:gd name="T61" fmla="*/ 27 h 31"/>
                        <a:gd name="T62" fmla="*/ 7 w 107"/>
                        <a:gd name="T63" fmla="*/ 21 h 31"/>
                        <a:gd name="T64" fmla="*/ 14 w 107"/>
                        <a:gd name="T65" fmla="*/ 21 h 31"/>
                        <a:gd name="T66" fmla="*/ 21 w 107"/>
                        <a:gd name="T67" fmla="*/ 21 h 31"/>
                        <a:gd name="T68" fmla="*/ 21 w 107"/>
                        <a:gd name="T69" fmla="*/ 17 h 31"/>
                        <a:gd name="T70" fmla="*/ 17 w 107"/>
                        <a:gd name="T71" fmla="*/ 14 h 31"/>
                        <a:gd name="T72" fmla="*/ 21 w 107"/>
                        <a:gd name="T7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31">
                          <a:moveTo>
                            <a:pt x="21" y="7"/>
                          </a:moveTo>
                          <a:lnTo>
                            <a:pt x="28" y="7"/>
                          </a:lnTo>
                          <a:lnTo>
                            <a:pt x="31" y="7"/>
                          </a:lnTo>
                          <a:lnTo>
                            <a:pt x="35" y="7"/>
                          </a:lnTo>
                          <a:lnTo>
                            <a:pt x="38" y="7"/>
                          </a:lnTo>
                          <a:lnTo>
                            <a:pt x="42" y="4"/>
                          </a:lnTo>
                          <a:lnTo>
                            <a:pt x="45" y="0"/>
                          </a:lnTo>
                          <a:lnTo>
                            <a:pt x="49" y="0"/>
                          </a:lnTo>
                          <a:lnTo>
                            <a:pt x="52" y="0"/>
                          </a:lnTo>
                          <a:lnTo>
                            <a:pt x="52" y="4"/>
                          </a:lnTo>
                          <a:lnTo>
                            <a:pt x="55" y="4"/>
                          </a:lnTo>
                          <a:lnTo>
                            <a:pt x="55" y="7"/>
                          </a:lnTo>
                          <a:lnTo>
                            <a:pt x="59" y="10"/>
                          </a:lnTo>
                          <a:lnTo>
                            <a:pt x="59" y="14"/>
                          </a:lnTo>
                          <a:lnTo>
                            <a:pt x="59" y="17"/>
                          </a:lnTo>
                          <a:lnTo>
                            <a:pt x="62" y="17"/>
                          </a:lnTo>
                          <a:lnTo>
                            <a:pt x="66" y="17"/>
                          </a:lnTo>
                          <a:lnTo>
                            <a:pt x="73" y="21"/>
                          </a:lnTo>
                          <a:lnTo>
                            <a:pt x="76" y="17"/>
                          </a:lnTo>
                          <a:lnTo>
                            <a:pt x="80" y="14"/>
                          </a:lnTo>
                          <a:lnTo>
                            <a:pt x="83" y="14"/>
                          </a:lnTo>
                          <a:lnTo>
                            <a:pt x="87" y="14"/>
                          </a:lnTo>
                          <a:lnTo>
                            <a:pt x="93" y="14"/>
                          </a:lnTo>
                          <a:lnTo>
                            <a:pt x="100" y="14"/>
                          </a:lnTo>
                          <a:lnTo>
                            <a:pt x="100" y="17"/>
                          </a:lnTo>
                          <a:lnTo>
                            <a:pt x="97" y="17"/>
                          </a:lnTo>
                          <a:lnTo>
                            <a:pt x="97" y="21"/>
                          </a:lnTo>
                          <a:lnTo>
                            <a:pt x="97" y="24"/>
                          </a:lnTo>
                          <a:lnTo>
                            <a:pt x="100" y="24"/>
                          </a:lnTo>
                          <a:lnTo>
                            <a:pt x="104" y="24"/>
                          </a:lnTo>
                          <a:lnTo>
                            <a:pt x="107" y="24"/>
                          </a:lnTo>
                          <a:lnTo>
                            <a:pt x="107" y="27"/>
                          </a:lnTo>
                          <a:lnTo>
                            <a:pt x="107" y="31"/>
                          </a:lnTo>
                          <a:lnTo>
                            <a:pt x="104" y="31"/>
                          </a:lnTo>
                          <a:lnTo>
                            <a:pt x="97" y="27"/>
                          </a:lnTo>
                          <a:lnTo>
                            <a:pt x="90" y="27"/>
                          </a:lnTo>
                          <a:lnTo>
                            <a:pt x="87" y="27"/>
                          </a:lnTo>
                          <a:lnTo>
                            <a:pt x="83" y="27"/>
                          </a:lnTo>
                          <a:lnTo>
                            <a:pt x="80" y="31"/>
                          </a:lnTo>
                          <a:lnTo>
                            <a:pt x="73" y="31"/>
                          </a:lnTo>
                          <a:lnTo>
                            <a:pt x="66" y="31"/>
                          </a:lnTo>
                          <a:lnTo>
                            <a:pt x="59" y="27"/>
                          </a:lnTo>
                          <a:lnTo>
                            <a:pt x="55" y="27"/>
                          </a:lnTo>
                          <a:lnTo>
                            <a:pt x="49" y="27"/>
                          </a:lnTo>
                          <a:lnTo>
                            <a:pt x="52" y="24"/>
                          </a:lnTo>
                          <a:lnTo>
                            <a:pt x="52" y="21"/>
                          </a:lnTo>
                          <a:lnTo>
                            <a:pt x="52" y="17"/>
                          </a:lnTo>
                          <a:lnTo>
                            <a:pt x="52" y="14"/>
                          </a:lnTo>
                          <a:lnTo>
                            <a:pt x="49" y="14"/>
                          </a:lnTo>
                          <a:lnTo>
                            <a:pt x="49" y="10"/>
                          </a:lnTo>
                          <a:lnTo>
                            <a:pt x="49" y="14"/>
                          </a:lnTo>
                          <a:lnTo>
                            <a:pt x="49" y="17"/>
                          </a:lnTo>
                          <a:lnTo>
                            <a:pt x="49" y="21"/>
                          </a:lnTo>
                          <a:lnTo>
                            <a:pt x="45" y="21"/>
                          </a:lnTo>
                          <a:lnTo>
                            <a:pt x="42" y="24"/>
                          </a:lnTo>
                          <a:lnTo>
                            <a:pt x="35" y="27"/>
                          </a:lnTo>
                          <a:lnTo>
                            <a:pt x="28" y="27"/>
                          </a:lnTo>
                          <a:lnTo>
                            <a:pt x="21" y="31"/>
                          </a:lnTo>
                          <a:lnTo>
                            <a:pt x="17" y="31"/>
                          </a:lnTo>
                          <a:lnTo>
                            <a:pt x="10" y="31"/>
                          </a:lnTo>
                          <a:lnTo>
                            <a:pt x="4" y="31"/>
                          </a:lnTo>
                          <a:lnTo>
                            <a:pt x="0" y="27"/>
                          </a:lnTo>
                          <a:lnTo>
                            <a:pt x="0" y="24"/>
                          </a:lnTo>
                          <a:lnTo>
                            <a:pt x="7" y="21"/>
                          </a:lnTo>
                          <a:lnTo>
                            <a:pt x="10" y="21"/>
                          </a:lnTo>
                          <a:lnTo>
                            <a:pt x="14" y="21"/>
                          </a:lnTo>
                          <a:lnTo>
                            <a:pt x="17" y="21"/>
                          </a:lnTo>
                          <a:lnTo>
                            <a:pt x="21" y="21"/>
                          </a:lnTo>
                          <a:lnTo>
                            <a:pt x="24" y="21"/>
                          </a:lnTo>
                          <a:lnTo>
                            <a:pt x="21" y="17"/>
                          </a:lnTo>
                          <a:lnTo>
                            <a:pt x="21" y="14"/>
                          </a:lnTo>
                          <a:lnTo>
                            <a:pt x="17" y="14"/>
                          </a:lnTo>
                          <a:lnTo>
                            <a:pt x="21" y="14"/>
                          </a:lnTo>
                          <a:lnTo>
                            <a:pt x="21" y="10"/>
                          </a:lnTo>
                          <a:lnTo>
                            <a:pt x="21"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6" name="Freeform 755"/>
                    <p:cNvSpPr>
                      <a:spLocks/>
                    </p:cNvSpPr>
                    <p:nvPr/>
                  </p:nvSpPr>
                  <p:spPr bwMode="auto">
                    <a:xfrm>
                      <a:off x="3534" y="2712"/>
                      <a:ext cx="25" cy="6"/>
                    </a:xfrm>
                    <a:custGeom>
                      <a:avLst/>
                      <a:gdLst>
                        <a:gd name="T0" fmla="*/ 0 w 17"/>
                        <a:gd name="T1" fmla="*/ 0 h 7"/>
                        <a:gd name="T2" fmla="*/ 4 w 17"/>
                        <a:gd name="T3" fmla="*/ 0 h 7"/>
                        <a:gd name="T4" fmla="*/ 7 w 17"/>
                        <a:gd name="T5" fmla="*/ 0 h 7"/>
                        <a:gd name="T6" fmla="*/ 10 w 17"/>
                        <a:gd name="T7" fmla="*/ 0 h 7"/>
                        <a:gd name="T8" fmla="*/ 14 w 17"/>
                        <a:gd name="T9" fmla="*/ 0 h 7"/>
                        <a:gd name="T10" fmla="*/ 17 w 17"/>
                        <a:gd name="T11" fmla="*/ 4 h 7"/>
                        <a:gd name="T12" fmla="*/ 14 w 17"/>
                        <a:gd name="T13" fmla="*/ 7 h 7"/>
                        <a:gd name="T14" fmla="*/ 10 w 17"/>
                        <a:gd name="T15" fmla="*/ 7 h 7"/>
                        <a:gd name="T16" fmla="*/ 14 w 17"/>
                        <a:gd name="T17" fmla="*/ 4 h 7"/>
                        <a:gd name="T18" fmla="*/ 7 w 17"/>
                        <a:gd name="T19" fmla="*/ 4 h 7"/>
                        <a:gd name="T20" fmla="*/ 4 w 17"/>
                        <a:gd name="T21" fmla="*/ 4 h 7"/>
                        <a:gd name="T22" fmla="*/ 0 w 17"/>
                        <a:gd name="T23" fmla="*/ 4 h 7"/>
                        <a:gd name="T24" fmla="*/ 0 w 1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7">
                          <a:moveTo>
                            <a:pt x="0" y="0"/>
                          </a:moveTo>
                          <a:lnTo>
                            <a:pt x="4" y="0"/>
                          </a:lnTo>
                          <a:lnTo>
                            <a:pt x="7" y="0"/>
                          </a:lnTo>
                          <a:lnTo>
                            <a:pt x="10" y="0"/>
                          </a:lnTo>
                          <a:lnTo>
                            <a:pt x="14" y="0"/>
                          </a:lnTo>
                          <a:lnTo>
                            <a:pt x="17" y="4"/>
                          </a:lnTo>
                          <a:lnTo>
                            <a:pt x="14" y="7"/>
                          </a:lnTo>
                          <a:lnTo>
                            <a:pt x="10" y="7"/>
                          </a:lnTo>
                          <a:lnTo>
                            <a:pt x="14" y="4"/>
                          </a:lnTo>
                          <a:lnTo>
                            <a:pt x="7" y="4"/>
                          </a:lnTo>
                          <a:lnTo>
                            <a:pt x="4" y="4"/>
                          </a:lnTo>
                          <a:lnTo>
                            <a:pt x="0" y="4"/>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7" name="Freeform 756"/>
                    <p:cNvSpPr>
                      <a:spLocks/>
                    </p:cNvSpPr>
                    <p:nvPr/>
                  </p:nvSpPr>
                  <p:spPr bwMode="auto">
                    <a:xfrm>
                      <a:off x="3549" y="2715"/>
                      <a:ext cx="16" cy="15"/>
                    </a:xfrm>
                    <a:custGeom>
                      <a:avLst/>
                      <a:gdLst>
                        <a:gd name="T0" fmla="*/ 0 w 11"/>
                        <a:gd name="T1" fmla="*/ 6 h 16"/>
                        <a:gd name="T2" fmla="*/ 4 w 11"/>
                        <a:gd name="T3" fmla="*/ 3 h 16"/>
                        <a:gd name="T4" fmla="*/ 7 w 11"/>
                        <a:gd name="T5" fmla="*/ 3 h 16"/>
                        <a:gd name="T6" fmla="*/ 7 w 11"/>
                        <a:gd name="T7" fmla="*/ 0 h 16"/>
                        <a:gd name="T8" fmla="*/ 11 w 11"/>
                        <a:gd name="T9" fmla="*/ 0 h 16"/>
                        <a:gd name="T10" fmla="*/ 11 w 11"/>
                        <a:gd name="T11" fmla="*/ 3 h 16"/>
                        <a:gd name="T12" fmla="*/ 7 w 11"/>
                        <a:gd name="T13" fmla="*/ 6 h 16"/>
                        <a:gd name="T14" fmla="*/ 7 w 11"/>
                        <a:gd name="T15" fmla="*/ 10 h 16"/>
                        <a:gd name="T16" fmla="*/ 11 w 11"/>
                        <a:gd name="T17" fmla="*/ 10 h 16"/>
                        <a:gd name="T18" fmla="*/ 11 w 11"/>
                        <a:gd name="T19" fmla="*/ 13 h 16"/>
                        <a:gd name="T20" fmla="*/ 11 w 11"/>
                        <a:gd name="T21" fmla="*/ 16 h 16"/>
                        <a:gd name="T22" fmla="*/ 4 w 11"/>
                        <a:gd name="T23" fmla="*/ 13 h 16"/>
                        <a:gd name="T24" fmla="*/ 4 w 11"/>
                        <a:gd name="T25" fmla="*/ 10 h 16"/>
                        <a:gd name="T26" fmla="*/ 4 w 11"/>
                        <a:gd name="T27" fmla="*/ 6 h 16"/>
                        <a:gd name="T28" fmla="*/ 0 w 11"/>
                        <a:gd name="T2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0" y="6"/>
                          </a:moveTo>
                          <a:lnTo>
                            <a:pt x="4" y="3"/>
                          </a:lnTo>
                          <a:lnTo>
                            <a:pt x="7" y="3"/>
                          </a:lnTo>
                          <a:lnTo>
                            <a:pt x="7" y="0"/>
                          </a:lnTo>
                          <a:lnTo>
                            <a:pt x="11" y="0"/>
                          </a:lnTo>
                          <a:lnTo>
                            <a:pt x="11" y="3"/>
                          </a:lnTo>
                          <a:lnTo>
                            <a:pt x="7" y="6"/>
                          </a:lnTo>
                          <a:lnTo>
                            <a:pt x="7" y="10"/>
                          </a:lnTo>
                          <a:lnTo>
                            <a:pt x="11" y="10"/>
                          </a:lnTo>
                          <a:lnTo>
                            <a:pt x="11" y="13"/>
                          </a:lnTo>
                          <a:lnTo>
                            <a:pt x="11" y="16"/>
                          </a:lnTo>
                          <a:lnTo>
                            <a:pt x="4" y="13"/>
                          </a:lnTo>
                          <a:lnTo>
                            <a:pt x="4" y="10"/>
                          </a:lnTo>
                          <a:lnTo>
                            <a:pt x="4" y="6"/>
                          </a:lnTo>
                          <a:lnTo>
                            <a:pt x="0" y="6"/>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8" name="Freeform 757"/>
                    <p:cNvSpPr>
                      <a:spLocks/>
                    </p:cNvSpPr>
                    <p:nvPr/>
                  </p:nvSpPr>
                  <p:spPr bwMode="auto">
                    <a:xfrm>
                      <a:off x="3565" y="2725"/>
                      <a:ext cx="20" cy="12"/>
                    </a:xfrm>
                    <a:custGeom>
                      <a:avLst/>
                      <a:gdLst>
                        <a:gd name="T0" fmla="*/ 3 w 14"/>
                        <a:gd name="T1" fmla="*/ 3 h 13"/>
                        <a:gd name="T2" fmla="*/ 7 w 14"/>
                        <a:gd name="T3" fmla="*/ 3 h 13"/>
                        <a:gd name="T4" fmla="*/ 7 w 14"/>
                        <a:gd name="T5" fmla="*/ 0 h 13"/>
                        <a:gd name="T6" fmla="*/ 10 w 14"/>
                        <a:gd name="T7" fmla="*/ 0 h 13"/>
                        <a:gd name="T8" fmla="*/ 10 w 14"/>
                        <a:gd name="T9" fmla="*/ 3 h 13"/>
                        <a:gd name="T10" fmla="*/ 14 w 14"/>
                        <a:gd name="T11" fmla="*/ 3 h 13"/>
                        <a:gd name="T12" fmla="*/ 7 w 14"/>
                        <a:gd name="T13" fmla="*/ 3 h 13"/>
                        <a:gd name="T14" fmla="*/ 7 w 14"/>
                        <a:gd name="T15" fmla="*/ 6 h 13"/>
                        <a:gd name="T16" fmla="*/ 10 w 14"/>
                        <a:gd name="T17" fmla="*/ 6 h 13"/>
                        <a:gd name="T18" fmla="*/ 14 w 14"/>
                        <a:gd name="T19" fmla="*/ 6 h 13"/>
                        <a:gd name="T20" fmla="*/ 14 w 14"/>
                        <a:gd name="T21" fmla="*/ 10 h 13"/>
                        <a:gd name="T22" fmla="*/ 10 w 14"/>
                        <a:gd name="T23" fmla="*/ 10 h 13"/>
                        <a:gd name="T24" fmla="*/ 10 w 14"/>
                        <a:gd name="T25" fmla="*/ 13 h 13"/>
                        <a:gd name="T26" fmla="*/ 10 w 14"/>
                        <a:gd name="T27" fmla="*/ 10 h 13"/>
                        <a:gd name="T28" fmla="*/ 7 w 14"/>
                        <a:gd name="T29" fmla="*/ 10 h 13"/>
                        <a:gd name="T30" fmla="*/ 3 w 14"/>
                        <a:gd name="T31" fmla="*/ 10 h 13"/>
                        <a:gd name="T32" fmla="*/ 0 w 14"/>
                        <a:gd name="T33" fmla="*/ 10 h 13"/>
                        <a:gd name="T34" fmla="*/ 0 w 14"/>
                        <a:gd name="T35" fmla="*/ 6 h 13"/>
                        <a:gd name="T36" fmla="*/ 3 w 14"/>
                        <a:gd name="T37" fmla="*/ 6 h 13"/>
                        <a:gd name="T38" fmla="*/ 3 w 14"/>
                        <a:gd name="T3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3" y="3"/>
                          </a:moveTo>
                          <a:lnTo>
                            <a:pt x="7" y="3"/>
                          </a:lnTo>
                          <a:lnTo>
                            <a:pt x="7" y="0"/>
                          </a:lnTo>
                          <a:lnTo>
                            <a:pt x="10" y="0"/>
                          </a:lnTo>
                          <a:lnTo>
                            <a:pt x="10" y="3"/>
                          </a:lnTo>
                          <a:lnTo>
                            <a:pt x="14" y="3"/>
                          </a:lnTo>
                          <a:lnTo>
                            <a:pt x="7" y="3"/>
                          </a:lnTo>
                          <a:lnTo>
                            <a:pt x="7" y="6"/>
                          </a:lnTo>
                          <a:lnTo>
                            <a:pt x="10" y="6"/>
                          </a:lnTo>
                          <a:lnTo>
                            <a:pt x="14" y="6"/>
                          </a:lnTo>
                          <a:lnTo>
                            <a:pt x="14" y="10"/>
                          </a:lnTo>
                          <a:lnTo>
                            <a:pt x="10" y="10"/>
                          </a:lnTo>
                          <a:lnTo>
                            <a:pt x="10" y="13"/>
                          </a:lnTo>
                          <a:lnTo>
                            <a:pt x="10" y="10"/>
                          </a:lnTo>
                          <a:lnTo>
                            <a:pt x="7" y="10"/>
                          </a:lnTo>
                          <a:lnTo>
                            <a:pt x="3" y="10"/>
                          </a:lnTo>
                          <a:lnTo>
                            <a:pt x="0" y="10"/>
                          </a:lnTo>
                          <a:lnTo>
                            <a:pt x="0" y="6"/>
                          </a:lnTo>
                          <a:lnTo>
                            <a:pt x="3" y="6"/>
                          </a:lnTo>
                          <a:lnTo>
                            <a:pt x="3" y="3"/>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49" name="Freeform 758"/>
                    <p:cNvSpPr>
                      <a:spLocks/>
                    </p:cNvSpPr>
                    <p:nvPr/>
                  </p:nvSpPr>
                  <p:spPr bwMode="auto">
                    <a:xfrm>
                      <a:off x="3545" y="2703"/>
                      <a:ext cx="20" cy="6"/>
                    </a:xfrm>
                    <a:custGeom>
                      <a:avLst/>
                      <a:gdLst>
                        <a:gd name="T0" fmla="*/ 0 w 14"/>
                        <a:gd name="T1" fmla="*/ 7 h 7"/>
                        <a:gd name="T2" fmla="*/ 3 w 14"/>
                        <a:gd name="T3" fmla="*/ 7 h 7"/>
                        <a:gd name="T4" fmla="*/ 7 w 14"/>
                        <a:gd name="T5" fmla="*/ 7 h 7"/>
                        <a:gd name="T6" fmla="*/ 10 w 14"/>
                        <a:gd name="T7" fmla="*/ 7 h 7"/>
                        <a:gd name="T8" fmla="*/ 14 w 14"/>
                        <a:gd name="T9" fmla="*/ 7 h 7"/>
                        <a:gd name="T10" fmla="*/ 7 w 14"/>
                        <a:gd name="T11" fmla="*/ 3 h 7"/>
                        <a:gd name="T12" fmla="*/ 10 w 14"/>
                        <a:gd name="T13" fmla="*/ 0 h 7"/>
                        <a:gd name="T14" fmla="*/ 7 w 14"/>
                        <a:gd name="T15" fmla="*/ 0 h 7"/>
                        <a:gd name="T16" fmla="*/ 7 w 14"/>
                        <a:gd name="T17" fmla="*/ 3 h 7"/>
                        <a:gd name="T18" fmla="*/ 7 w 14"/>
                        <a:gd name="T19" fmla="*/ 7 h 7"/>
                        <a:gd name="T20" fmla="*/ 3 w 14"/>
                        <a:gd name="T21" fmla="*/ 7 h 7"/>
                        <a:gd name="T22" fmla="*/ 3 w 14"/>
                        <a:gd name="T23" fmla="*/ 3 h 7"/>
                        <a:gd name="T24" fmla="*/ 3 w 14"/>
                        <a:gd name="T25" fmla="*/ 0 h 7"/>
                        <a:gd name="T26" fmla="*/ 0 w 14"/>
                        <a:gd name="T27" fmla="*/ 0 h 7"/>
                        <a:gd name="T28" fmla="*/ 0 w 14"/>
                        <a:gd name="T29" fmla="*/ 3 h 7"/>
                        <a:gd name="T30" fmla="*/ 0 w 1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7">
                          <a:moveTo>
                            <a:pt x="0" y="7"/>
                          </a:moveTo>
                          <a:lnTo>
                            <a:pt x="3" y="7"/>
                          </a:lnTo>
                          <a:lnTo>
                            <a:pt x="7" y="7"/>
                          </a:lnTo>
                          <a:lnTo>
                            <a:pt x="10" y="7"/>
                          </a:lnTo>
                          <a:lnTo>
                            <a:pt x="14" y="7"/>
                          </a:lnTo>
                          <a:lnTo>
                            <a:pt x="7" y="3"/>
                          </a:lnTo>
                          <a:lnTo>
                            <a:pt x="10" y="0"/>
                          </a:lnTo>
                          <a:lnTo>
                            <a:pt x="7" y="0"/>
                          </a:lnTo>
                          <a:lnTo>
                            <a:pt x="7" y="3"/>
                          </a:lnTo>
                          <a:lnTo>
                            <a:pt x="7" y="7"/>
                          </a:lnTo>
                          <a:lnTo>
                            <a:pt x="3" y="7"/>
                          </a:lnTo>
                          <a:lnTo>
                            <a:pt x="3" y="3"/>
                          </a:lnTo>
                          <a:lnTo>
                            <a:pt x="3" y="0"/>
                          </a:lnTo>
                          <a:lnTo>
                            <a:pt x="0" y="0"/>
                          </a:lnTo>
                          <a:lnTo>
                            <a:pt x="0" y="3"/>
                          </a:lnTo>
                          <a:lnTo>
                            <a:pt x="0"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0" name="Freeform 759"/>
                    <p:cNvSpPr>
                      <a:spLocks/>
                    </p:cNvSpPr>
                    <p:nvPr/>
                  </p:nvSpPr>
                  <p:spPr bwMode="auto">
                    <a:xfrm>
                      <a:off x="3570" y="2527"/>
                      <a:ext cx="15" cy="15"/>
                    </a:xfrm>
                    <a:custGeom>
                      <a:avLst/>
                      <a:gdLst>
                        <a:gd name="T0" fmla="*/ 0 w 11"/>
                        <a:gd name="T1" fmla="*/ 0 h 17"/>
                        <a:gd name="T2" fmla="*/ 4 w 11"/>
                        <a:gd name="T3" fmla="*/ 0 h 17"/>
                        <a:gd name="T4" fmla="*/ 7 w 11"/>
                        <a:gd name="T5" fmla="*/ 3 h 17"/>
                        <a:gd name="T6" fmla="*/ 7 w 11"/>
                        <a:gd name="T7" fmla="*/ 7 h 17"/>
                        <a:gd name="T8" fmla="*/ 11 w 11"/>
                        <a:gd name="T9" fmla="*/ 7 h 17"/>
                        <a:gd name="T10" fmla="*/ 7 w 11"/>
                        <a:gd name="T11" fmla="*/ 10 h 17"/>
                        <a:gd name="T12" fmla="*/ 11 w 11"/>
                        <a:gd name="T13" fmla="*/ 10 h 17"/>
                        <a:gd name="T14" fmla="*/ 11 w 11"/>
                        <a:gd name="T15" fmla="*/ 13 h 17"/>
                        <a:gd name="T16" fmla="*/ 7 w 11"/>
                        <a:gd name="T17" fmla="*/ 13 h 17"/>
                        <a:gd name="T18" fmla="*/ 4 w 11"/>
                        <a:gd name="T19" fmla="*/ 13 h 17"/>
                        <a:gd name="T20" fmla="*/ 4 w 11"/>
                        <a:gd name="T21" fmla="*/ 17 h 17"/>
                        <a:gd name="T22" fmla="*/ 0 w 11"/>
                        <a:gd name="T23" fmla="*/ 10 h 17"/>
                        <a:gd name="T24" fmla="*/ 4 w 11"/>
                        <a:gd name="T25" fmla="*/ 7 h 17"/>
                        <a:gd name="T26" fmla="*/ 0 w 11"/>
                        <a:gd name="T27" fmla="*/ 3 h 17"/>
                        <a:gd name="T28" fmla="*/ 4 w 11"/>
                        <a:gd name="T29" fmla="*/ 3 h 17"/>
                        <a:gd name="T30" fmla="*/ 0 w 11"/>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7">
                          <a:moveTo>
                            <a:pt x="0" y="0"/>
                          </a:moveTo>
                          <a:lnTo>
                            <a:pt x="4" y="0"/>
                          </a:lnTo>
                          <a:lnTo>
                            <a:pt x="7" y="3"/>
                          </a:lnTo>
                          <a:lnTo>
                            <a:pt x="7" y="7"/>
                          </a:lnTo>
                          <a:lnTo>
                            <a:pt x="11" y="7"/>
                          </a:lnTo>
                          <a:lnTo>
                            <a:pt x="7" y="10"/>
                          </a:lnTo>
                          <a:lnTo>
                            <a:pt x="11" y="10"/>
                          </a:lnTo>
                          <a:lnTo>
                            <a:pt x="11" y="13"/>
                          </a:lnTo>
                          <a:lnTo>
                            <a:pt x="7" y="13"/>
                          </a:lnTo>
                          <a:lnTo>
                            <a:pt x="4" y="13"/>
                          </a:lnTo>
                          <a:lnTo>
                            <a:pt x="4" y="17"/>
                          </a:lnTo>
                          <a:lnTo>
                            <a:pt x="0" y="10"/>
                          </a:lnTo>
                          <a:lnTo>
                            <a:pt x="4" y="7"/>
                          </a:lnTo>
                          <a:lnTo>
                            <a:pt x="0" y="3"/>
                          </a:lnTo>
                          <a:lnTo>
                            <a:pt x="4" y="3"/>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1" name="Freeform 760"/>
                    <p:cNvSpPr>
                      <a:spLocks/>
                    </p:cNvSpPr>
                    <p:nvPr/>
                  </p:nvSpPr>
                  <p:spPr bwMode="auto">
                    <a:xfrm>
                      <a:off x="3575" y="2513"/>
                      <a:ext cx="14" cy="16"/>
                    </a:xfrm>
                    <a:custGeom>
                      <a:avLst/>
                      <a:gdLst>
                        <a:gd name="T0" fmla="*/ 0 w 10"/>
                        <a:gd name="T1" fmla="*/ 7 h 17"/>
                        <a:gd name="T2" fmla="*/ 3 w 10"/>
                        <a:gd name="T3" fmla="*/ 17 h 17"/>
                        <a:gd name="T4" fmla="*/ 7 w 10"/>
                        <a:gd name="T5" fmla="*/ 14 h 17"/>
                        <a:gd name="T6" fmla="*/ 10 w 10"/>
                        <a:gd name="T7" fmla="*/ 14 h 17"/>
                        <a:gd name="T8" fmla="*/ 10 w 10"/>
                        <a:gd name="T9" fmla="*/ 10 h 17"/>
                        <a:gd name="T10" fmla="*/ 7 w 10"/>
                        <a:gd name="T11" fmla="*/ 10 h 17"/>
                        <a:gd name="T12" fmla="*/ 3 w 10"/>
                        <a:gd name="T13" fmla="*/ 7 h 17"/>
                        <a:gd name="T14" fmla="*/ 3 w 10"/>
                        <a:gd name="T15" fmla="*/ 4 h 17"/>
                        <a:gd name="T16" fmla="*/ 0 w 10"/>
                        <a:gd name="T17" fmla="*/ 0 h 17"/>
                        <a:gd name="T18" fmla="*/ 3 w 10"/>
                        <a:gd name="T19" fmla="*/ 7 h 17"/>
                        <a:gd name="T20" fmla="*/ 0 w 10"/>
                        <a:gd name="T2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7">
                          <a:moveTo>
                            <a:pt x="0" y="7"/>
                          </a:moveTo>
                          <a:lnTo>
                            <a:pt x="3" y="17"/>
                          </a:lnTo>
                          <a:lnTo>
                            <a:pt x="7" y="14"/>
                          </a:lnTo>
                          <a:lnTo>
                            <a:pt x="10" y="14"/>
                          </a:lnTo>
                          <a:lnTo>
                            <a:pt x="10" y="10"/>
                          </a:lnTo>
                          <a:lnTo>
                            <a:pt x="7" y="10"/>
                          </a:lnTo>
                          <a:lnTo>
                            <a:pt x="3" y="7"/>
                          </a:lnTo>
                          <a:lnTo>
                            <a:pt x="3" y="4"/>
                          </a:lnTo>
                          <a:lnTo>
                            <a:pt x="0" y="0"/>
                          </a:lnTo>
                          <a:lnTo>
                            <a:pt x="3" y="7"/>
                          </a:lnTo>
                          <a:lnTo>
                            <a:pt x="0" y="7"/>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2" name="Freeform 761"/>
                    <p:cNvSpPr>
                      <a:spLocks/>
                    </p:cNvSpPr>
                    <p:nvPr/>
                  </p:nvSpPr>
                  <p:spPr bwMode="auto">
                    <a:xfrm>
                      <a:off x="3575" y="2508"/>
                      <a:ext cx="10" cy="9"/>
                    </a:xfrm>
                    <a:custGeom>
                      <a:avLst/>
                      <a:gdLst>
                        <a:gd name="T0" fmla="*/ 0 w 7"/>
                        <a:gd name="T1" fmla="*/ 0 h 10"/>
                        <a:gd name="T2" fmla="*/ 3 w 7"/>
                        <a:gd name="T3" fmla="*/ 0 h 10"/>
                        <a:gd name="T4" fmla="*/ 3 w 7"/>
                        <a:gd name="T5" fmla="*/ 3 h 10"/>
                        <a:gd name="T6" fmla="*/ 7 w 7"/>
                        <a:gd name="T7" fmla="*/ 3 h 10"/>
                        <a:gd name="T8" fmla="*/ 7 w 7"/>
                        <a:gd name="T9" fmla="*/ 6 h 10"/>
                        <a:gd name="T10" fmla="*/ 3 w 7"/>
                        <a:gd name="T11" fmla="*/ 6 h 10"/>
                        <a:gd name="T12" fmla="*/ 3 w 7"/>
                        <a:gd name="T13" fmla="*/ 10 h 10"/>
                        <a:gd name="T14" fmla="*/ 3 w 7"/>
                        <a:gd name="T15" fmla="*/ 6 h 10"/>
                        <a:gd name="T16" fmla="*/ 0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0"/>
                          </a:moveTo>
                          <a:lnTo>
                            <a:pt x="3" y="0"/>
                          </a:lnTo>
                          <a:lnTo>
                            <a:pt x="3" y="3"/>
                          </a:lnTo>
                          <a:lnTo>
                            <a:pt x="7" y="3"/>
                          </a:lnTo>
                          <a:lnTo>
                            <a:pt x="7" y="6"/>
                          </a:lnTo>
                          <a:lnTo>
                            <a:pt x="3" y="6"/>
                          </a:lnTo>
                          <a:lnTo>
                            <a:pt x="3" y="10"/>
                          </a:lnTo>
                          <a:lnTo>
                            <a:pt x="3" y="6"/>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3" name="Freeform 762"/>
                    <p:cNvSpPr>
                      <a:spLocks/>
                    </p:cNvSpPr>
                    <p:nvPr/>
                  </p:nvSpPr>
                  <p:spPr bwMode="auto">
                    <a:xfrm>
                      <a:off x="3459" y="2517"/>
                      <a:ext cx="44" cy="35"/>
                    </a:xfrm>
                    <a:custGeom>
                      <a:avLst/>
                      <a:gdLst>
                        <a:gd name="T0" fmla="*/ 0 w 31"/>
                        <a:gd name="T1" fmla="*/ 0 h 37"/>
                        <a:gd name="T2" fmla="*/ 0 w 31"/>
                        <a:gd name="T3" fmla="*/ 3 h 37"/>
                        <a:gd name="T4" fmla="*/ 0 w 31"/>
                        <a:gd name="T5" fmla="*/ 6 h 37"/>
                        <a:gd name="T6" fmla="*/ 0 w 31"/>
                        <a:gd name="T7" fmla="*/ 10 h 37"/>
                        <a:gd name="T8" fmla="*/ 4 w 31"/>
                        <a:gd name="T9" fmla="*/ 10 h 37"/>
                        <a:gd name="T10" fmla="*/ 0 w 31"/>
                        <a:gd name="T11" fmla="*/ 13 h 37"/>
                        <a:gd name="T12" fmla="*/ 4 w 31"/>
                        <a:gd name="T13" fmla="*/ 17 h 37"/>
                        <a:gd name="T14" fmla="*/ 7 w 31"/>
                        <a:gd name="T15" fmla="*/ 13 h 37"/>
                        <a:gd name="T16" fmla="*/ 7 w 31"/>
                        <a:gd name="T17" fmla="*/ 17 h 37"/>
                        <a:gd name="T18" fmla="*/ 11 w 31"/>
                        <a:gd name="T19" fmla="*/ 17 h 37"/>
                        <a:gd name="T20" fmla="*/ 11 w 31"/>
                        <a:gd name="T21" fmla="*/ 20 h 37"/>
                        <a:gd name="T22" fmla="*/ 11 w 31"/>
                        <a:gd name="T23" fmla="*/ 23 h 37"/>
                        <a:gd name="T24" fmla="*/ 14 w 31"/>
                        <a:gd name="T25" fmla="*/ 23 h 37"/>
                        <a:gd name="T26" fmla="*/ 14 w 31"/>
                        <a:gd name="T27" fmla="*/ 20 h 37"/>
                        <a:gd name="T28" fmla="*/ 17 w 31"/>
                        <a:gd name="T29" fmla="*/ 20 h 37"/>
                        <a:gd name="T30" fmla="*/ 17 w 31"/>
                        <a:gd name="T31" fmla="*/ 23 h 37"/>
                        <a:gd name="T32" fmla="*/ 17 w 31"/>
                        <a:gd name="T33" fmla="*/ 27 h 37"/>
                        <a:gd name="T34" fmla="*/ 17 w 31"/>
                        <a:gd name="T35" fmla="*/ 30 h 37"/>
                        <a:gd name="T36" fmla="*/ 21 w 31"/>
                        <a:gd name="T37" fmla="*/ 30 h 37"/>
                        <a:gd name="T38" fmla="*/ 21 w 31"/>
                        <a:gd name="T39" fmla="*/ 37 h 37"/>
                        <a:gd name="T40" fmla="*/ 24 w 31"/>
                        <a:gd name="T41" fmla="*/ 30 h 37"/>
                        <a:gd name="T42" fmla="*/ 28 w 31"/>
                        <a:gd name="T43" fmla="*/ 30 h 37"/>
                        <a:gd name="T44" fmla="*/ 31 w 31"/>
                        <a:gd name="T45" fmla="*/ 30 h 37"/>
                        <a:gd name="T46" fmla="*/ 28 w 31"/>
                        <a:gd name="T47" fmla="*/ 27 h 37"/>
                        <a:gd name="T48" fmla="*/ 21 w 31"/>
                        <a:gd name="T49" fmla="*/ 23 h 37"/>
                        <a:gd name="T50" fmla="*/ 17 w 31"/>
                        <a:gd name="T51" fmla="*/ 27 h 37"/>
                        <a:gd name="T52" fmla="*/ 21 w 31"/>
                        <a:gd name="T53" fmla="*/ 20 h 37"/>
                        <a:gd name="T54" fmla="*/ 17 w 31"/>
                        <a:gd name="T55" fmla="*/ 17 h 37"/>
                        <a:gd name="T56" fmla="*/ 14 w 31"/>
                        <a:gd name="T57" fmla="*/ 20 h 37"/>
                        <a:gd name="T58" fmla="*/ 11 w 31"/>
                        <a:gd name="T59" fmla="*/ 17 h 37"/>
                        <a:gd name="T60" fmla="*/ 11 w 31"/>
                        <a:gd name="T61" fmla="*/ 13 h 37"/>
                        <a:gd name="T62" fmla="*/ 7 w 31"/>
                        <a:gd name="T63" fmla="*/ 10 h 37"/>
                        <a:gd name="T64" fmla="*/ 4 w 31"/>
                        <a:gd name="T65" fmla="*/ 6 h 37"/>
                        <a:gd name="T66" fmla="*/ 0 w 31"/>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0" y="0"/>
                          </a:moveTo>
                          <a:lnTo>
                            <a:pt x="0" y="3"/>
                          </a:lnTo>
                          <a:lnTo>
                            <a:pt x="0" y="6"/>
                          </a:lnTo>
                          <a:lnTo>
                            <a:pt x="0" y="10"/>
                          </a:lnTo>
                          <a:lnTo>
                            <a:pt x="4" y="10"/>
                          </a:lnTo>
                          <a:lnTo>
                            <a:pt x="0" y="13"/>
                          </a:lnTo>
                          <a:lnTo>
                            <a:pt x="4" y="17"/>
                          </a:lnTo>
                          <a:lnTo>
                            <a:pt x="7" y="13"/>
                          </a:lnTo>
                          <a:lnTo>
                            <a:pt x="7" y="17"/>
                          </a:lnTo>
                          <a:lnTo>
                            <a:pt x="11" y="17"/>
                          </a:lnTo>
                          <a:lnTo>
                            <a:pt x="11" y="20"/>
                          </a:lnTo>
                          <a:lnTo>
                            <a:pt x="11" y="23"/>
                          </a:lnTo>
                          <a:lnTo>
                            <a:pt x="14" y="23"/>
                          </a:lnTo>
                          <a:lnTo>
                            <a:pt x="14" y="20"/>
                          </a:lnTo>
                          <a:lnTo>
                            <a:pt x="17" y="20"/>
                          </a:lnTo>
                          <a:lnTo>
                            <a:pt x="17" y="23"/>
                          </a:lnTo>
                          <a:lnTo>
                            <a:pt x="17" y="27"/>
                          </a:lnTo>
                          <a:lnTo>
                            <a:pt x="17" y="30"/>
                          </a:lnTo>
                          <a:lnTo>
                            <a:pt x="21" y="30"/>
                          </a:lnTo>
                          <a:lnTo>
                            <a:pt x="21" y="37"/>
                          </a:lnTo>
                          <a:lnTo>
                            <a:pt x="24" y="30"/>
                          </a:lnTo>
                          <a:lnTo>
                            <a:pt x="28" y="30"/>
                          </a:lnTo>
                          <a:lnTo>
                            <a:pt x="31" y="30"/>
                          </a:lnTo>
                          <a:lnTo>
                            <a:pt x="28" y="27"/>
                          </a:lnTo>
                          <a:lnTo>
                            <a:pt x="21" y="23"/>
                          </a:lnTo>
                          <a:lnTo>
                            <a:pt x="17" y="27"/>
                          </a:lnTo>
                          <a:lnTo>
                            <a:pt x="21" y="20"/>
                          </a:lnTo>
                          <a:lnTo>
                            <a:pt x="17" y="17"/>
                          </a:lnTo>
                          <a:lnTo>
                            <a:pt x="14" y="20"/>
                          </a:lnTo>
                          <a:lnTo>
                            <a:pt x="11" y="17"/>
                          </a:lnTo>
                          <a:lnTo>
                            <a:pt x="11" y="13"/>
                          </a:lnTo>
                          <a:lnTo>
                            <a:pt x="7" y="10"/>
                          </a:lnTo>
                          <a:lnTo>
                            <a:pt x="4" y="6"/>
                          </a:lnTo>
                          <a:lnTo>
                            <a:pt x="0" y="0"/>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4" name="Freeform 763"/>
                    <p:cNvSpPr>
                      <a:spLocks/>
                    </p:cNvSpPr>
                    <p:nvPr/>
                  </p:nvSpPr>
                  <p:spPr bwMode="auto">
                    <a:xfrm>
                      <a:off x="3534" y="2445"/>
                      <a:ext cx="20" cy="13"/>
                    </a:xfrm>
                    <a:custGeom>
                      <a:avLst/>
                      <a:gdLst>
                        <a:gd name="T0" fmla="*/ 0 w 14"/>
                        <a:gd name="T1" fmla="*/ 0 h 14"/>
                        <a:gd name="T2" fmla="*/ 4 w 14"/>
                        <a:gd name="T3" fmla="*/ 0 h 14"/>
                        <a:gd name="T4" fmla="*/ 7 w 14"/>
                        <a:gd name="T5" fmla="*/ 0 h 14"/>
                        <a:gd name="T6" fmla="*/ 7 w 14"/>
                        <a:gd name="T7" fmla="*/ 4 h 14"/>
                        <a:gd name="T8" fmla="*/ 10 w 14"/>
                        <a:gd name="T9" fmla="*/ 4 h 14"/>
                        <a:gd name="T10" fmla="*/ 14 w 14"/>
                        <a:gd name="T11" fmla="*/ 4 h 14"/>
                        <a:gd name="T12" fmla="*/ 14 w 14"/>
                        <a:gd name="T13" fmla="*/ 7 h 14"/>
                        <a:gd name="T14" fmla="*/ 14 w 14"/>
                        <a:gd name="T15" fmla="*/ 10 h 14"/>
                        <a:gd name="T16" fmla="*/ 10 w 14"/>
                        <a:gd name="T17" fmla="*/ 14 h 14"/>
                        <a:gd name="T18" fmla="*/ 10 w 14"/>
                        <a:gd name="T19" fmla="*/ 10 h 14"/>
                        <a:gd name="T20" fmla="*/ 7 w 14"/>
                        <a:gd name="T21" fmla="*/ 7 h 14"/>
                        <a:gd name="T22" fmla="*/ 7 w 14"/>
                        <a:gd name="T23" fmla="*/ 10 h 14"/>
                        <a:gd name="T24" fmla="*/ 7 w 14"/>
                        <a:gd name="T25" fmla="*/ 7 h 14"/>
                        <a:gd name="T26" fmla="*/ 4 w 14"/>
                        <a:gd name="T27" fmla="*/ 7 h 14"/>
                        <a:gd name="T28" fmla="*/ 4 w 14"/>
                        <a:gd name="T29" fmla="*/ 4 h 14"/>
                        <a:gd name="T30" fmla="*/ 0 w 14"/>
                        <a:gd name="T31" fmla="*/ 4 h 14"/>
                        <a:gd name="T32" fmla="*/ 0 w 14"/>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0" y="0"/>
                          </a:moveTo>
                          <a:lnTo>
                            <a:pt x="4" y="0"/>
                          </a:lnTo>
                          <a:lnTo>
                            <a:pt x="7" y="0"/>
                          </a:lnTo>
                          <a:lnTo>
                            <a:pt x="7" y="4"/>
                          </a:lnTo>
                          <a:lnTo>
                            <a:pt x="10" y="4"/>
                          </a:lnTo>
                          <a:lnTo>
                            <a:pt x="14" y="4"/>
                          </a:lnTo>
                          <a:lnTo>
                            <a:pt x="14" y="7"/>
                          </a:lnTo>
                          <a:lnTo>
                            <a:pt x="14" y="10"/>
                          </a:lnTo>
                          <a:lnTo>
                            <a:pt x="10" y="14"/>
                          </a:lnTo>
                          <a:lnTo>
                            <a:pt x="10" y="10"/>
                          </a:lnTo>
                          <a:lnTo>
                            <a:pt x="7" y="7"/>
                          </a:lnTo>
                          <a:lnTo>
                            <a:pt x="7" y="10"/>
                          </a:lnTo>
                          <a:lnTo>
                            <a:pt x="7" y="7"/>
                          </a:lnTo>
                          <a:lnTo>
                            <a:pt x="4" y="7"/>
                          </a:lnTo>
                          <a:lnTo>
                            <a:pt x="4"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5" name="Freeform 764"/>
                    <p:cNvSpPr>
                      <a:spLocks/>
                    </p:cNvSpPr>
                    <p:nvPr/>
                  </p:nvSpPr>
                  <p:spPr bwMode="auto">
                    <a:xfrm>
                      <a:off x="3595" y="2452"/>
                      <a:ext cx="19" cy="6"/>
                    </a:xfrm>
                    <a:custGeom>
                      <a:avLst/>
                      <a:gdLst>
                        <a:gd name="T0" fmla="*/ 0 w 13"/>
                        <a:gd name="T1" fmla="*/ 7 h 7"/>
                        <a:gd name="T2" fmla="*/ 0 w 13"/>
                        <a:gd name="T3" fmla="*/ 3 h 7"/>
                        <a:gd name="T4" fmla="*/ 0 w 13"/>
                        <a:gd name="T5" fmla="*/ 0 h 7"/>
                        <a:gd name="T6" fmla="*/ 3 w 13"/>
                        <a:gd name="T7" fmla="*/ 0 h 7"/>
                        <a:gd name="T8" fmla="*/ 6 w 13"/>
                        <a:gd name="T9" fmla="*/ 0 h 7"/>
                        <a:gd name="T10" fmla="*/ 10 w 13"/>
                        <a:gd name="T11" fmla="*/ 0 h 7"/>
                        <a:gd name="T12" fmla="*/ 10 w 13"/>
                        <a:gd name="T13" fmla="*/ 3 h 7"/>
                        <a:gd name="T14" fmla="*/ 10 w 13"/>
                        <a:gd name="T15" fmla="*/ 0 h 7"/>
                        <a:gd name="T16" fmla="*/ 13 w 13"/>
                        <a:gd name="T17" fmla="*/ 0 h 7"/>
                        <a:gd name="T18" fmla="*/ 10 w 13"/>
                        <a:gd name="T19" fmla="*/ 3 h 7"/>
                        <a:gd name="T20" fmla="*/ 10 w 13"/>
                        <a:gd name="T21" fmla="*/ 7 h 7"/>
                        <a:gd name="T22" fmla="*/ 6 w 13"/>
                        <a:gd name="T23" fmla="*/ 7 h 7"/>
                        <a:gd name="T24" fmla="*/ 3 w 13"/>
                        <a:gd name="T25" fmla="*/ 7 h 7"/>
                        <a:gd name="T26" fmla="*/ 0 w 13"/>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7">
                          <a:moveTo>
                            <a:pt x="0" y="7"/>
                          </a:moveTo>
                          <a:lnTo>
                            <a:pt x="0" y="3"/>
                          </a:lnTo>
                          <a:lnTo>
                            <a:pt x="0" y="0"/>
                          </a:lnTo>
                          <a:lnTo>
                            <a:pt x="3" y="0"/>
                          </a:lnTo>
                          <a:lnTo>
                            <a:pt x="6" y="0"/>
                          </a:lnTo>
                          <a:lnTo>
                            <a:pt x="10" y="0"/>
                          </a:lnTo>
                          <a:lnTo>
                            <a:pt x="10" y="3"/>
                          </a:lnTo>
                          <a:lnTo>
                            <a:pt x="10" y="0"/>
                          </a:lnTo>
                          <a:lnTo>
                            <a:pt x="13" y="0"/>
                          </a:lnTo>
                          <a:lnTo>
                            <a:pt x="10" y="3"/>
                          </a:lnTo>
                          <a:lnTo>
                            <a:pt x="10" y="7"/>
                          </a:lnTo>
                          <a:lnTo>
                            <a:pt x="6" y="7"/>
                          </a:lnTo>
                          <a:lnTo>
                            <a:pt x="3"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6" name="Freeform 765"/>
                    <p:cNvSpPr>
                      <a:spLocks/>
                    </p:cNvSpPr>
                    <p:nvPr/>
                  </p:nvSpPr>
                  <p:spPr bwMode="auto">
                    <a:xfrm>
                      <a:off x="3585" y="2411"/>
                      <a:ext cx="4" cy="7"/>
                    </a:xfrm>
                    <a:custGeom>
                      <a:avLst/>
                      <a:gdLst>
                        <a:gd name="T0" fmla="*/ 0 w 3"/>
                        <a:gd name="T1" fmla="*/ 7 h 7"/>
                        <a:gd name="T2" fmla="*/ 3 w 3"/>
                        <a:gd name="T3" fmla="*/ 3 h 7"/>
                        <a:gd name="T4" fmla="*/ 0 w 3"/>
                        <a:gd name="T5" fmla="*/ 3 h 7"/>
                        <a:gd name="T6" fmla="*/ 3 w 3"/>
                        <a:gd name="T7" fmla="*/ 0 h 7"/>
                        <a:gd name="T8" fmla="*/ 3 w 3"/>
                        <a:gd name="T9" fmla="*/ 3 h 7"/>
                        <a:gd name="T10" fmla="*/ 3 w 3"/>
                        <a:gd name="T11" fmla="*/ 7 h 7"/>
                        <a:gd name="T12" fmla="*/ 0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7"/>
                          </a:moveTo>
                          <a:lnTo>
                            <a:pt x="3" y="3"/>
                          </a:lnTo>
                          <a:lnTo>
                            <a:pt x="0" y="3"/>
                          </a:lnTo>
                          <a:lnTo>
                            <a:pt x="3" y="0"/>
                          </a:lnTo>
                          <a:lnTo>
                            <a:pt x="3" y="3"/>
                          </a:lnTo>
                          <a:lnTo>
                            <a:pt x="3"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7" name="Freeform 766"/>
                    <p:cNvSpPr>
                      <a:spLocks/>
                    </p:cNvSpPr>
                    <p:nvPr/>
                  </p:nvSpPr>
                  <p:spPr bwMode="auto">
                    <a:xfrm>
                      <a:off x="3575" y="2405"/>
                      <a:ext cx="1" cy="4"/>
                    </a:xfrm>
                    <a:custGeom>
                      <a:avLst/>
                      <a:gdLst>
                        <a:gd name="T0" fmla="*/ 0 h 4"/>
                        <a:gd name="T1" fmla="*/ 4 h 4"/>
                        <a:gd name="T2" fmla="*/ 0 h 4"/>
                      </a:gdLst>
                      <a:ahLst/>
                      <a:cxnLst>
                        <a:cxn ang="0">
                          <a:pos x="0" y="T0"/>
                        </a:cxn>
                        <a:cxn ang="0">
                          <a:pos x="0" y="T1"/>
                        </a:cxn>
                        <a:cxn ang="0">
                          <a:pos x="0" y="T2"/>
                        </a:cxn>
                      </a:cxnLst>
                      <a:rect l="0" t="0" r="r" b="b"/>
                      <a:pathLst>
                        <a:path h="4">
                          <a:moveTo>
                            <a:pt x="0" y="0"/>
                          </a:move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8" name="Freeform 767"/>
                    <p:cNvSpPr>
                      <a:spLocks/>
                    </p:cNvSpPr>
                    <p:nvPr/>
                  </p:nvSpPr>
                  <p:spPr bwMode="auto">
                    <a:xfrm>
                      <a:off x="3570" y="2418"/>
                      <a:ext cx="5" cy="7"/>
                    </a:xfrm>
                    <a:custGeom>
                      <a:avLst/>
                      <a:gdLst>
                        <a:gd name="T0" fmla="*/ 0 w 4"/>
                        <a:gd name="T1" fmla="*/ 0 h 7"/>
                        <a:gd name="T2" fmla="*/ 0 w 4"/>
                        <a:gd name="T3" fmla="*/ 3 h 7"/>
                        <a:gd name="T4" fmla="*/ 4 w 4"/>
                        <a:gd name="T5" fmla="*/ 7 h 7"/>
                        <a:gd name="T6" fmla="*/ 4 w 4"/>
                        <a:gd name="T7" fmla="*/ 3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lnTo>
                            <a:pt x="0" y="3"/>
                          </a:lnTo>
                          <a:lnTo>
                            <a:pt x="4" y="7"/>
                          </a:lnTo>
                          <a:lnTo>
                            <a:pt x="4"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59" name="Freeform 768"/>
                    <p:cNvSpPr>
                      <a:spLocks/>
                    </p:cNvSpPr>
                    <p:nvPr/>
                  </p:nvSpPr>
                  <p:spPr bwMode="auto">
                    <a:xfrm>
                      <a:off x="3585" y="2616"/>
                      <a:ext cx="25" cy="19"/>
                    </a:xfrm>
                    <a:custGeom>
                      <a:avLst/>
                      <a:gdLst>
                        <a:gd name="T0" fmla="*/ 3 w 17"/>
                        <a:gd name="T1" fmla="*/ 0 h 20"/>
                        <a:gd name="T2" fmla="*/ 3 w 17"/>
                        <a:gd name="T3" fmla="*/ 3 h 20"/>
                        <a:gd name="T4" fmla="*/ 0 w 17"/>
                        <a:gd name="T5" fmla="*/ 3 h 20"/>
                        <a:gd name="T6" fmla="*/ 0 w 17"/>
                        <a:gd name="T7" fmla="*/ 6 h 20"/>
                        <a:gd name="T8" fmla="*/ 0 w 17"/>
                        <a:gd name="T9" fmla="*/ 10 h 20"/>
                        <a:gd name="T10" fmla="*/ 3 w 17"/>
                        <a:gd name="T11" fmla="*/ 13 h 20"/>
                        <a:gd name="T12" fmla="*/ 3 w 17"/>
                        <a:gd name="T13" fmla="*/ 10 h 20"/>
                        <a:gd name="T14" fmla="*/ 7 w 17"/>
                        <a:gd name="T15" fmla="*/ 10 h 20"/>
                        <a:gd name="T16" fmla="*/ 7 w 17"/>
                        <a:gd name="T17" fmla="*/ 13 h 20"/>
                        <a:gd name="T18" fmla="*/ 3 w 17"/>
                        <a:gd name="T19" fmla="*/ 17 h 20"/>
                        <a:gd name="T20" fmla="*/ 3 w 17"/>
                        <a:gd name="T21" fmla="*/ 20 h 20"/>
                        <a:gd name="T22" fmla="*/ 7 w 17"/>
                        <a:gd name="T23" fmla="*/ 17 h 20"/>
                        <a:gd name="T24" fmla="*/ 10 w 17"/>
                        <a:gd name="T25" fmla="*/ 17 h 20"/>
                        <a:gd name="T26" fmla="*/ 13 w 17"/>
                        <a:gd name="T27" fmla="*/ 17 h 20"/>
                        <a:gd name="T28" fmla="*/ 13 w 17"/>
                        <a:gd name="T29" fmla="*/ 13 h 20"/>
                        <a:gd name="T30" fmla="*/ 17 w 17"/>
                        <a:gd name="T31" fmla="*/ 10 h 20"/>
                        <a:gd name="T32" fmla="*/ 13 w 17"/>
                        <a:gd name="T33" fmla="*/ 6 h 20"/>
                        <a:gd name="T34" fmla="*/ 7 w 17"/>
                        <a:gd name="T35" fmla="*/ 6 h 20"/>
                        <a:gd name="T36" fmla="*/ 3 w 17"/>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0">
                          <a:moveTo>
                            <a:pt x="3" y="0"/>
                          </a:moveTo>
                          <a:lnTo>
                            <a:pt x="3" y="3"/>
                          </a:lnTo>
                          <a:lnTo>
                            <a:pt x="0" y="3"/>
                          </a:lnTo>
                          <a:lnTo>
                            <a:pt x="0" y="6"/>
                          </a:lnTo>
                          <a:lnTo>
                            <a:pt x="0" y="10"/>
                          </a:lnTo>
                          <a:lnTo>
                            <a:pt x="3" y="13"/>
                          </a:lnTo>
                          <a:lnTo>
                            <a:pt x="3" y="10"/>
                          </a:lnTo>
                          <a:lnTo>
                            <a:pt x="7" y="10"/>
                          </a:lnTo>
                          <a:lnTo>
                            <a:pt x="7" y="13"/>
                          </a:lnTo>
                          <a:lnTo>
                            <a:pt x="3" y="17"/>
                          </a:lnTo>
                          <a:lnTo>
                            <a:pt x="3" y="20"/>
                          </a:lnTo>
                          <a:lnTo>
                            <a:pt x="7" y="17"/>
                          </a:lnTo>
                          <a:lnTo>
                            <a:pt x="10" y="17"/>
                          </a:lnTo>
                          <a:lnTo>
                            <a:pt x="13" y="17"/>
                          </a:lnTo>
                          <a:lnTo>
                            <a:pt x="13" y="13"/>
                          </a:lnTo>
                          <a:lnTo>
                            <a:pt x="17" y="10"/>
                          </a:lnTo>
                          <a:lnTo>
                            <a:pt x="13" y="6"/>
                          </a:lnTo>
                          <a:lnTo>
                            <a:pt x="7" y="6"/>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0" name="Freeform 769"/>
                    <p:cNvSpPr>
                      <a:spLocks/>
                    </p:cNvSpPr>
                    <p:nvPr/>
                  </p:nvSpPr>
                  <p:spPr bwMode="auto">
                    <a:xfrm>
                      <a:off x="3549" y="2604"/>
                      <a:ext cx="21" cy="12"/>
                    </a:xfrm>
                    <a:custGeom>
                      <a:avLst/>
                      <a:gdLst>
                        <a:gd name="T0" fmla="*/ 7 w 14"/>
                        <a:gd name="T1" fmla="*/ 0 h 14"/>
                        <a:gd name="T2" fmla="*/ 7 w 14"/>
                        <a:gd name="T3" fmla="*/ 4 h 14"/>
                        <a:gd name="T4" fmla="*/ 7 w 14"/>
                        <a:gd name="T5" fmla="*/ 7 h 14"/>
                        <a:gd name="T6" fmla="*/ 4 w 14"/>
                        <a:gd name="T7" fmla="*/ 7 h 14"/>
                        <a:gd name="T8" fmla="*/ 4 w 14"/>
                        <a:gd name="T9" fmla="*/ 10 h 14"/>
                        <a:gd name="T10" fmla="*/ 0 w 14"/>
                        <a:gd name="T11" fmla="*/ 10 h 14"/>
                        <a:gd name="T12" fmla="*/ 4 w 14"/>
                        <a:gd name="T13" fmla="*/ 14 h 14"/>
                        <a:gd name="T14" fmla="*/ 7 w 14"/>
                        <a:gd name="T15" fmla="*/ 14 h 14"/>
                        <a:gd name="T16" fmla="*/ 11 w 14"/>
                        <a:gd name="T17" fmla="*/ 14 h 14"/>
                        <a:gd name="T18" fmla="*/ 7 w 14"/>
                        <a:gd name="T19" fmla="*/ 7 h 14"/>
                        <a:gd name="T20" fmla="*/ 14 w 14"/>
                        <a:gd name="T21" fmla="*/ 7 h 14"/>
                        <a:gd name="T22" fmla="*/ 7 w 14"/>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7" y="0"/>
                          </a:moveTo>
                          <a:lnTo>
                            <a:pt x="7" y="4"/>
                          </a:lnTo>
                          <a:lnTo>
                            <a:pt x="7" y="7"/>
                          </a:lnTo>
                          <a:lnTo>
                            <a:pt x="4" y="7"/>
                          </a:lnTo>
                          <a:lnTo>
                            <a:pt x="4" y="10"/>
                          </a:lnTo>
                          <a:lnTo>
                            <a:pt x="0" y="10"/>
                          </a:lnTo>
                          <a:lnTo>
                            <a:pt x="4" y="14"/>
                          </a:lnTo>
                          <a:lnTo>
                            <a:pt x="7" y="14"/>
                          </a:lnTo>
                          <a:lnTo>
                            <a:pt x="11" y="14"/>
                          </a:lnTo>
                          <a:lnTo>
                            <a:pt x="7" y="7"/>
                          </a:lnTo>
                          <a:lnTo>
                            <a:pt x="14" y="7"/>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1" name="Freeform 770"/>
                    <p:cNvSpPr>
                      <a:spLocks/>
                    </p:cNvSpPr>
                    <p:nvPr/>
                  </p:nvSpPr>
                  <p:spPr bwMode="auto">
                    <a:xfrm>
                      <a:off x="3585" y="2680"/>
                      <a:ext cx="15" cy="11"/>
                    </a:xfrm>
                    <a:custGeom>
                      <a:avLst/>
                      <a:gdLst>
                        <a:gd name="T0" fmla="*/ 3 w 10"/>
                        <a:gd name="T1" fmla="*/ 0 h 11"/>
                        <a:gd name="T2" fmla="*/ 3 w 10"/>
                        <a:gd name="T3" fmla="*/ 4 h 11"/>
                        <a:gd name="T4" fmla="*/ 0 w 10"/>
                        <a:gd name="T5" fmla="*/ 4 h 11"/>
                        <a:gd name="T6" fmla="*/ 0 w 10"/>
                        <a:gd name="T7" fmla="*/ 7 h 11"/>
                        <a:gd name="T8" fmla="*/ 3 w 10"/>
                        <a:gd name="T9" fmla="*/ 7 h 11"/>
                        <a:gd name="T10" fmla="*/ 7 w 10"/>
                        <a:gd name="T11" fmla="*/ 7 h 11"/>
                        <a:gd name="T12" fmla="*/ 10 w 10"/>
                        <a:gd name="T13" fmla="*/ 11 h 11"/>
                        <a:gd name="T14" fmla="*/ 10 w 10"/>
                        <a:gd name="T15" fmla="*/ 7 h 11"/>
                        <a:gd name="T16" fmla="*/ 7 w 10"/>
                        <a:gd name="T17" fmla="*/ 4 h 11"/>
                        <a:gd name="T18" fmla="*/ 3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3" y="0"/>
                          </a:moveTo>
                          <a:lnTo>
                            <a:pt x="3" y="4"/>
                          </a:lnTo>
                          <a:lnTo>
                            <a:pt x="0" y="4"/>
                          </a:lnTo>
                          <a:lnTo>
                            <a:pt x="0" y="7"/>
                          </a:lnTo>
                          <a:lnTo>
                            <a:pt x="3" y="7"/>
                          </a:lnTo>
                          <a:lnTo>
                            <a:pt x="7" y="7"/>
                          </a:lnTo>
                          <a:lnTo>
                            <a:pt x="10" y="11"/>
                          </a:lnTo>
                          <a:lnTo>
                            <a:pt x="10" y="7"/>
                          </a:lnTo>
                          <a:lnTo>
                            <a:pt x="7" y="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2" name="Freeform 771"/>
                    <p:cNvSpPr>
                      <a:spLocks/>
                    </p:cNvSpPr>
                    <p:nvPr/>
                  </p:nvSpPr>
                  <p:spPr bwMode="auto">
                    <a:xfrm>
                      <a:off x="3585" y="2511"/>
                      <a:ext cx="15" cy="6"/>
                    </a:xfrm>
                    <a:custGeom>
                      <a:avLst/>
                      <a:gdLst>
                        <a:gd name="T0" fmla="*/ 0 w 10"/>
                        <a:gd name="T1" fmla="*/ 7 h 7"/>
                        <a:gd name="T2" fmla="*/ 0 w 10"/>
                        <a:gd name="T3" fmla="*/ 3 h 7"/>
                        <a:gd name="T4" fmla="*/ 3 w 10"/>
                        <a:gd name="T5" fmla="*/ 0 h 7"/>
                        <a:gd name="T6" fmla="*/ 7 w 10"/>
                        <a:gd name="T7" fmla="*/ 3 h 7"/>
                        <a:gd name="T8" fmla="*/ 10 w 10"/>
                        <a:gd name="T9" fmla="*/ 3 h 7"/>
                        <a:gd name="T10" fmla="*/ 10 w 10"/>
                        <a:gd name="T11" fmla="*/ 7 h 7"/>
                        <a:gd name="T12" fmla="*/ 7 w 10"/>
                        <a:gd name="T13" fmla="*/ 7 h 7"/>
                        <a:gd name="T14" fmla="*/ 0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0" y="7"/>
                          </a:moveTo>
                          <a:lnTo>
                            <a:pt x="0" y="3"/>
                          </a:lnTo>
                          <a:lnTo>
                            <a:pt x="3" y="0"/>
                          </a:lnTo>
                          <a:lnTo>
                            <a:pt x="7" y="3"/>
                          </a:lnTo>
                          <a:lnTo>
                            <a:pt x="10" y="3"/>
                          </a:lnTo>
                          <a:lnTo>
                            <a:pt x="10" y="7"/>
                          </a:lnTo>
                          <a:lnTo>
                            <a:pt x="7"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3" name="Freeform 772"/>
                    <p:cNvSpPr>
                      <a:spLocks/>
                    </p:cNvSpPr>
                    <p:nvPr/>
                  </p:nvSpPr>
                  <p:spPr bwMode="auto">
                    <a:xfrm>
                      <a:off x="3549" y="2483"/>
                      <a:ext cx="21" cy="5"/>
                    </a:xfrm>
                    <a:custGeom>
                      <a:avLst/>
                      <a:gdLst>
                        <a:gd name="T0" fmla="*/ 4 w 14"/>
                        <a:gd name="T1" fmla="*/ 0 h 6"/>
                        <a:gd name="T2" fmla="*/ 7 w 14"/>
                        <a:gd name="T3" fmla="*/ 0 h 6"/>
                        <a:gd name="T4" fmla="*/ 11 w 14"/>
                        <a:gd name="T5" fmla="*/ 0 h 6"/>
                        <a:gd name="T6" fmla="*/ 14 w 14"/>
                        <a:gd name="T7" fmla="*/ 3 h 6"/>
                        <a:gd name="T8" fmla="*/ 11 w 14"/>
                        <a:gd name="T9" fmla="*/ 6 h 6"/>
                        <a:gd name="T10" fmla="*/ 4 w 14"/>
                        <a:gd name="T11" fmla="*/ 3 h 6"/>
                        <a:gd name="T12" fmla="*/ 0 w 14"/>
                        <a:gd name="T13" fmla="*/ 3 h 6"/>
                        <a:gd name="T14" fmla="*/ 4 w 1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4" y="0"/>
                          </a:moveTo>
                          <a:lnTo>
                            <a:pt x="7" y="0"/>
                          </a:lnTo>
                          <a:lnTo>
                            <a:pt x="11" y="0"/>
                          </a:lnTo>
                          <a:lnTo>
                            <a:pt x="14" y="3"/>
                          </a:lnTo>
                          <a:lnTo>
                            <a:pt x="11" y="6"/>
                          </a:lnTo>
                          <a:lnTo>
                            <a:pt x="4" y="3"/>
                          </a:lnTo>
                          <a:lnTo>
                            <a:pt x="0" y="3"/>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4" name="Freeform 773"/>
                    <p:cNvSpPr>
                      <a:spLocks/>
                    </p:cNvSpPr>
                    <p:nvPr/>
                  </p:nvSpPr>
                  <p:spPr bwMode="auto">
                    <a:xfrm>
                      <a:off x="3585" y="2554"/>
                      <a:ext cx="19" cy="16"/>
                    </a:xfrm>
                    <a:custGeom>
                      <a:avLst/>
                      <a:gdLst>
                        <a:gd name="T0" fmla="*/ 0 w 13"/>
                        <a:gd name="T1" fmla="*/ 14 h 17"/>
                        <a:gd name="T2" fmla="*/ 0 w 13"/>
                        <a:gd name="T3" fmla="*/ 10 h 17"/>
                        <a:gd name="T4" fmla="*/ 0 w 13"/>
                        <a:gd name="T5" fmla="*/ 7 h 17"/>
                        <a:gd name="T6" fmla="*/ 3 w 13"/>
                        <a:gd name="T7" fmla="*/ 7 h 17"/>
                        <a:gd name="T8" fmla="*/ 3 w 13"/>
                        <a:gd name="T9" fmla="*/ 4 h 17"/>
                        <a:gd name="T10" fmla="*/ 7 w 13"/>
                        <a:gd name="T11" fmla="*/ 4 h 17"/>
                        <a:gd name="T12" fmla="*/ 7 w 13"/>
                        <a:gd name="T13" fmla="*/ 0 h 17"/>
                        <a:gd name="T14" fmla="*/ 7 w 13"/>
                        <a:gd name="T15" fmla="*/ 4 h 17"/>
                        <a:gd name="T16" fmla="*/ 7 w 13"/>
                        <a:gd name="T17" fmla="*/ 7 h 17"/>
                        <a:gd name="T18" fmla="*/ 10 w 13"/>
                        <a:gd name="T19" fmla="*/ 7 h 17"/>
                        <a:gd name="T20" fmla="*/ 13 w 13"/>
                        <a:gd name="T21" fmla="*/ 10 h 17"/>
                        <a:gd name="T22" fmla="*/ 10 w 13"/>
                        <a:gd name="T23" fmla="*/ 10 h 17"/>
                        <a:gd name="T24" fmla="*/ 7 w 13"/>
                        <a:gd name="T25" fmla="*/ 10 h 17"/>
                        <a:gd name="T26" fmla="*/ 7 w 13"/>
                        <a:gd name="T27" fmla="*/ 14 h 17"/>
                        <a:gd name="T28" fmla="*/ 7 w 13"/>
                        <a:gd name="T29" fmla="*/ 17 h 17"/>
                        <a:gd name="T30" fmla="*/ 3 w 13"/>
                        <a:gd name="T31" fmla="*/ 17 h 17"/>
                        <a:gd name="T32" fmla="*/ 3 w 13"/>
                        <a:gd name="T33" fmla="*/ 14 h 17"/>
                        <a:gd name="T34" fmla="*/ 0 w 13"/>
                        <a:gd name="T3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7">
                          <a:moveTo>
                            <a:pt x="0" y="14"/>
                          </a:moveTo>
                          <a:lnTo>
                            <a:pt x="0" y="10"/>
                          </a:lnTo>
                          <a:lnTo>
                            <a:pt x="0" y="7"/>
                          </a:lnTo>
                          <a:lnTo>
                            <a:pt x="3" y="7"/>
                          </a:lnTo>
                          <a:lnTo>
                            <a:pt x="3" y="4"/>
                          </a:lnTo>
                          <a:lnTo>
                            <a:pt x="7" y="4"/>
                          </a:lnTo>
                          <a:lnTo>
                            <a:pt x="7" y="0"/>
                          </a:lnTo>
                          <a:lnTo>
                            <a:pt x="7" y="4"/>
                          </a:lnTo>
                          <a:lnTo>
                            <a:pt x="7" y="7"/>
                          </a:lnTo>
                          <a:lnTo>
                            <a:pt x="10" y="7"/>
                          </a:lnTo>
                          <a:lnTo>
                            <a:pt x="13" y="10"/>
                          </a:lnTo>
                          <a:lnTo>
                            <a:pt x="10" y="10"/>
                          </a:lnTo>
                          <a:lnTo>
                            <a:pt x="7" y="10"/>
                          </a:lnTo>
                          <a:lnTo>
                            <a:pt x="7" y="14"/>
                          </a:lnTo>
                          <a:lnTo>
                            <a:pt x="7" y="17"/>
                          </a:lnTo>
                          <a:lnTo>
                            <a:pt x="3" y="17"/>
                          </a:lnTo>
                          <a:lnTo>
                            <a:pt x="3" y="14"/>
                          </a:lnTo>
                          <a:lnTo>
                            <a:pt x="0" y="14"/>
                          </a:lnTo>
                          <a:close/>
                        </a:path>
                      </a:pathLst>
                    </a:custGeom>
                    <a:solidFill>
                      <a:srgbClr val="0D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865" name="Freeform 774"/>
                    <p:cNvSpPr>
                      <a:spLocks/>
                    </p:cNvSpPr>
                    <p:nvPr/>
                  </p:nvSpPr>
                  <p:spPr bwMode="auto">
                    <a:xfrm>
                      <a:off x="3579" y="2427"/>
                      <a:ext cx="2" cy="16"/>
                    </a:xfrm>
                    <a:custGeom>
                      <a:avLst/>
                      <a:gdLst>
                        <a:gd name="T0" fmla="*/ 0 h 17"/>
                        <a:gd name="T1" fmla="*/ 3 h 17"/>
                        <a:gd name="T2" fmla="*/ 7 h 17"/>
                        <a:gd name="T3" fmla="*/ 10 h 17"/>
                        <a:gd name="T4" fmla="*/ 13 h 17"/>
                        <a:gd name="T5" fmla="*/ 17 h 17"/>
                        <a:gd name="T6" fmla="*/ 10 h 17"/>
                        <a:gd name="T7" fmla="*/ 7 h 17"/>
                        <a:gd name="T8" fmla="*/ 3 h 17"/>
                        <a:gd name="T9" fmla="*/ 0 h 1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7">
                          <a:moveTo>
                            <a:pt x="0" y="0"/>
                          </a:moveTo>
                          <a:lnTo>
                            <a:pt x="0" y="3"/>
                          </a:lnTo>
                          <a:lnTo>
                            <a:pt x="0" y="7"/>
                          </a:lnTo>
                          <a:lnTo>
                            <a:pt x="0" y="10"/>
                          </a:lnTo>
                          <a:lnTo>
                            <a:pt x="0" y="13"/>
                          </a:lnTo>
                          <a:lnTo>
                            <a:pt x="0" y="17"/>
                          </a:lnTo>
                          <a:lnTo>
                            <a:pt x="0" y="10"/>
                          </a:lnTo>
                          <a:lnTo>
                            <a:pt x="0" y="7"/>
                          </a:lnTo>
                          <a:lnTo>
                            <a:pt x="0" y="3"/>
                          </a:lnTo>
                          <a:lnTo>
                            <a:pt x="0" y="0"/>
                          </a:lnTo>
                          <a:close/>
                        </a:path>
                      </a:pathLst>
                    </a:custGeom>
                    <a:solidFill>
                      <a:srgbClr val="3699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sp>
              <p:nvSpPr>
                <p:cNvPr id="1399" name="Rectangle 775"/>
                <p:cNvSpPr>
                  <a:spLocks noChangeArrowheads="1"/>
                </p:cNvSpPr>
                <p:nvPr/>
              </p:nvSpPr>
              <p:spPr bwMode="auto">
                <a:xfrm>
                  <a:off x="1850" y="2990"/>
                  <a:ext cx="550" cy="435"/>
                </a:xfrm>
                <a:prstGeom prst="rect">
                  <a:avLst/>
                </a:prstGeom>
                <a:gradFill rotWithShape="1">
                  <a:gsLst>
                    <a:gs pos="0">
                      <a:srgbClr val="CC9900"/>
                    </a:gs>
                    <a:gs pos="100000">
                      <a:srgbClr val="C0C0C0"/>
                    </a:gs>
                  </a:gsLst>
                  <a:lin ang="5400000" scaled="1"/>
                </a:gradFill>
                <a:ln>
                  <a:noFill/>
                </a:ln>
                <a:effectLst/>
                <a:extLs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00" name="Freeform 776"/>
                <p:cNvSpPr>
                  <a:spLocks/>
                </p:cNvSpPr>
                <p:nvPr/>
              </p:nvSpPr>
              <p:spPr bwMode="auto">
                <a:xfrm>
                  <a:off x="1852" y="3239"/>
                  <a:ext cx="550" cy="188"/>
                </a:xfrm>
                <a:custGeom>
                  <a:avLst/>
                  <a:gdLst>
                    <a:gd name="T0" fmla="*/ 0 w 1053"/>
                    <a:gd name="T1" fmla="*/ 51 h 387"/>
                    <a:gd name="T2" fmla="*/ 105 w 1053"/>
                    <a:gd name="T3" fmla="*/ 99 h 387"/>
                    <a:gd name="T4" fmla="*/ 144 w 1053"/>
                    <a:gd name="T5" fmla="*/ 15 h 387"/>
                    <a:gd name="T6" fmla="*/ 246 w 1053"/>
                    <a:gd name="T7" fmla="*/ 72 h 387"/>
                    <a:gd name="T8" fmla="*/ 345 w 1053"/>
                    <a:gd name="T9" fmla="*/ 0 h 387"/>
                    <a:gd name="T10" fmla="*/ 411 w 1053"/>
                    <a:gd name="T11" fmla="*/ 21 h 387"/>
                    <a:gd name="T12" fmla="*/ 417 w 1053"/>
                    <a:gd name="T13" fmla="*/ 48 h 387"/>
                    <a:gd name="T14" fmla="*/ 507 w 1053"/>
                    <a:gd name="T15" fmla="*/ 105 h 387"/>
                    <a:gd name="T16" fmla="*/ 573 w 1053"/>
                    <a:gd name="T17" fmla="*/ 81 h 387"/>
                    <a:gd name="T18" fmla="*/ 621 w 1053"/>
                    <a:gd name="T19" fmla="*/ 105 h 387"/>
                    <a:gd name="T20" fmla="*/ 801 w 1053"/>
                    <a:gd name="T21" fmla="*/ 0 h 387"/>
                    <a:gd name="T22" fmla="*/ 819 w 1053"/>
                    <a:gd name="T23" fmla="*/ 9 h 387"/>
                    <a:gd name="T24" fmla="*/ 939 w 1053"/>
                    <a:gd name="T25" fmla="*/ 63 h 387"/>
                    <a:gd name="T26" fmla="*/ 1053 w 1053"/>
                    <a:gd name="T27" fmla="*/ 12 h 387"/>
                    <a:gd name="T28" fmla="*/ 1053 w 1053"/>
                    <a:gd name="T29" fmla="*/ 387 h 387"/>
                    <a:gd name="T30" fmla="*/ 6 w 1053"/>
                    <a:gd name="T31" fmla="*/ 387 h 387"/>
                    <a:gd name="T32" fmla="*/ 0 w 1053"/>
                    <a:gd name="T33" fmla="*/ 5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3" h="387">
                      <a:moveTo>
                        <a:pt x="0" y="51"/>
                      </a:moveTo>
                      <a:lnTo>
                        <a:pt x="105" y="99"/>
                      </a:lnTo>
                      <a:lnTo>
                        <a:pt x="144" y="15"/>
                      </a:lnTo>
                      <a:lnTo>
                        <a:pt x="246" y="72"/>
                      </a:lnTo>
                      <a:lnTo>
                        <a:pt x="345" y="0"/>
                      </a:lnTo>
                      <a:lnTo>
                        <a:pt x="411" y="21"/>
                      </a:lnTo>
                      <a:lnTo>
                        <a:pt x="417" y="48"/>
                      </a:lnTo>
                      <a:lnTo>
                        <a:pt x="507" y="105"/>
                      </a:lnTo>
                      <a:lnTo>
                        <a:pt x="573" y="81"/>
                      </a:lnTo>
                      <a:lnTo>
                        <a:pt x="621" y="105"/>
                      </a:lnTo>
                      <a:lnTo>
                        <a:pt x="801" y="0"/>
                      </a:lnTo>
                      <a:lnTo>
                        <a:pt x="819" y="9"/>
                      </a:lnTo>
                      <a:lnTo>
                        <a:pt x="939" y="63"/>
                      </a:lnTo>
                      <a:lnTo>
                        <a:pt x="1053" y="12"/>
                      </a:lnTo>
                      <a:lnTo>
                        <a:pt x="1053" y="387"/>
                      </a:lnTo>
                      <a:lnTo>
                        <a:pt x="6" y="387"/>
                      </a:lnTo>
                      <a:lnTo>
                        <a:pt x="0" y="5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01" name="Rectangle 777"/>
                <p:cNvSpPr>
                  <a:spLocks noChangeArrowheads="1"/>
                </p:cNvSpPr>
                <p:nvPr/>
              </p:nvSpPr>
              <p:spPr bwMode="auto">
                <a:xfrm>
                  <a:off x="1850" y="2846"/>
                  <a:ext cx="550" cy="149"/>
                </a:xfrm>
                <a:prstGeom prst="rect">
                  <a:avLst/>
                </a:prstGeom>
                <a:gradFill rotWithShape="1">
                  <a:gsLst>
                    <a:gs pos="0">
                      <a:srgbClr val="C78E55"/>
                    </a:gs>
                    <a:gs pos="100000">
                      <a:srgbClr val="CC9900"/>
                    </a:gs>
                  </a:gsLst>
                  <a:lin ang="5400000" scaled="1"/>
                </a:gradFill>
                <a:ln>
                  <a:noFill/>
                </a:ln>
                <a:effectLst/>
                <a:extLs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02" name="Rectangle 778"/>
                <p:cNvSpPr>
                  <a:spLocks noChangeArrowheads="1"/>
                </p:cNvSpPr>
                <p:nvPr/>
              </p:nvSpPr>
              <p:spPr bwMode="auto">
                <a:xfrm>
                  <a:off x="1850" y="2644"/>
                  <a:ext cx="550" cy="205"/>
                </a:xfrm>
                <a:prstGeom prst="rect">
                  <a:avLst/>
                </a:prstGeom>
                <a:gradFill rotWithShape="1">
                  <a:gsLst>
                    <a:gs pos="0">
                      <a:srgbClr val="DFBE9D"/>
                    </a:gs>
                    <a:gs pos="100000">
                      <a:srgbClr val="C78E55"/>
                    </a:gs>
                  </a:gsLst>
                  <a:lin ang="5400000" scaled="1"/>
                </a:gradFill>
                <a:ln>
                  <a:noFill/>
                </a:ln>
                <a:effectLst/>
                <a:extLs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03" name="Rectangle 779"/>
                <p:cNvSpPr>
                  <a:spLocks noChangeArrowheads="1"/>
                </p:cNvSpPr>
                <p:nvPr/>
              </p:nvSpPr>
              <p:spPr bwMode="auto">
                <a:xfrm>
                  <a:off x="1850" y="2454"/>
                  <a:ext cx="550" cy="205"/>
                </a:xfrm>
                <a:prstGeom prst="rect">
                  <a:avLst/>
                </a:prstGeom>
                <a:gradFill rotWithShape="1">
                  <a:gsLst>
                    <a:gs pos="0">
                      <a:srgbClr val="663300"/>
                    </a:gs>
                    <a:gs pos="100000">
                      <a:srgbClr val="DFBE9D"/>
                    </a:gs>
                  </a:gsLst>
                  <a:lin ang="5400000" scaled="1"/>
                </a:gradFill>
                <a:ln>
                  <a:noFill/>
                </a:ln>
                <a:effectLst/>
                <a:extLs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a:latin typeface="Bahnschrift" panose="020B0502040204020203" pitchFamily="34" charset="0"/>
                    <a:cs typeface="Arial" charset="0"/>
                  </a:endParaRPr>
                </a:p>
              </p:txBody>
            </p:sp>
            <p:grpSp>
              <p:nvGrpSpPr>
                <p:cNvPr id="1404" name="Group 780"/>
                <p:cNvGrpSpPr>
                  <a:grpSpLocks/>
                </p:cNvGrpSpPr>
                <p:nvPr/>
              </p:nvGrpSpPr>
              <p:grpSpPr bwMode="auto">
                <a:xfrm>
                  <a:off x="2078" y="2453"/>
                  <a:ext cx="138" cy="113"/>
                  <a:chOff x="3453" y="1712"/>
                  <a:chExt cx="242" cy="232"/>
                </a:xfrm>
              </p:grpSpPr>
              <p:sp>
                <p:nvSpPr>
                  <p:cNvPr id="1732" name="Freeform 781"/>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3" name="Freeform 782"/>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4" name="Freeform 783"/>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5" name="Freeform 784"/>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6" name="Freeform 785"/>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7" name="Freeform 786"/>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8" name="Freeform 787"/>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9" name="Freeform 788"/>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40" name="Freeform 789"/>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05" name="Group 790"/>
                <p:cNvGrpSpPr>
                  <a:grpSpLocks/>
                </p:cNvGrpSpPr>
                <p:nvPr/>
              </p:nvGrpSpPr>
              <p:grpSpPr bwMode="auto">
                <a:xfrm>
                  <a:off x="2139" y="2453"/>
                  <a:ext cx="127" cy="176"/>
                  <a:chOff x="3453" y="1712"/>
                  <a:chExt cx="242" cy="232"/>
                </a:xfrm>
              </p:grpSpPr>
              <p:sp>
                <p:nvSpPr>
                  <p:cNvPr id="1723" name="Freeform 791"/>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4" name="Freeform 792"/>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5" name="Freeform 793"/>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6" name="Freeform 794"/>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7" name="Freeform 795"/>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8" name="Freeform 796"/>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9" name="Freeform 797"/>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0" name="Freeform 798"/>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31" name="Freeform 799"/>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06" name="Group 800"/>
                <p:cNvGrpSpPr>
                  <a:grpSpLocks/>
                </p:cNvGrpSpPr>
                <p:nvPr/>
              </p:nvGrpSpPr>
              <p:grpSpPr bwMode="auto">
                <a:xfrm flipH="1">
                  <a:off x="2217" y="2454"/>
                  <a:ext cx="117" cy="98"/>
                  <a:chOff x="3453" y="1712"/>
                  <a:chExt cx="242" cy="232"/>
                </a:xfrm>
              </p:grpSpPr>
              <p:sp>
                <p:nvSpPr>
                  <p:cNvPr id="1714" name="Freeform 801"/>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5" name="Freeform 802"/>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6" name="Freeform 803"/>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7" name="Freeform 804"/>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8" name="Freeform 805"/>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9" name="Freeform 806"/>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0" name="Freeform 807"/>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1" name="Freeform 808"/>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22" name="Freeform 809"/>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07" name="Group 810"/>
                <p:cNvGrpSpPr>
                  <a:grpSpLocks/>
                </p:cNvGrpSpPr>
                <p:nvPr/>
              </p:nvGrpSpPr>
              <p:grpSpPr bwMode="auto">
                <a:xfrm>
                  <a:off x="2274" y="2452"/>
                  <a:ext cx="102" cy="110"/>
                  <a:chOff x="3453" y="1712"/>
                  <a:chExt cx="242" cy="232"/>
                </a:xfrm>
              </p:grpSpPr>
              <p:sp>
                <p:nvSpPr>
                  <p:cNvPr id="1705" name="Freeform 811"/>
                  <p:cNvSpPr>
                    <a:spLocks/>
                  </p:cNvSpPr>
                  <p:nvPr/>
                </p:nvSpPr>
                <p:spPr bwMode="auto">
                  <a:xfrm>
                    <a:off x="3453" y="1712"/>
                    <a:ext cx="148" cy="143"/>
                  </a:xfrm>
                  <a:custGeom>
                    <a:avLst/>
                    <a:gdLst>
                      <a:gd name="T0" fmla="*/ 284 w 284"/>
                      <a:gd name="T1" fmla="*/ 0 h 289"/>
                      <a:gd name="T2" fmla="*/ 223 w 284"/>
                      <a:gd name="T3" fmla="*/ 33 h 289"/>
                      <a:gd name="T4" fmla="*/ 109 w 284"/>
                      <a:gd name="T5" fmla="*/ 57 h 289"/>
                      <a:gd name="T6" fmla="*/ 66 w 284"/>
                      <a:gd name="T7" fmla="*/ 66 h 289"/>
                      <a:gd name="T8" fmla="*/ 47 w 284"/>
                      <a:gd name="T9" fmla="*/ 109 h 289"/>
                      <a:gd name="T10" fmla="*/ 19 w 284"/>
                      <a:gd name="T11" fmla="*/ 142 h 289"/>
                      <a:gd name="T12" fmla="*/ 14 w 284"/>
                      <a:gd name="T13" fmla="*/ 176 h 289"/>
                      <a:gd name="T14" fmla="*/ 9 w 284"/>
                      <a:gd name="T15" fmla="*/ 289 h 289"/>
                      <a:gd name="T16" fmla="*/ 0 w 284"/>
                      <a:gd name="T17" fmla="*/ 2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9">
                        <a:moveTo>
                          <a:pt x="284" y="0"/>
                        </a:moveTo>
                        <a:lnTo>
                          <a:pt x="223" y="33"/>
                        </a:lnTo>
                        <a:lnTo>
                          <a:pt x="109" y="57"/>
                        </a:lnTo>
                        <a:lnTo>
                          <a:pt x="66" y="66"/>
                        </a:lnTo>
                        <a:lnTo>
                          <a:pt x="47" y="109"/>
                        </a:lnTo>
                        <a:lnTo>
                          <a:pt x="19" y="142"/>
                        </a:lnTo>
                        <a:lnTo>
                          <a:pt x="14" y="176"/>
                        </a:lnTo>
                        <a:lnTo>
                          <a:pt x="9" y="289"/>
                        </a:lnTo>
                        <a:lnTo>
                          <a:pt x="0" y="27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6" name="Freeform 812"/>
                  <p:cNvSpPr>
                    <a:spLocks/>
                  </p:cNvSpPr>
                  <p:nvPr/>
                </p:nvSpPr>
                <p:spPr bwMode="auto">
                  <a:xfrm>
                    <a:off x="3601" y="1714"/>
                    <a:ext cx="5" cy="17"/>
                  </a:xfrm>
                  <a:custGeom>
                    <a:avLst/>
                    <a:gdLst>
                      <a:gd name="T0" fmla="*/ 10 w 10"/>
                      <a:gd name="T1" fmla="*/ 33 h 33"/>
                      <a:gd name="T2" fmla="*/ 0 w 10"/>
                      <a:gd name="T3" fmla="*/ 19 h 33"/>
                      <a:gd name="T4" fmla="*/ 0 w 10"/>
                      <a:gd name="T5" fmla="*/ 0 h 33"/>
                    </a:gdLst>
                    <a:ahLst/>
                    <a:cxnLst>
                      <a:cxn ang="0">
                        <a:pos x="T0" y="T1"/>
                      </a:cxn>
                      <a:cxn ang="0">
                        <a:pos x="T2" y="T3"/>
                      </a:cxn>
                      <a:cxn ang="0">
                        <a:pos x="T4" y="T5"/>
                      </a:cxn>
                    </a:cxnLst>
                    <a:rect l="0" t="0" r="r" b="b"/>
                    <a:pathLst>
                      <a:path w="10" h="33">
                        <a:moveTo>
                          <a:pt x="10" y="33"/>
                        </a:moveTo>
                        <a:lnTo>
                          <a:pt x="0" y="19"/>
                        </a:lnTo>
                        <a:lnTo>
                          <a:pt x="0" y="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7" name="Freeform 813"/>
                  <p:cNvSpPr>
                    <a:spLocks/>
                  </p:cNvSpPr>
                  <p:nvPr/>
                </p:nvSpPr>
                <p:spPr bwMode="auto">
                  <a:xfrm>
                    <a:off x="3577" y="1724"/>
                    <a:ext cx="37" cy="209"/>
                  </a:xfrm>
                  <a:custGeom>
                    <a:avLst/>
                    <a:gdLst>
                      <a:gd name="T0" fmla="*/ 47 w 71"/>
                      <a:gd name="T1" fmla="*/ 0 h 422"/>
                      <a:gd name="T2" fmla="*/ 71 w 71"/>
                      <a:gd name="T3" fmla="*/ 28 h 422"/>
                      <a:gd name="T4" fmla="*/ 71 w 71"/>
                      <a:gd name="T5" fmla="*/ 52 h 422"/>
                      <a:gd name="T6" fmla="*/ 71 w 71"/>
                      <a:gd name="T7" fmla="*/ 80 h 422"/>
                      <a:gd name="T8" fmla="*/ 62 w 71"/>
                      <a:gd name="T9" fmla="*/ 104 h 422"/>
                      <a:gd name="T10" fmla="*/ 47 w 71"/>
                      <a:gd name="T11" fmla="*/ 114 h 422"/>
                      <a:gd name="T12" fmla="*/ 38 w 71"/>
                      <a:gd name="T13" fmla="*/ 156 h 422"/>
                      <a:gd name="T14" fmla="*/ 38 w 71"/>
                      <a:gd name="T15" fmla="*/ 194 h 422"/>
                      <a:gd name="T16" fmla="*/ 38 w 71"/>
                      <a:gd name="T17" fmla="*/ 237 h 422"/>
                      <a:gd name="T18" fmla="*/ 38 w 71"/>
                      <a:gd name="T19" fmla="*/ 279 h 422"/>
                      <a:gd name="T20" fmla="*/ 47 w 71"/>
                      <a:gd name="T21" fmla="*/ 289 h 422"/>
                      <a:gd name="T22" fmla="*/ 47 w 71"/>
                      <a:gd name="T23" fmla="*/ 317 h 422"/>
                      <a:gd name="T24" fmla="*/ 43 w 71"/>
                      <a:gd name="T25" fmla="*/ 346 h 422"/>
                      <a:gd name="T26" fmla="*/ 24 w 71"/>
                      <a:gd name="T27" fmla="*/ 374 h 422"/>
                      <a:gd name="T28" fmla="*/ 14 w 71"/>
                      <a:gd name="T29" fmla="*/ 389 h 422"/>
                      <a:gd name="T30" fmla="*/ 19 w 71"/>
                      <a:gd name="T31" fmla="*/ 412 h 422"/>
                      <a:gd name="T32" fmla="*/ 0 w 71"/>
                      <a:gd name="T3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2">
                        <a:moveTo>
                          <a:pt x="47" y="0"/>
                        </a:moveTo>
                        <a:lnTo>
                          <a:pt x="71" y="28"/>
                        </a:lnTo>
                        <a:lnTo>
                          <a:pt x="71" y="52"/>
                        </a:lnTo>
                        <a:lnTo>
                          <a:pt x="71" y="80"/>
                        </a:lnTo>
                        <a:lnTo>
                          <a:pt x="62" y="104"/>
                        </a:lnTo>
                        <a:lnTo>
                          <a:pt x="47" y="114"/>
                        </a:lnTo>
                        <a:lnTo>
                          <a:pt x="38" y="156"/>
                        </a:lnTo>
                        <a:lnTo>
                          <a:pt x="38" y="194"/>
                        </a:lnTo>
                        <a:lnTo>
                          <a:pt x="38" y="237"/>
                        </a:lnTo>
                        <a:lnTo>
                          <a:pt x="38" y="279"/>
                        </a:lnTo>
                        <a:lnTo>
                          <a:pt x="47" y="289"/>
                        </a:lnTo>
                        <a:lnTo>
                          <a:pt x="47" y="317"/>
                        </a:lnTo>
                        <a:lnTo>
                          <a:pt x="43" y="346"/>
                        </a:lnTo>
                        <a:lnTo>
                          <a:pt x="24" y="374"/>
                        </a:lnTo>
                        <a:lnTo>
                          <a:pt x="14" y="389"/>
                        </a:lnTo>
                        <a:lnTo>
                          <a:pt x="19" y="412"/>
                        </a:lnTo>
                        <a:lnTo>
                          <a:pt x="0" y="422"/>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8" name="Freeform 814"/>
                  <p:cNvSpPr>
                    <a:spLocks/>
                  </p:cNvSpPr>
                  <p:nvPr/>
                </p:nvSpPr>
                <p:spPr bwMode="auto">
                  <a:xfrm>
                    <a:off x="3601" y="1712"/>
                    <a:ext cx="94" cy="232"/>
                  </a:xfrm>
                  <a:custGeom>
                    <a:avLst/>
                    <a:gdLst>
                      <a:gd name="T0" fmla="*/ 0 w 180"/>
                      <a:gd name="T1" fmla="*/ 0 h 469"/>
                      <a:gd name="T2" fmla="*/ 19 w 180"/>
                      <a:gd name="T3" fmla="*/ 10 h 469"/>
                      <a:gd name="T4" fmla="*/ 57 w 180"/>
                      <a:gd name="T5" fmla="*/ 19 h 469"/>
                      <a:gd name="T6" fmla="*/ 62 w 180"/>
                      <a:gd name="T7" fmla="*/ 33 h 469"/>
                      <a:gd name="T8" fmla="*/ 81 w 180"/>
                      <a:gd name="T9" fmla="*/ 57 h 469"/>
                      <a:gd name="T10" fmla="*/ 90 w 180"/>
                      <a:gd name="T11" fmla="*/ 66 h 469"/>
                      <a:gd name="T12" fmla="*/ 105 w 180"/>
                      <a:gd name="T13" fmla="*/ 119 h 469"/>
                      <a:gd name="T14" fmla="*/ 114 w 180"/>
                      <a:gd name="T15" fmla="*/ 152 h 469"/>
                      <a:gd name="T16" fmla="*/ 133 w 180"/>
                      <a:gd name="T17" fmla="*/ 185 h 469"/>
                      <a:gd name="T18" fmla="*/ 147 w 180"/>
                      <a:gd name="T19" fmla="*/ 194 h 469"/>
                      <a:gd name="T20" fmla="*/ 166 w 180"/>
                      <a:gd name="T21" fmla="*/ 213 h 469"/>
                      <a:gd name="T22" fmla="*/ 171 w 180"/>
                      <a:gd name="T23" fmla="*/ 237 h 469"/>
                      <a:gd name="T24" fmla="*/ 176 w 180"/>
                      <a:gd name="T25" fmla="*/ 256 h 469"/>
                      <a:gd name="T26" fmla="*/ 176 w 180"/>
                      <a:gd name="T27" fmla="*/ 280 h 469"/>
                      <a:gd name="T28" fmla="*/ 180 w 180"/>
                      <a:gd name="T29" fmla="*/ 303 h 469"/>
                      <a:gd name="T30" fmla="*/ 180 w 180"/>
                      <a:gd name="T31" fmla="*/ 365 h 469"/>
                      <a:gd name="T32" fmla="*/ 171 w 180"/>
                      <a:gd name="T33" fmla="*/ 375 h 469"/>
                      <a:gd name="T34" fmla="*/ 147 w 180"/>
                      <a:gd name="T35" fmla="*/ 436 h 469"/>
                      <a:gd name="T36" fmla="*/ 109 w 180"/>
                      <a:gd name="T37" fmla="*/ 469 h 469"/>
                      <a:gd name="T38" fmla="*/ 109 w 180"/>
                      <a:gd name="T39" fmla="*/ 46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469">
                        <a:moveTo>
                          <a:pt x="0" y="0"/>
                        </a:moveTo>
                        <a:lnTo>
                          <a:pt x="19" y="10"/>
                        </a:lnTo>
                        <a:lnTo>
                          <a:pt x="57" y="19"/>
                        </a:lnTo>
                        <a:lnTo>
                          <a:pt x="62" y="33"/>
                        </a:lnTo>
                        <a:lnTo>
                          <a:pt x="81" y="57"/>
                        </a:lnTo>
                        <a:lnTo>
                          <a:pt x="90" y="66"/>
                        </a:lnTo>
                        <a:lnTo>
                          <a:pt x="105" y="119"/>
                        </a:lnTo>
                        <a:lnTo>
                          <a:pt x="114" y="152"/>
                        </a:lnTo>
                        <a:lnTo>
                          <a:pt x="133" y="185"/>
                        </a:lnTo>
                        <a:lnTo>
                          <a:pt x="147" y="194"/>
                        </a:lnTo>
                        <a:lnTo>
                          <a:pt x="166" y="213"/>
                        </a:lnTo>
                        <a:lnTo>
                          <a:pt x="171" y="237"/>
                        </a:lnTo>
                        <a:lnTo>
                          <a:pt x="176" y="256"/>
                        </a:lnTo>
                        <a:lnTo>
                          <a:pt x="176" y="280"/>
                        </a:lnTo>
                        <a:lnTo>
                          <a:pt x="180" y="303"/>
                        </a:lnTo>
                        <a:lnTo>
                          <a:pt x="180" y="365"/>
                        </a:lnTo>
                        <a:lnTo>
                          <a:pt x="171" y="375"/>
                        </a:lnTo>
                        <a:lnTo>
                          <a:pt x="147" y="436"/>
                        </a:lnTo>
                        <a:lnTo>
                          <a:pt x="109" y="469"/>
                        </a:lnTo>
                        <a:lnTo>
                          <a:pt x="109" y="465"/>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9" name="Freeform 815"/>
                  <p:cNvSpPr>
                    <a:spLocks/>
                  </p:cNvSpPr>
                  <p:nvPr/>
                </p:nvSpPr>
                <p:spPr bwMode="auto">
                  <a:xfrm>
                    <a:off x="3478" y="1768"/>
                    <a:ext cx="25" cy="78"/>
                  </a:xfrm>
                  <a:custGeom>
                    <a:avLst/>
                    <a:gdLst>
                      <a:gd name="T0" fmla="*/ 0 w 48"/>
                      <a:gd name="T1" fmla="*/ 0 h 156"/>
                      <a:gd name="T2" fmla="*/ 0 w 48"/>
                      <a:gd name="T3" fmla="*/ 19 h 156"/>
                      <a:gd name="T4" fmla="*/ 10 w 48"/>
                      <a:gd name="T5" fmla="*/ 57 h 156"/>
                      <a:gd name="T6" fmla="*/ 24 w 48"/>
                      <a:gd name="T7" fmla="*/ 99 h 156"/>
                      <a:gd name="T8" fmla="*/ 48 w 48"/>
                      <a:gd name="T9" fmla="*/ 118 h 156"/>
                      <a:gd name="T10" fmla="*/ 48 w 48"/>
                      <a:gd name="T11" fmla="*/ 133 h 156"/>
                      <a:gd name="T12" fmla="*/ 48 w 4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48" h="156">
                        <a:moveTo>
                          <a:pt x="0" y="0"/>
                        </a:moveTo>
                        <a:lnTo>
                          <a:pt x="0" y="19"/>
                        </a:lnTo>
                        <a:lnTo>
                          <a:pt x="10" y="57"/>
                        </a:lnTo>
                        <a:lnTo>
                          <a:pt x="24" y="99"/>
                        </a:lnTo>
                        <a:lnTo>
                          <a:pt x="48" y="118"/>
                        </a:lnTo>
                        <a:lnTo>
                          <a:pt x="48" y="133"/>
                        </a:lnTo>
                        <a:lnTo>
                          <a:pt x="48" y="15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0" name="Freeform 816"/>
                  <p:cNvSpPr>
                    <a:spLocks/>
                  </p:cNvSpPr>
                  <p:nvPr/>
                </p:nvSpPr>
                <p:spPr bwMode="auto">
                  <a:xfrm>
                    <a:off x="3537" y="1817"/>
                    <a:ext cx="57" cy="64"/>
                  </a:xfrm>
                  <a:custGeom>
                    <a:avLst/>
                    <a:gdLst>
                      <a:gd name="T0" fmla="*/ 109 w 109"/>
                      <a:gd name="T1" fmla="*/ 0 h 128"/>
                      <a:gd name="T2" fmla="*/ 81 w 109"/>
                      <a:gd name="T3" fmla="*/ 24 h 128"/>
                      <a:gd name="T4" fmla="*/ 71 w 109"/>
                      <a:gd name="T5" fmla="*/ 43 h 128"/>
                      <a:gd name="T6" fmla="*/ 66 w 109"/>
                      <a:gd name="T7" fmla="*/ 57 h 128"/>
                      <a:gd name="T8" fmla="*/ 57 w 109"/>
                      <a:gd name="T9" fmla="*/ 90 h 128"/>
                      <a:gd name="T10" fmla="*/ 43 w 109"/>
                      <a:gd name="T11" fmla="*/ 105 h 128"/>
                      <a:gd name="T12" fmla="*/ 10 w 109"/>
                      <a:gd name="T13" fmla="*/ 114 h 128"/>
                      <a:gd name="T14" fmla="*/ 0 w 109"/>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8">
                        <a:moveTo>
                          <a:pt x="109" y="0"/>
                        </a:moveTo>
                        <a:lnTo>
                          <a:pt x="81" y="24"/>
                        </a:lnTo>
                        <a:lnTo>
                          <a:pt x="71" y="43"/>
                        </a:lnTo>
                        <a:lnTo>
                          <a:pt x="66" y="57"/>
                        </a:lnTo>
                        <a:lnTo>
                          <a:pt x="57" y="90"/>
                        </a:lnTo>
                        <a:lnTo>
                          <a:pt x="43" y="105"/>
                        </a:lnTo>
                        <a:lnTo>
                          <a:pt x="10" y="114"/>
                        </a:lnTo>
                        <a:lnTo>
                          <a:pt x="0" y="128"/>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1" name="Freeform 817"/>
                  <p:cNvSpPr>
                    <a:spLocks/>
                  </p:cNvSpPr>
                  <p:nvPr/>
                </p:nvSpPr>
                <p:spPr bwMode="auto">
                  <a:xfrm>
                    <a:off x="3537" y="1733"/>
                    <a:ext cx="10" cy="89"/>
                  </a:xfrm>
                  <a:custGeom>
                    <a:avLst/>
                    <a:gdLst>
                      <a:gd name="T0" fmla="*/ 19 w 19"/>
                      <a:gd name="T1" fmla="*/ 0 h 180"/>
                      <a:gd name="T2" fmla="*/ 14 w 19"/>
                      <a:gd name="T3" fmla="*/ 19 h 180"/>
                      <a:gd name="T4" fmla="*/ 10 w 19"/>
                      <a:gd name="T5" fmla="*/ 57 h 180"/>
                      <a:gd name="T6" fmla="*/ 10 w 19"/>
                      <a:gd name="T7" fmla="*/ 90 h 180"/>
                      <a:gd name="T8" fmla="*/ 0 w 19"/>
                      <a:gd name="T9" fmla="*/ 109 h 180"/>
                      <a:gd name="T10" fmla="*/ 0 w 19"/>
                      <a:gd name="T11" fmla="*/ 133 h 180"/>
                      <a:gd name="T12" fmla="*/ 0 w 19"/>
                      <a:gd name="T13" fmla="*/ 161 h 180"/>
                      <a:gd name="T14" fmla="*/ 5 w 19"/>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0">
                        <a:moveTo>
                          <a:pt x="19" y="0"/>
                        </a:moveTo>
                        <a:lnTo>
                          <a:pt x="14" y="19"/>
                        </a:lnTo>
                        <a:lnTo>
                          <a:pt x="10" y="57"/>
                        </a:lnTo>
                        <a:lnTo>
                          <a:pt x="10" y="90"/>
                        </a:lnTo>
                        <a:lnTo>
                          <a:pt x="0" y="109"/>
                        </a:lnTo>
                        <a:lnTo>
                          <a:pt x="0" y="133"/>
                        </a:lnTo>
                        <a:lnTo>
                          <a:pt x="0" y="161"/>
                        </a:lnTo>
                        <a:lnTo>
                          <a:pt x="5" y="180"/>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2" name="Freeform 818"/>
                  <p:cNvSpPr>
                    <a:spLocks/>
                  </p:cNvSpPr>
                  <p:nvPr/>
                </p:nvSpPr>
                <p:spPr bwMode="auto">
                  <a:xfrm>
                    <a:off x="3621" y="1801"/>
                    <a:ext cx="47" cy="106"/>
                  </a:xfrm>
                  <a:custGeom>
                    <a:avLst/>
                    <a:gdLst>
                      <a:gd name="T0" fmla="*/ 90 w 90"/>
                      <a:gd name="T1" fmla="*/ 0 h 214"/>
                      <a:gd name="T2" fmla="*/ 71 w 90"/>
                      <a:gd name="T3" fmla="*/ 29 h 214"/>
                      <a:gd name="T4" fmla="*/ 62 w 90"/>
                      <a:gd name="T5" fmla="*/ 71 h 214"/>
                      <a:gd name="T6" fmla="*/ 57 w 90"/>
                      <a:gd name="T7" fmla="*/ 105 h 214"/>
                      <a:gd name="T8" fmla="*/ 43 w 90"/>
                      <a:gd name="T9" fmla="*/ 119 h 214"/>
                      <a:gd name="T10" fmla="*/ 38 w 90"/>
                      <a:gd name="T11" fmla="*/ 152 h 214"/>
                      <a:gd name="T12" fmla="*/ 19 w 90"/>
                      <a:gd name="T13" fmla="*/ 195 h 214"/>
                      <a:gd name="T14" fmla="*/ 0 w 9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14">
                        <a:moveTo>
                          <a:pt x="90" y="0"/>
                        </a:moveTo>
                        <a:lnTo>
                          <a:pt x="71" y="29"/>
                        </a:lnTo>
                        <a:lnTo>
                          <a:pt x="62" y="71"/>
                        </a:lnTo>
                        <a:lnTo>
                          <a:pt x="57" y="105"/>
                        </a:lnTo>
                        <a:lnTo>
                          <a:pt x="43" y="119"/>
                        </a:lnTo>
                        <a:lnTo>
                          <a:pt x="38" y="152"/>
                        </a:lnTo>
                        <a:lnTo>
                          <a:pt x="19" y="195"/>
                        </a:lnTo>
                        <a:lnTo>
                          <a:pt x="0" y="214"/>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13" name="Freeform 819"/>
                  <p:cNvSpPr>
                    <a:spLocks/>
                  </p:cNvSpPr>
                  <p:nvPr/>
                </p:nvSpPr>
                <p:spPr bwMode="auto">
                  <a:xfrm>
                    <a:off x="3599" y="1902"/>
                    <a:ext cx="0" cy="40"/>
                  </a:xfrm>
                  <a:custGeom>
                    <a:avLst/>
                    <a:gdLst>
                      <a:gd name="T0" fmla="*/ 0 h 81"/>
                      <a:gd name="T1" fmla="*/ 19 h 81"/>
                      <a:gd name="T2" fmla="*/ 52 h 81"/>
                      <a:gd name="T3" fmla="*/ 62 h 81"/>
                      <a:gd name="T4" fmla="*/ 81 h 81"/>
                      <a:gd name="T5" fmla="*/ 76 h 81"/>
                    </a:gdLst>
                    <a:ahLst/>
                    <a:cxnLst>
                      <a:cxn ang="0">
                        <a:pos x="0" y="T0"/>
                      </a:cxn>
                      <a:cxn ang="0">
                        <a:pos x="0" y="T1"/>
                      </a:cxn>
                      <a:cxn ang="0">
                        <a:pos x="0" y="T2"/>
                      </a:cxn>
                      <a:cxn ang="0">
                        <a:pos x="0" y="T3"/>
                      </a:cxn>
                      <a:cxn ang="0">
                        <a:pos x="0" y="T4"/>
                      </a:cxn>
                      <a:cxn ang="0">
                        <a:pos x="0" y="T5"/>
                      </a:cxn>
                    </a:cxnLst>
                    <a:rect l="0" t="0" r="r" b="b"/>
                    <a:pathLst>
                      <a:path h="81">
                        <a:moveTo>
                          <a:pt x="0" y="0"/>
                        </a:moveTo>
                        <a:lnTo>
                          <a:pt x="0" y="19"/>
                        </a:lnTo>
                        <a:lnTo>
                          <a:pt x="0" y="52"/>
                        </a:lnTo>
                        <a:lnTo>
                          <a:pt x="0" y="62"/>
                        </a:lnTo>
                        <a:lnTo>
                          <a:pt x="0" y="81"/>
                        </a:lnTo>
                        <a:lnTo>
                          <a:pt x="0" y="76"/>
                        </a:lnTo>
                      </a:path>
                    </a:pathLst>
                  </a:custGeom>
                  <a:noFill/>
                  <a:ln w="6350" cmpd="sng">
                    <a:solidFill>
                      <a:srgbClr val="422C1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08" name="Group 820"/>
                <p:cNvGrpSpPr>
                  <a:grpSpLocks/>
                </p:cNvGrpSpPr>
                <p:nvPr/>
              </p:nvGrpSpPr>
              <p:grpSpPr bwMode="auto">
                <a:xfrm>
                  <a:off x="2217" y="2391"/>
                  <a:ext cx="111" cy="71"/>
                  <a:chOff x="3390" y="1636"/>
                  <a:chExt cx="402" cy="330"/>
                </a:xfrm>
              </p:grpSpPr>
              <p:grpSp>
                <p:nvGrpSpPr>
                  <p:cNvPr id="1645" name="Group 821"/>
                  <p:cNvGrpSpPr>
                    <a:grpSpLocks/>
                  </p:cNvGrpSpPr>
                  <p:nvPr/>
                </p:nvGrpSpPr>
                <p:grpSpPr bwMode="auto">
                  <a:xfrm>
                    <a:off x="3439" y="1694"/>
                    <a:ext cx="219" cy="263"/>
                    <a:chOff x="2404" y="1616"/>
                    <a:chExt cx="378" cy="533"/>
                  </a:xfrm>
                </p:grpSpPr>
                <p:grpSp>
                  <p:nvGrpSpPr>
                    <p:cNvPr id="1696" name="Group 822"/>
                    <p:cNvGrpSpPr>
                      <a:grpSpLocks/>
                    </p:cNvGrpSpPr>
                    <p:nvPr/>
                  </p:nvGrpSpPr>
                  <p:grpSpPr bwMode="auto">
                    <a:xfrm>
                      <a:off x="2526" y="1638"/>
                      <a:ext cx="22" cy="511"/>
                      <a:chOff x="2526" y="1315"/>
                      <a:chExt cx="19" cy="834"/>
                    </a:xfrm>
                  </p:grpSpPr>
                  <p:sp>
                    <p:nvSpPr>
                      <p:cNvPr id="1703" name="Freeform 823"/>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4" name="Freeform 82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97" name="Group 825"/>
                    <p:cNvGrpSpPr>
                      <a:grpSpLocks/>
                    </p:cNvGrpSpPr>
                    <p:nvPr/>
                  </p:nvGrpSpPr>
                  <p:grpSpPr bwMode="auto">
                    <a:xfrm>
                      <a:off x="2404" y="1616"/>
                      <a:ext cx="128" cy="522"/>
                      <a:chOff x="2407" y="1125"/>
                      <a:chExt cx="128" cy="522"/>
                    </a:xfrm>
                  </p:grpSpPr>
                  <p:sp>
                    <p:nvSpPr>
                      <p:cNvPr id="1701" name="Freeform 826"/>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2" name="Freeform 82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98" name="Group 828"/>
                    <p:cNvGrpSpPr>
                      <a:grpSpLocks/>
                    </p:cNvGrpSpPr>
                    <p:nvPr/>
                  </p:nvGrpSpPr>
                  <p:grpSpPr bwMode="auto">
                    <a:xfrm>
                      <a:off x="2517" y="1638"/>
                      <a:ext cx="265" cy="489"/>
                      <a:chOff x="2531" y="1324"/>
                      <a:chExt cx="265" cy="489"/>
                    </a:xfrm>
                  </p:grpSpPr>
                  <p:sp>
                    <p:nvSpPr>
                      <p:cNvPr id="1699" name="Freeform 829"/>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700" name="Freeform 83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646" name="Group 831"/>
                  <p:cNvGrpSpPr>
                    <a:grpSpLocks/>
                  </p:cNvGrpSpPr>
                  <p:nvPr/>
                </p:nvGrpSpPr>
                <p:grpSpPr bwMode="auto">
                  <a:xfrm>
                    <a:off x="3479" y="1701"/>
                    <a:ext cx="219" cy="263"/>
                    <a:chOff x="2404" y="1616"/>
                    <a:chExt cx="378" cy="533"/>
                  </a:xfrm>
                </p:grpSpPr>
                <p:grpSp>
                  <p:nvGrpSpPr>
                    <p:cNvPr id="1687" name="Group 832"/>
                    <p:cNvGrpSpPr>
                      <a:grpSpLocks/>
                    </p:cNvGrpSpPr>
                    <p:nvPr/>
                  </p:nvGrpSpPr>
                  <p:grpSpPr bwMode="auto">
                    <a:xfrm>
                      <a:off x="2526" y="1638"/>
                      <a:ext cx="22" cy="511"/>
                      <a:chOff x="2526" y="1315"/>
                      <a:chExt cx="19" cy="834"/>
                    </a:xfrm>
                  </p:grpSpPr>
                  <p:sp>
                    <p:nvSpPr>
                      <p:cNvPr id="1694" name="Freeform 833"/>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95" name="Freeform 83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88" name="Group 835"/>
                    <p:cNvGrpSpPr>
                      <a:grpSpLocks/>
                    </p:cNvGrpSpPr>
                    <p:nvPr/>
                  </p:nvGrpSpPr>
                  <p:grpSpPr bwMode="auto">
                    <a:xfrm>
                      <a:off x="2404" y="1616"/>
                      <a:ext cx="128" cy="522"/>
                      <a:chOff x="2407" y="1125"/>
                      <a:chExt cx="128" cy="522"/>
                    </a:xfrm>
                  </p:grpSpPr>
                  <p:sp>
                    <p:nvSpPr>
                      <p:cNvPr id="1692" name="Freeform 836"/>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93" name="Freeform 83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89" name="Group 838"/>
                    <p:cNvGrpSpPr>
                      <a:grpSpLocks/>
                    </p:cNvGrpSpPr>
                    <p:nvPr/>
                  </p:nvGrpSpPr>
                  <p:grpSpPr bwMode="auto">
                    <a:xfrm>
                      <a:off x="2517" y="1638"/>
                      <a:ext cx="265" cy="489"/>
                      <a:chOff x="2531" y="1324"/>
                      <a:chExt cx="265" cy="489"/>
                    </a:xfrm>
                  </p:grpSpPr>
                  <p:sp>
                    <p:nvSpPr>
                      <p:cNvPr id="1690" name="Freeform 839"/>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91" name="Freeform 84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647" name="Group 841"/>
                  <p:cNvGrpSpPr>
                    <a:grpSpLocks/>
                  </p:cNvGrpSpPr>
                  <p:nvPr/>
                </p:nvGrpSpPr>
                <p:grpSpPr bwMode="auto">
                  <a:xfrm>
                    <a:off x="3390" y="1636"/>
                    <a:ext cx="243" cy="329"/>
                    <a:chOff x="2404" y="1616"/>
                    <a:chExt cx="378" cy="533"/>
                  </a:xfrm>
                </p:grpSpPr>
                <p:grpSp>
                  <p:nvGrpSpPr>
                    <p:cNvPr id="1678" name="Group 842"/>
                    <p:cNvGrpSpPr>
                      <a:grpSpLocks/>
                    </p:cNvGrpSpPr>
                    <p:nvPr/>
                  </p:nvGrpSpPr>
                  <p:grpSpPr bwMode="auto">
                    <a:xfrm>
                      <a:off x="2526" y="1638"/>
                      <a:ext cx="22" cy="511"/>
                      <a:chOff x="2526" y="1315"/>
                      <a:chExt cx="19" cy="834"/>
                    </a:xfrm>
                  </p:grpSpPr>
                  <p:sp>
                    <p:nvSpPr>
                      <p:cNvPr id="1685" name="Freeform 843"/>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86" name="Freeform 84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79" name="Group 845"/>
                    <p:cNvGrpSpPr>
                      <a:grpSpLocks/>
                    </p:cNvGrpSpPr>
                    <p:nvPr/>
                  </p:nvGrpSpPr>
                  <p:grpSpPr bwMode="auto">
                    <a:xfrm>
                      <a:off x="2404" y="1616"/>
                      <a:ext cx="128" cy="522"/>
                      <a:chOff x="2407" y="1125"/>
                      <a:chExt cx="128" cy="522"/>
                    </a:xfrm>
                  </p:grpSpPr>
                  <p:sp>
                    <p:nvSpPr>
                      <p:cNvPr id="1683" name="Freeform 846"/>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84" name="Freeform 84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80" name="Group 848"/>
                    <p:cNvGrpSpPr>
                      <a:grpSpLocks/>
                    </p:cNvGrpSpPr>
                    <p:nvPr/>
                  </p:nvGrpSpPr>
                  <p:grpSpPr bwMode="auto">
                    <a:xfrm>
                      <a:off x="2517" y="1638"/>
                      <a:ext cx="265" cy="489"/>
                      <a:chOff x="2531" y="1324"/>
                      <a:chExt cx="265" cy="489"/>
                    </a:xfrm>
                  </p:grpSpPr>
                  <p:sp>
                    <p:nvSpPr>
                      <p:cNvPr id="1681" name="Freeform 849"/>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82" name="Freeform 85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648" name="Group 851"/>
                  <p:cNvGrpSpPr>
                    <a:grpSpLocks/>
                  </p:cNvGrpSpPr>
                  <p:nvPr/>
                </p:nvGrpSpPr>
                <p:grpSpPr bwMode="auto">
                  <a:xfrm>
                    <a:off x="3532" y="1760"/>
                    <a:ext cx="168" cy="206"/>
                    <a:chOff x="2404" y="1616"/>
                    <a:chExt cx="378" cy="533"/>
                  </a:xfrm>
                </p:grpSpPr>
                <p:grpSp>
                  <p:nvGrpSpPr>
                    <p:cNvPr id="1669" name="Group 852"/>
                    <p:cNvGrpSpPr>
                      <a:grpSpLocks/>
                    </p:cNvGrpSpPr>
                    <p:nvPr/>
                  </p:nvGrpSpPr>
                  <p:grpSpPr bwMode="auto">
                    <a:xfrm>
                      <a:off x="2526" y="1638"/>
                      <a:ext cx="22" cy="511"/>
                      <a:chOff x="2526" y="1315"/>
                      <a:chExt cx="19" cy="834"/>
                    </a:xfrm>
                  </p:grpSpPr>
                  <p:sp>
                    <p:nvSpPr>
                      <p:cNvPr id="1676" name="Freeform 853"/>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77" name="Freeform 85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70" name="Group 855"/>
                    <p:cNvGrpSpPr>
                      <a:grpSpLocks/>
                    </p:cNvGrpSpPr>
                    <p:nvPr/>
                  </p:nvGrpSpPr>
                  <p:grpSpPr bwMode="auto">
                    <a:xfrm>
                      <a:off x="2404" y="1616"/>
                      <a:ext cx="128" cy="522"/>
                      <a:chOff x="2407" y="1125"/>
                      <a:chExt cx="128" cy="522"/>
                    </a:xfrm>
                  </p:grpSpPr>
                  <p:sp>
                    <p:nvSpPr>
                      <p:cNvPr id="1674" name="Freeform 856"/>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75" name="Freeform 85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71" name="Group 858"/>
                    <p:cNvGrpSpPr>
                      <a:grpSpLocks/>
                    </p:cNvGrpSpPr>
                    <p:nvPr/>
                  </p:nvGrpSpPr>
                  <p:grpSpPr bwMode="auto">
                    <a:xfrm>
                      <a:off x="2517" y="1638"/>
                      <a:ext cx="265" cy="489"/>
                      <a:chOff x="2531" y="1324"/>
                      <a:chExt cx="265" cy="489"/>
                    </a:xfrm>
                  </p:grpSpPr>
                  <p:sp>
                    <p:nvSpPr>
                      <p:cNvPr id="1672" name="Freeform 859"/>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73" name="Freeform 86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649" name="Group 861"/>
                  <p:cNvGrpSpPr>
                    <a:grpSpLocks/>
                  </p:cNvGrpSpPr>
                  <p:nvPr/>
                </p:nvGrpSpPr>
                <p:grpSpPr bwMode="auto">
                  <a:xfrm>
                    <a:off x="3491" y="1695"/>
                    <a:ext cx="219" cy="263"/>
                    <a:chOff x="2404" y="1616"/>
                    <a:chExt cx="378" cy="533"/>
                  </a:xfrm>
                </p:grpSpPr>
                <p:grpSp>
                  <p:nvGrpSpPr>
                    <p:cNvPr id="1660" name="Group 862"/>
                    <p:cNvGrpSpPr>
                      <a:grpSpLocks/>
                    </p:cNvGrpSpPr>
                    <p:nvPr/>
                  </p:nvGrpSpPr>
                  <p:grpSpPr bwMode="auto">
                    <a:xfrm>
                      <a:off x="2526" y="1638"/>
                      <a:ext cx="22" cy="511"/>
                      <a:chOff x="2526" y="1315"/>
                      <a:chExt cx="19" cy="834"/>
                    </a:xfrm>
                  </p:grpSpPr>
                  <p:sp>
                    <p:nvSpPr>
                      <p:cNvPr id="1667" name="Freeform 863"/>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68" name="Freeform 86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61" name="Group 865"/>
                    <p:cNvGrpSpPr>
                      <a:grpSpLocks/>
                    </p:cNvGrpSpPr>
                    <p:nvPr/>
                  </p:nvGrpSpPr>
                  <p:grpSpPr bwMode="auto">
                    <a:xfrm>
                      <a:off x="2404" y="1616"/>
                      <a:ext cx="128" cy="522"/>
                      <a:chOff x="2407" y="1125"/>
                      <a:chExt cx="128" cy="522"/>
                    </a:xfrm>
                  </p:grpSpPr>
                  <p:sp>
                    <p:nvSpPr>
                      <p:cNvPr id="1665" name="Freeform 866"/>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66" name="Freeform 86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62" name="Group 868"/>
                    <p:cNvGrpSpPr>
                      <a:grpSpLocks/>
                    </p:cNvGrpSpPr>
                    <p:nvPr/>
                  </p:nvGrpSpPr>
                  <p:grpSpPr bwMode="auto">
                    <a:xfrm>
                      <a:off x="2517" y="1638"/>
                      <a:ext cx="265" cy="489"/>
                      <a:chOff x="2531" y="1324"/>
                      <a:chExt cx="265" cy="489"/>
                    </a:xfrm>
                  </p:grpSpPr>
                  <p:sp>
                    <p:nvSpPr>
                      <p:cNvPr id="1663" name="Freeform 869"/>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64" name="Freeform 87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650" name="Group 871"/>
                  <p:cNvGrpSpPr>
                    <a:grpSpLocks/>
                  </p:cNvGrpSpPr>
                  <p:nvPr/>
                </p:nvGrpSpPr>
                <p:grpSpPr bwMode="auto">
                  <a:xfrm>
                    <a:off x="3570" y="1672"/>
                    <a:ext cx="222" cy="293"/>
                    <a:chOff x="2404" y="1616"/>
                    <a:chExt cx="378" cy="533"/>
                  </a:xfrm>
                </p:grpSpPr>
                <p:grpSp>
                  <p:nvGrpSpPr>
                    <p:cNvPr id="1651" name="Group 872"/>
                    <p:cNvGrpSpPr>
                      <a:grpSpLocks/>
                    </p:cNvGrpSpPr>
                    <p:nvPr/>
                  </p:nvGrpSpPr>
                  <p:grpSpPr bwMode="auto">
                    <a:xfrm>
                      <a:off x="2526" y="1638"/>
                      <a:ext cx="22" cy="511"/>
                      <a:chOff x="2526" y="1315"/>
                      <a:chExt cx="19" cy="834"/>
                    </a:xfrm>
                  </p:grpSpPr>
                  <p:sp>
                    <p:nvSpPr>
                      <p:cNvPr id="1658" name="Freeform 873"/>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59" name="Freeform 87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52" name="Group 875"/>
                    <p:cNvGrpSpPr>
                      <a:grpSpLocks/>
                    </p:cNvGrpSpPr>
                    <p:nvPr/>
                  </p:nvGrpSpPr>
                  <p:grpSpPr bwMode="auto">
                    <a:xfrm>
                      <a:off x="2404" y="1616"/>
                      <a:ext cx="128" cy="522"/>
                      <a:chOff x="2407" y="1125"/>
                      <a:chExt cx="128" cy="522"/>
                    </a:xfrm>
                  </p:grpSpPr>
                  <p:sp>
                    <p:nvSpPr>
                      <p:cNvPr id="1656" name="Freeform 876"/>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57" name="Freeform 87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53" name="Group 878"/>
                    <p:cNvGrpSpPr>
                      <a:grpSpLocks/>
                    </p:cNvGrpSpPr>
                    <p:nvPr/>
                  </p:nvGrpSpPr>
                  <p:grpSpPr bwMode="auto">
                    <a:xfrm>
                      <a:off x="2517" y="1638"/>
                      <a:ext cx="265" cy="489"/>
                      <a:chOff x="2531" y="1324"/>
                      <a:chExt cx="265" cy="489"/>
                    </a:xfrm>
                  </p:grpSpPr>
                  <p:sp>
                    <p:nvSpPr>
                      <p:cNvPr id="1654" name="Freeform 879"/>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55" name="Freeform 88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409" name="Group 881"/>
                <p:cNvGrpSpPr>
                  <a:grpSpLocks/>
                </p:cNvGrpSpPr>
                <p:nvPr/>
              </p:nvGrpSpPr>
              <p:grpSpPr bwMode="auto">
                <a:xfrm>
                  <a:off x="2275" y="2396"/>
                  <a:ext cx="102" cy="62"/>
                  <a:chOff x="3390" y="1636"/>
                  <a:chExt cx="402" cy="330"/>
                </a:xfrm>
              </p:grpSpPr>
              <p:grpSp>
                <p:nvGrpSpPr>
                  <p:cNvPr id="1585" name="Group 882"/>
                  <p:cNvGrpSpPr>
                    <a:grpSpLocks/>
                  </p:cNvGrpSpPr>
                  <p:nvPr/>
                </p:nvGrpSpPr>
                <p:grpSpPr bwMode="auto">
                  <a:xfrm>
                    <a:off x="3439" y="1694"/>
                    <a:ext cx="219" cy="263"/>
                    <a:chOff x="2404" y="1616"/>
                    <a:chExt cx="378" cy="533"/>
                  </a:xfrm>
                </p:grpSpPr>
                <p:grpSp>
                  <p:nvGrpSpPr>
                    <p:cNvPr id="1636" name="Group 883"/>
                    <p:cNvGrpSpPr>
                      <a:grpSpLocks/>
                    </p:cNvGrpSpPr>
                    <p:nvPr/>
                  </p:nvGrpSpPr>
                  <p:grpSpPr bwMode="auto">
                    <a:xfrm>
                      <a:off x="2526" y="1638"/>
                      <a:ext cx="22" cy="511"/>
                      <a:chOff x="2526" y="1315"/>
                      <a:chExt cx="19" cy="834"/>
                    </a:xfrm>
                  </p:grpSpPr>
                  <p:sp>
                    <p:nvSpPr>
                      <p:cNvPr id="1643" name="Freeform 88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44" name="Freeform 88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37" name="Group 886"/>
                    <p:cNvGrpSpPr>
                      <a:grpSpLocks/>
                    </p:cNvGrpSpPr>
                    <p:nvPr/>
                  </p:nvGrpSpPr>
                  <p:grpSpPr bwMode="auto">
                    <a:xfrm>
                      <a:off x="2404" y="1616"/>
                      <a:ext cx="128" cy="522"/>
                      <a:chOff x="2407" y="1125"/>
                      <a:chExt cx="128" cy="522"/>
                    </a:xfrm>
                  </p:grpSpPr>
                  <p:sp>
                    <p:nvSpPr>
                      <p:cNvPr id="1641" name="Freeform 88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42" name="Freeform 88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38" name="Group 889"/>
                    <p:cNvGrpSpPr>
                      <a:grpSpLocks/>
                    </p:cNvGrpSpPr>
                    <p:nvPr/>
                  </p:nvGrpSpPr>
                  <p:grpSpPr bwMode="auto">
                    <a:xfrm>
                      <a:off x="2517" y="1638"/>
                      <a:ext cx="265" cy="489"/>
                      <a:chOff x="2531" y="1324"/>
                      <a:chExt cx="265" cy="489"/>
                    </a:xfrm>
                  </p:grpSpPr>
                  <p:sp>
                    <p:nvSpPr>
                      <p:cNvPr id="1639" name="Freeform 89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40" name="Freeform 89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86" name="Group 892"/>
                  <p:cNvGrpSpPr>
                    <a:grpSpLocks/>
                  </p:cNvGrpSpPr>
                  <p:nvPr/>
                </p:nvGrpSpPr>
                <p:grpSpPr bwMode="auto">
                  <a:xfrm>
                    <a:off x="3479" y="1701"/>
                    <a:ext cx="219" cy="263"/>
                    <a:chOff x="2404" y="1616"/>
                    <a:chExt cx="378" cy="533"/>
                  </a:xfrm>
                </p:grpSpPr>
                <p:grpSp>
                  <p:nvGrpSpPr>
                    <p:cNvPr id="1627" name="Group 893"/>
                    <p:cNvGrpSpPr>
                      <a:grpSpLocks/>
                    </p:cNvGrpSpPr>
                    <p:nvPr/>
                  </p:nvGrpSpPr>
                  <p:grpSpPr bwMode="auto">
                    <a:xfrm>
                      <a:off x="2526" y="1638"/>
                      <a:ext cx="22" cy="511"/>
                      <a:chOff x="2526" y="1315"/>
                      <a:chExt cx="19" cy="834"/>
                    </a:xfrm>
                  </p:grpSpPr>
                  <p:sp>
                    <p:nvSpPr>
                      <p:cNvPr id="1634" name="Freeform 89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35" name="Freeform 89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28" name="Group 896"/>
                    <p:cNvGrpSpPr>
                      <a:grpSpLocks/>
                    </p:cNvGrpSpPr>
                    <p:nvPr/>
                  </p:nvGrpSpPr>
                  <p:grpSpPr bwMode="auto">
                    <a:xfrm>
                      <a:off x="2404" y="1616"/>
                      <a:ext cx="128" cy="522"/>
                      <a:chOff x="2407" y="1125"/>
                      <a:chExt cx="128" cy="522"/>
                    </a:xfrm>
                  </p:grpSpPr>
                  <p:sp>
                    <p:nvSpPr>
                      <p:cNvPr id="1632" name="Freeform 89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33" name="Freeform 89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29" name="Group 899"/>
                    <p:cNvGrpSpPr>
                      <a:grpSpLocks/>
                    </p:cNvGrpSpPr>
                    <p:nvPr/>
                  </p:nvGrpSpPr>
                  <p:grpSpPr bwMode="auto">
                    <a:xfrm>
                      <a:off x="2517" y="1638"/>
                      <a:ext cx="265" cy="489"/>
                      <a:chOff x="2531" y="1324"/>
                      <a:chExt cx="265" cy="489"/>
                    </a:xfrm>
                  </p:grpSpPr>
                  <p:sp>
                    <p:nvSpPr>
                      <p:cNvPr id="1630" name="Freeform 90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31" name="Freeform 90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87" name="Group 902"/>
                  <p:cNvGrpSpPr>
                    <a:grpSpLocks/>
                  </p:cNvGrpSpPr>
                  <p:nvPr/>
                </p:nvGrpSpPr>
                <p:grpSpPr bwMode="auto">
                  <a:xfrm>
                    <a:off x="3390" y="1636"/>
                    <a:ext cx="243" cy="329"/>
                    <a:chOff x="2404" y="1616"/>
                    <a:chExt cx="378" cy="533"/>
                  </a:xfrm>
                </p:grpSpPr>
                <p:grpSp>
                  <p:nvGrpSpPr>
                    <p:cNvPr id="1618" name="Group 903"/>
                    <p:cNvGrpSpPr>
                      <a:grpSpLocks/>
                    </p:cNvGrpSpPr>
                    <p:nvPr/>
                  </p:nvGrpSpPr>
                  <p:grpSpPr bwMode="auto">
                    <a:xfrm>
                      <a:off x="2526" y="1638"/>
                      <a:ext cx="22" cy="511"/>
                      <a:chOff x="2526" y="1315"/>
                      <a:chExt cx="19" cy="834"/>
                    </a:xfrm>
                  </p:grpSpPr>
                  <p:sp>
                    <p:nvSpPr>
                      <p:cNvPr id="1625" name="Freeform 90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26" name="Freeform 90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19" name="Group 906"/>
                    <p:cNvGrpSpPr>
                      <a:grpSpLocks/>
                    </p:cNvGrpSpPr>
                    <p:nvPr/>
                  </p:nvGrpSpPr>
                  <p:grpSpPr bwMode="auto">
                    <a:xfrm>
                      <a:off x="2404" y="1616"/>
                      <a:ext cx="128" cy="522"/>
                      <a:chOff x="2407" y="1125"/>
                      <a:chExt cx="128" cy="522"/>
                    </a:xfrm>
                  </p:grpSpPr>
                  <p:sp>
                    <p:nvSpPr>
                      <p:cNvPr id="1623" name="Freeform 90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24" name="Freeform 90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20" name="Group 909"/>
                    <p:cNvGrpSpPr>
                      <a:grpSpLocks/>
                    </p:cNvGrpSpPr>
                    <p:nvPr/>
                  </p:nvGrpSpPr>
                  <p:grpSpPr bwMode="auto">
                    <a:xfrm>
                      <a:off x="2517" y="1638"/>
                      <a:ext cx="265" cy="489"/>
                      <a:chOff x="2531" y="1324"/>
                      <a:chExt cx="265" cy="489"/>
                    </a:xfrm>
                  </p:grpSpPr>
                  <p:sp>
                    <p:nvSpPr>
                      <p:cNvPr id="1621" name="Freeform 91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22" name="Freeform 91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88" name="Group 912"/>
                  <p:cNvGrpSpPr>
                    <a:grpSpLocks/>
                  </p:cNvGrpSpPr>
                  <p:nvPr/>
                </p:nvGrpSpPr>
                <p:grpSpPr bwMode="auto">
                  <a:xfrm>
                    <a:off x="3532" y="1760"/>
                    <a:ext cx="168" cy="206"/>
                    <a:chOff x="2404" y="1616"/>
                    <a:chExt cx="378" cy="533"/>
                  </a:xfrm>
                </p:grpSpPr>
                <p:grpSp>
                  <p:nvGrpSpPr>
                    <p:cNvPr id="1609" name="Group 913"/>
                    <p:cNvGrpSpPr>
                      <a:grpSpLocks/>
                    </p:cNvGrpSpPr>
                    <p:nvPr/>
                  </p:nvGrpSpPr>
                  <p:grpSpPr bwMode="auto">
                    <a:xfrm>
                      <a:off x="2526" y="1638"/>
                      <a:ext cx="22" cy="511"/>
                      <a:chOff x="2526" y="1315"/>
                      <a:chExt cx="19" cy="834"/>
                    </a:xfrm>
                  </p:grpSpPr>
                  <p:sp>
                    <p:nvSpPr>
                      <p:cNvPr id="1616" name="Freeform 91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17" name="Freeform 91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10" name="Group 916"/>
                    <p:cNvGrpSpPr>
                      <a:grpSpLocks/>
                    </p:cNvGrpSpPr>
                    <p:nvPr/>
                  </p:nvGrpSpPr>
                  <p:grpSpPr bwMode="auto">
                    <a:xfrm>
                      <a:off x="2404" y="1616"/>
                      <a:ext cx="128" cy="522"/>
                      <a:chOff x="2407" y="1125"/>
                      <a:chExt cx="128" cy="522"/>
                    </a:xfrm>
                  </p:grpSpPr>
                  <p:sp>
                    <p:nvSpPr>
                      <p:cNvPr id="1614" name="Freeform 91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15" name="Freeform 91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11" name="Group 919"/>
                    <p:cNvGrpSpPr>
                      <a:grpSpLocks/>
                    </p:cNvGrpSpPr>
                    <p:nvPr/>
                  </p:nvGrpSpPr>
                  <p:grpSpPr bwMode="auto">
                    <a:xfrm>
                      <a:off x="2517" y="1638"/>
                      <a:ext cx="265" cy="489"/>
                      <a:chOff x="2531" y="1324"/>
                      <a:chExt cx="265" cy="489"/>
                    </a:xfrm>
                  </p:grpSpPr>
                  <p:sp>
                    <p:nvSpPr>
                      <p:cNvPr id="1612" name="Freeform 92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13" name="Freeform 92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89" name="Group 922"/>
                  <p:cNvGrpSpPr>
                    <a:grpSpLocks/>
                  </p:cNvGrpSpPr>
                  <p:nvPr/>
                </p:nvGrpSpPr>
                <p:grpSpPr bwMode="auto">
                  <a:xfrm>
                    <a:off x="3491" y="1695"/>
                    <a:ext cx="219" cy="263"/>
                    <a:chOff x="2404" y="1616"/>
                    <a:chExt cx="378" cy="533"/>
                  </a:xfrm>
                </p:grpSpPr>
                <p:grpSp>
                  <p:nvGrpSpPr>
                    <p:cNvPr id="1600" name="Group 923"/>
                    <p:cNvGrpSpPr>
                      <a:grpSpLocks/>
                    </p:cNvGrpSpPr>
                    <p:nvPr/>
                  </p:nvGrpSpPr>
                  <p:grpSpPr bwMode="auto">
                    <a:xfrm>
                      <a:off x="2526" y="1638"/>
                      <a:ext cx="22" cy="511"/>
                      <a:chOff x="2526" y="1315"/>
                      <a:chExt cx="19" cy="834"/>
                    </a:xfrm>
                  </p:grpSpPr>
                  <p:sp>
                    <p:nvSpPr>
                      <p:cNvPr id="1607" name="Freeform 92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08" name="Freeform 92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01" name="Group 926"/>
                    <p:cNvGrpSpPr>
                      <a:grpSpLocks/>
                    </p:cNvGrpSpPr>
                    <p:nvPr/>
                  </p:nvGrpSpPr>
                  <p:grpSpPr bwMode="auto">
                    <a:xfrm>
                      <a:off x="2404" y="1616"/>
                      <a:ext cx="128" cy="522"/>
                      <a:chOff x="2407" y="1125"/>
                      <a:chExt cx="128" cy="522"/>
                    </a:xfrm>
                  </p:grpSpPr>
                  <p:sp>
                    <p:nvSpPr>
                      <p:cNvPr id="1605" name="Freeform 92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06" name="Freeform 92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602" name="Group 929"/>
                    <p:cNvGrpSpPr>
                      <a:grpSpLocks/>
                    </p:cNvGrpSpPr>
                    <p:nvPr/>
                  </p:nvGrpSpPr>
                  <p:grpSpPr bwMode="auto">
                    <a:xfrm>
                      <a:off x="2517" y="1638"/>
                      <a:ext cx="265" cy="489"/>
                      <a:chOff x="2531" y="1324"/>
                      <a:chExt cx="265" cy="489"/>
                    </a:xfrm>
                  </p:grpSpPr>
                  <p:sp>
                    <p:nvSpPr>
                      <p:cNvPr id="1603" name="Freeform 93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604" name="Freeform 93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90" name="Group 932"/>
                  <p:cNvGrpSpPr>
                    <a:grpSpLocks/>
                  </p:cNvGrpSpPr>
                  <p:nvPr/>
                </p:nvGrpSpPr>
                <p:grpSpPr bwMode="auto">
                  <a:xfrm>
                    <a:off x="3570" y="1672"/>
                    <a:ext cx="222" cy="293"/>
                    <a:chOff x="2404" y="1616"/>
                    <a:chExt cx="378" cy="533"/>
                  </a:xfrm>
                </p:grpSpPr>
                <p:grpSp>
                  <p:nvGrpSpPr>
                    <p:cNvPr id="1591" name="Group 933"/>
                    <p:cNvGrpSpPr>
                      <a:grpSpLocks/>
                    </p:cNvGrpSpPr>
                    <p:nvPr/>
                  </p:nvGrpSpPr>
                  <p:grpSpPr bwMode="auto">
                    <a:xfrm>
                      <a:off x="2526" y="1638"/>
                      <a:ext cx="22" cy="511"/>
                      <a:chOff x="2526" y="1315"/>
                      <a:chExt cx="19" cy="834"/>
                    </a:xfrm>
                  </p:grpSpPr>
                  <p:sp>
                    <p:nvSpPr>
                      <p:cNvPr id="1598" name="Freeform 934"/>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99" name="Freeform 93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92" name="Group 936"/>
                    <p:cNvGrpSpPr>
                      <a:grpSpLocks/>
                    </p:cNvGrpSpPr>
                    <p:nvPr/>
                  </p:nvGrpSpPr>
                  <p:grpSpPr bwMode="auto">
                    <a:xfrm>
                      <a:off x="2404" y="1616"/>
                      <a:ext cx="128" cy="522"/>
                      <a:chOff x="2407" y="1125"/>
                      <a:chExt cx="128" cy="522"/>
                    </a:xfrm>
                  </p:grpSpPr>
                  <p:sp>
                    <p:nvSpPr>
                      <p:cNvPr id="1596" name="Freeform 937"/>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97" name="Freeform 93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93" name="Group 939"/>
                    <p:cNvGrpSpPr>
                      <a:grpSpLocks/>
                    </p:cNvGrpSpPr>
                    <p:nvPr/>
                  </p:nvGrpSpPr>
                  <p:grpSpPr bwMode="auto">
                    <a:xfrm>
                      <a:off x="2517" y="1638"/>
                      <a:ext cx="265" cy="489"/>
                      <a:chOff x="2531" y="1324"/>
                      <a:chExt cx="265" cy="489"/>
                    </a:xfrm>
                  </p:grpSpPr>
                  <p:sp>
                    <p:nvSpPr>
                      <p:cNvPr id="1594" name="Freeform 940"/>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95" name="Freeform 94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410" name="Group 942"/>
                <p:cNvGrpSpPr>
                  <a:grpSpLocks/>
                </p:cNvGrpSpPr>
                <p:nvPr/>
              </p:nvGrpSpPr>
              <p:grpSpPr bwMode="auto">
                <a:xfrm>
                  <a:off x="2141" y="2397"/>
                  <a:ext cx="122" cy="59"/>
                  <a:chOff x="3390" y="1636"/>
                  <a:chExt cx="402" cy="330"/>
                </a:xfrm>
              </p:grpSpPr>
              <p:grpSp>
                <p:nvGrpSpPr>
                  <p:cNvPr id="1525" name="Group 943"/>
                  <p:cNvGrpSpPr>
                    <a:grpSpLocks/>
                  </p:cNvGrpSpPr>
                  <p:nvPr/>
                </p:nvGrpSpPr>
                <p:grpSpPr bwMode="auto">
                  <a:xfrm>
                    <a:off x="3439" y="1694"/>
                    <a:ext cx="219" cy="263"/>
                    <a:chOff x="2404" y="1616"/>
                    <a:chExt cx="378" cy="533"/>
                  </a:xfrm>
                </p:grpSpPr>
                <p:grpSp>
                  <p:nvGrpSpPr>
                    <p:cNvPr id="1576" name="Group 944"/>
                    <p:cNvGrpSpPr>
                      <a:grpSpLocks/>
                    </p:cNvGrpSpPr>
                    <p:nvPr/>
                  </p:nvGrpSpPr>
                  <p:grpSpPr bwMode="auto">
                    <a:xfrm>
                      <a:off x="2526" y="1638"/>
                      <a:ext cx="22" cy="511"/>
                      <a:chOff x="2526" y="1315"/>
                      <a:chExt cx="19" cy="834"/>
                    </a:xfrm>
                  </p:grpSpPr>
                  <p:sp>
                    <p:nvSpPr>
                      <p:cNvPr id="1583" name="Freeform 94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84" name="Freeform 94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77" name="Group 947"/>
                    <p:cNvGrpSpPr>
                      <a:grpSpLocks/>
                    </p:cNvGrpSpPr>
                    <p:nvPr/>
                  </p:nvGrpSpPr>
                  <p:grpSpPr bwMode="auto">
                    <a:xfrm>
                      <a:off x="2404" y="1616"/>
                      <a:ext cx="128" cy="522"/>
                      <a:chOff x="2407" y="1125"/>
                      <a:chExt cx="128" cy="522"/>
                    </a:xfrm>
                  </p:grpSpPr>
                  <p:sp>
                    <p:nvSpPr>
                      <p:cNvPr id="1581" name="Freeform 94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82" name="Freeform 94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78" name="Group 950"/>
                    <p:cNvGrpSpPr>
                      <a:grpSpLocks/>
                    </p:cNvGrpSpPr>
                    <p:nvPr/>
                  </p:nvGrpSpPr>
                  <p:grpSpPr bwMode="auto">
                    <a:xfrm>
                      <a:off x="2517" y="1638"/>
                      <a:ext cx="265" cy="489"/>
                      <a:chOff x="2531" y="1324"/>
                      <a:chExt cx="265" cy="489"/>
                    </a:xfrm>
                  </p:grpSpPr>
                  <p:sp>
                    <p:nvSpPr>
                      <p:cNvPr id="1579" name="Freeform 95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80" name="Freeform 95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26" name="Group 953"/>
                  <p:cNvGrpSpPr>
                    <a:grpSpLocks/>
                  </p:cNvGrpSpPr>
                  <p:nvPr/>
                </p:nvGrpSpPr>
                <p:grpSpPr bwMode="auto">
                  <a:xfrm>
                    <a:off x="3479" y="1701"/>
                    <a:ext cx="219" cy="263"/>
                    <a:chOff x="2404" y="1616"/>
                    <a:chExt cx="378" cy="533"/>
                  </a:xfrm>
                </p:grpSpPr>
                <p:grpSp>
                  <p:nvGrpSpPr>
                    <p:cNvPr id="1567" name="Group 954"/>
                    <p:cNvGrpSpPr>
                      <a:grpSpLocks/>
                    </p:cNvGrpSpPr>
                    <p:nvPr/>
                  </p:nvGrpSpPr>
                  <p:grpSpPr bwMode="auto">
                    <a:xfrm>
                      <a:off x="2526" y="1638"/>
                      <a:ext cx="22" cy="511"/>
                      <a:chOff x="2526" y="1315"/>
                      <a:chExt cx="19" cy="834"/>
                    </a:xfrm>
                  </p:grpSpPr>
                  <p:sp>
                    <p:nvSpPr>
                      <p:cNvPr id="1574" name="Freeform 95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75" name="Freeform 95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68" name="Group 957"/>
                    <p:cNvGrpSpPr>
                      <a:grpSpLocks/>
                    </p:cNvGrpSpPr>
                    <p:nvPr/>
                  </p:nvGrpSpPr>
                  <p:grpSpPr bwMode="auto">
                    <a:xfrm>
                      <a:off x="2404" y="1616"/>
                      <a:ext cx="128" cy="522"/>
                      <a:chOff x="2407" y="1125"/>
                      <a:chExt cx="128" cy="522"/>
                    </a:xfrm>
                  </p:grpSpPr>
                  <p:sp>
                    <p:nvSpPr>
                      <p:cNvPr id="1572" name="Freeform 95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73" name="Freeform 95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69" name="Group 960"/>
                    <p:cNvGrpSpPr>
                      <a:grpSpLocks/>
                    </p:cNvGrpSpPr>
                    <p:nvPr/>
                  </p:nvGrpSpPr>
                  <p:grpSpPr bwMode="auto">
                    <a:xfrm>
                      <a:off x="2517" y="1638"/>
                      <a:ext cx="265" cy="489"/>
                      <a:chOff x="2531" y="1324"/>
                      <a:chExt cx="265" cy="489"/>
                    </a:xfrm>
                  </p:grpSpPr>
                  <p:sp>
                    <p:nvSpPr>
                      <p:cNvPr id="1570" name="Freeform 96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71" name="Freeform 96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27" name="Group 963"/>
                  <p:cNvGrpSpPr>
                    <a:grpSpLocks/>
                  </p:cNvGrpSpPr>
                  <p:nvPr/>
                </p:nvGrpSpPr>
                <p:grpSpPr bwMode="auto">
                  <a:xfrm>
                    <a:off x="3390" y="1636"/>
                    <a:ext cx="243" cy="329"/>
                    <a:chOff x="2404" y="1616"/>
                    <a:chExt cx="378" cy="533"/>
                  </a:xfrm>
                </p:grpSpPr>
                <p:grpSp>
                  <p:nvGrpSpPr>
                    <p:cNvPr id="1558" name="Group 964"/>
                    <p:cNvGrpSpPr>
                      <a:grpSpLocks/>
                    </p:cNvGrpSpPr>
                    <p:nvPr/>
                  </p:nvGrpSpPr>
                  <p:grpSpPr bwMode="auto">
                    <a:xfrm>
                      <a:off x="2526" y="1638"/>
                      <a:ext cx="22" cy="511"/>
                      <a:chOff x="2526" y="1315"/>
                      <a:chExt cx="19" cy="834"/>
                    </a:xfrm>
                  </p:grpSpPr>
                  <p:sp>
                    <p:nvSpPr>
                      <p:cNvPr id="1565" name="Freeform 96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66" name="Freeform 96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59" name="Group 967"/>
                    <p:cNvGrpSpPr>
                      <a:grpSpLocks/>
                    </p:cNvGrpSpPr>
                    <p:nvPr/>
                  </p:nvGrpSpPr>
                  <p:grpSpPr bwMode="auto">
                    <a:xfrm>
                      <a:off x="2404" y="1616"/>
                      <a:ext cx="128" cy="522"/>
                      <a:chOff x="2407" y="1125"/>
                      <a:chExt cx="128" cy="522"/>
                    </a:xfrm>
                  </p:grpSpPr>
                  <p:sp>
                    <p:nvSpPr>
                      <p:cNvPr id="1563" name="Freeform 96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64" name="Freeform 96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60" name="Group 970"/>
                    <p:cNvGrpSpPr>
                      <a:grpSpLocks/>
                    </p:cNvGrpSpPr>
                    <p:nvPr/>
                  </p:nvGrpSpPr>
                  <p:grpSpPr bwMode="auto">
                    <a:xfrm>
                      <a:off x="2517" y="1638"/>
                      <a:ext cx="265" cy="489"/>
                      <a:chOff x="2531" y="1324"/>
                      <a:chExt cx="265" cy="489"/>
                    </a:xfrm>
                  </p:grpSpPr>
                  <p:sp>
                    <p:nvSpPr>
                      <p:cNvPr id="1561" name="Freeform 97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62" name="Freeform 97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28" name="Group 973"/>
                  <p:cNvGrpSpPr>
                    <a:grpSpLocks/>
                  </p:cNvGrpSpPr>
                  <p:nvPr/>
                </p:nvGrpSpPr>
                <p:grpSpPr bwMode="auto">
                  <a:xfrm>
                    <a:off x="3532" y="1760"/>
                    <a:ext cx="168" cy="206"/>
                    <a:chOff x="2404" y="1616"/>
                    <a:chExt cx="378" cy="533"/>
                  </a:xfrm>
                </p:grpSpPr>
                <p:grpSp>
                  <p:nvGrpSpPr>
                    <p:cNvPr id="1549" name="Group 974"/>
                    <p:cNvGrpSpPr>
                      <a:grpSpLocks/>
                    </p:cNvGrpSpPr>
                    <p:nvPr/>
                  </p:nvGrpSpPr>
                  <p:grpSpPr bwMode="auto">
                    <a:xfrm>
                      <a:off x="2526" y="1638"/>
                      <a:ext cx="22" cy="511"/>
                      <a:chOff x="2526" y="1315"/>
                      <a:chExt cx="19" cy="834"/>
                    </a:xfrm>
                  </p:grpSpPr>
                  <p:sp>
                    <p:nvSpPr>
                      <p:cNvPr id="1556" name="Freeform 97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57" name="Freeform 97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50" name="Group 977"/>
                    <p:cNvGrpSpPr>
                      <a:grpSpLocks/>
                    </p:cNvGrpSpPr>
                    <p:nvPr/>
                  </p:nvGrpSpPr>
                  <p:grpSpPr bwMode="auto">
                    <a:xfrm>
                      <a:off x="2404" y="1616"/>
                      <a:ext cx="128" cy="522"/>
                      <a:chOff x="2407" y="1125"/>
                      <a:chExt cx="128" cy="522"/>
                    </a:xfrm>
                  </p:grpSpPr>
                  <p:sp>
                    <p:nvSpPr>
                      <p:cNvPr id="1554" name="Freeform 97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55" name="Freeform 97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51" name="Group 980"/>
                    <p:cNvGrpSpPr>
                      <a:grpSpLocks/>
                    </p:cNvGrpSpPr>
                    <p:nvPr/>
                  </p:nvGrpSpPr>
                  <p:grpSpPr bwMode="auto">
                    <a:xfrm>
                      <a:off x="2517" y="1638"/>
                      <a:ext cx="265" cy="489"/>
                      <a:chOff x="2531" y="1324"/>
                      <a:chExt cx="265" cy="489"/>
                    </a:xfrm>
                  </p:grpSpPr>
                  <p:sp>
                    <p:nvSpPr>
                      <p:cNvPr id="1552" name="Freeform 98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53" name="Freeform 98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29" name="Group 983"/>
                  <p:cNvGrpSpPr>
                    <a:grpSpLocks/>
                  </p:cNvGrpSpPr>
                  <p:nvPr/>
                </p:nvGrpSpPr>
                <p:grpSpPr bwMode="auto">
                  <a:xfrm>
                    <a:off x="3491" y="1695"/>
                    <a:ext cx="219" cy="263"/>
                    <a:chOff x="2404" y="1616"/>
                    <a:chExt cx="378" cy="533"/>
                  </a:xfrm>
                </p:grpSpPr>
                <p:grpSp>
                  <p:nvGrpSpPr>
                    <p:cNvPr id="1540" name="Group 984"/>
                    <p:cNvGrpSpPr>
                      <a:grpSpLocks/>
                    </p:cNvGrpSpPr>
                    <p:nvPr/>
                  </p:nvGrpSpPr>
                  <p:grpSpPr bwMode="auto">
                    <a:xfrm>
                      <a:off x="2526" y="1638"/>
                      <a:ext cx="22" cy="511"/>
                      <a:chOff x="2526" y="1315"/>
                      <a:chExt cx="19" cy="834"/>
                    </a:xfrm>
                  </p:grpSpPr>
                  <p:sp>
                    <p:nvSpPr>
                      <p:cNvPr id="1547" name="Freeform 98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48" name="Freeform 98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41" name="Group 987"/>
                    <p:cNvGrpSpPr>
                      <a:grpSpLocks/>
                    </p:cNvGrpSpPr>
                    <p:nvPr/>
                  </p:nvGrpSpPr>
                  <p:grpSpPr bwMode="auto">
                    <a:xfrm>
                      <a:off x="2404" y="1616"/>
                      <a:ext cx="128" cy="522"/>
                      <a:chOff x="2407" y="1125"/>
                      <a:chExt cx="128" cy="522"/>
                    </a:xfrm>
                  </p:grpSpPr>
                  <p:sp>
                    <p:nvSpPr>
                      <p:cNvPr id="1545" name="Freeform 98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46" name="Freeform 98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42" name="Group 990"/>
                    <p:cNvGrpSpPr>
                      <a:grpSpLocks/>
                    </p:cNvGrpSpPr>
                    <p:nvPr/>
                  </p:nvGrpSpPr>
                  <p:grpSpPr bwMode="auto">
                    <a:xfrm>
                      <a:off x="2517" y="1638"/>
                      <a:ext cx="265" cy="489"/>
                      <a:chOff x="2531" y="1324"/>
                      <a:chExt cx="265" cy="489"/>
                    </a:xfrm>
                  </p:grpSpPr>
                  <p:sp>
                    <p:nvSpPr>
                      <p:cNvPr id="1543" name="Freeform 99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44" name="Freeform 99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530" name="Group 993"/>
                  <p:cNvGrpSpPr>
                    <a:grpSpLocks/>
                  </p:cNvGrpSpPr>
                  <p:nvPr/>
                </p:nvGrpSpPr>
                <p:grpSpPr bwMode="auto">
                  <a:xfrm>
                    <a:off x="3570" y="1672"/>
                    <a:ext cx="222" cy="293"/>
                    <a:chOff x="2404" y="1616"/>
                    <a:chExt cx="378" cy="533"/>
                  </a:xfrm>
                </p:grpSpPr>
                <p:grpSp>
                  <p:nvGrpSpPr>
                    <p:cNvPr id="1531" name="Group 994"/>
                    <p:cNvGrpSpPr>
                      <a:grpSpLocks/>
                    </p:cNvGrpSpPr>
                    <p:nvPr/>
                  </p:nvGrpSpPr>
                  <p:grpSpPr bwMode="auto">
                    <a:xfrm>
                      <a:off x="2526" y="1638"/>
                      <a:ext cx="22" cy="511"/>
                      <a:chOff x="2526" y="1315"/>
                      <a:chExt cx="19" cy="834"/>
                    </a:xfrm>
                  </p:grpSpPr>
                  <p:sp>
                    <p:nvSpPr>
                      <p:cNvPr id="1538" name="Freeform 995"/>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39" name="Freeform 99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32" name="Group 997"/>
                    <p:cNvGrpSpPr>
                      <a:grpSpLocks/>
                    </p:cNvGrpSpPr>
                    <p:nvPr/>
                  </p:nvGrpSpPr>
                  <p:grpSpPr bwMode="auto">
                    <a:xfrm>
                      <a:off x="2404" y="1616"/>
                      <a:ext cx="128" cy="522"/>
                      <a:chOff x="2407" y="1125"/>
                      <a:chExt cx="128" cy="522"/>
                    </a:xfrm>
                  </p:grpSpPr>
                  <p:sp>
                    <p:nvSpPr>
                      <p:cNvPr id="1536" name="Freeform 998"/>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37" name="Freeform 99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33" name="Group 1000"/>
                    <p:cNvGrpSpPr>
                      <a:grpSpLocks/>
                    </p:cNvGrpSpPr>
                    <p:nvPr/>
                  </p:nvGrpSpPr>
                  <p:grpSpPr bwMode="auto">
                    <a:xfrm>
                      <a:off x="2517" y="1638"/>
                      <a:ext cx="265" cy="489"/>
                      <a:chOff x="2531" y="1324"/>
                      <a:chExt cx="265" cy="489"/>
                    </a:xfrm>
                  </p:grpSpPr>
                  <p:sp>
                    <p:nvSpPr>
                      <p:cNvPr id="1534" name="Freeform 1001"/>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35" name="Freeform 100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nvGrpSpPr>
                <p:cNvPr id="1411" name="Group 1003"/>
                <p:cNvGrpSpPr>
                  <a:grpSpLocks/>
                </p:cNvGrpSpPr>
                <p:nvPr/>
              </p:nvGrpSpPr>
              <p:grpSpPr bwMode="auto">
                <a:xfrm>
                  <a:off x="2109" y="2395"/>
                  <a:ext cx="87" cy="56"/>
                  <a:chOff x="3390" y="1636"/>
                  <a:chExt cx="402" cy="330"/>
                </a:xfrm>
              </p:grpSpPr>
              <p:grpSp>
                <p:nvGrpSpPr>
                  <p:cNvPr id="1465" name="Group 1004"/>
                  <p:cNvGrpSpPr>
                    <a:grpSpLocks/>
                  </p:cNvGrpSpPr>
                  <p:nvPr/>
                </p:nvGrpSpPr>
                <p:grpSpPr bwMode="auto">
                  <a:xfrm>
                    <a:off x="3439" y="1694"/>
                    <a:ext cx="219" cy="263"/>
                    <a:chOff x="2404" y="1616"/>
                    <a:chExt cx="378" cy="533"/>
                  </a:xfrm>
                </p:grpSpPr>
                <p:grpSp>
                  <p:nvGrpSpPr>
                    <p:cNvPr id="1516" name="Group 1005"/>
                    <p:cNvGrpSpPr>
                      <a:grpSpLocks/>
                    </p:cNvGrpSpPr>
                    <p:nvPr/>
                  </p:nvGrpSpPr>
                  <p:grpSpPr bwMode="auto">
                    <a:xfrm>
                      <a:off x="2526" y="1638"/>
                      <a:ext cx="22" cy="511"/>
                      <a:chOff x="2526" y="1315"/>
                      <a:chExt cx="19" cy="834"/>
                    </a:xfrm>
                  </p:grpSpPr>
                  <p:sp>
                    <p:nvSpPr>
                      <p:cNvPr id="1523" name="Freeform 100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24" name="Freeform 100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17" name="Group 1008"/>
                    <p:cNvGrpSpPr>
                      <a:grpSpLocks/>
                    </p:cNvGrpSpPr>
                    <p:nvPr/>
                  </p:nvGrpSpPr>
                  <p:grpSpPr bwMode="auto">
                    <a:xfrm>
                      <a:off x="2404" y="1616"/>
                      <a:ext cx="128" cy="522"/>
                      <a:chOff x="2407" y="1125"/>
                      <a:chExt cx="128" cy="522"/>
                    </a:xfrm>
                  </p:grpSpPr>
                  <p:sp>
                    <p:nvSpPr>
                      <p:cNvPr id="1521" name="Freeform 100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22" name="Freeform 101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18" name="Group 1011"/>
                    <p:cNvGrpSpPr>
                      <a:grpSpLocks/>
                    </p:cNvGrpSpPr>
                    <p:nvPr/>
                  </p:nvGrpSpPr>
                  <p:grpSpPr bwMode="auto">
                    <a:xfrm>
                      <a:off x="2517" y="1638"/>
                      <a:ext cx="265" cy="489"/>
                      <a:chOff x="2531" y="1324"/>
                      <a:chExt cx="265" cy="489"/>
                    </a:xfrm>
                  </p:grpSpPr>
                  <p:sp>
                    <p:nvSpPr>
                      <p:cNvPr id="1519" name="Freeform 101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20" name="Freeform 101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466" name="Group 1014"/>
                  <p:cNvGrpSpPr>
                    <a:grpSpLocks/>
                  </p:cNvGrpSpPr>
                  <p:nvPr/>
                </p:nvGrpSpPr>
                <p:grpSpPr bwMode="auto">
                  <a:xfrm>
                    <a:off x="3479" y="1701"/>
                    <a:ext cx="219" cy="263"/>
                    <a:chOff x="2404" y="1616"/>
                    <a:chExt cx="378" cy="533"/>
                  </a:xfrm>
                </p:grpSpPr>
                <p:grpSp>
                  <p:nvGrpSpPr>
                    <p:cNvPr id="1507" name="Group 1015"/>
                    <p:cNvGrpSpPr>
                      <a:grpSpLocks/>
                    </p:cNvGrpSpPr>
                    <p:nvPr/>
                  </p:nvGrpSpPr>
                  <p:grpSpPr bwMode="auto">
                    <a:xfrm>
                      <a:off x="2526" y="1638"/>
                      <a:ext cx="22" cy="511"/>
                      <a:chOff x="2526" y="1315"/>
                      <a:chExt cx="19" cy="834"/>
                    </a:xfrm>
                  </p:grpSpPr>
                  <p:sp>
                    <p:nvSpPr>
                      <p:cNvPr id="1514" name="Freeform 101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15" name="Freeform 101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08" name="Group 1018"/>
                    <p:cNvGrpSpPr>
                      <a:grpSpLocks/>
                    </p:cNvGrpSpPr>
                    <p:nvPr/>
                  </p:nvGrpSpPr>
                  <p:grpSpPr bwMode="auto">
                    <a:xfrm>
                      <a:off x="2404" y="1616"/>
                      <a:ext cx="128" cy="522"/>
                      <a:chOff x="2407" y="1125"/>
                      <a:chExt cx="128" cy="522"/>
                    </a:xfrm>
                  </p:grpSpPr>
                  <p:sp>
                    <p:nvSpPr>
                      <p:cNvPr id="1512" name="Freeform 101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13" name="Freeform 102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09" name="Group 1021"/>
                    <p:cNvGrpSpPr>
                      <a:grpSpLocks/>
                    </p:cNvGrpSpPr>
                    <p:nvPr/>
                  </p:nvGrpSpPr>
                  <p:grpSpPr bwMode="auto">
                    <a:xfrm>
                      <a:off x="2517" y="1638"/>
                      <a:ext cx="265" cy="489"/>
                      <a:chOff x="2531" y="1324"/>
                      <a:chExt cx="265" cy="489"/>
                    </a:xfrm>
                  </p:grpSpPr>
                  <p:sp>
                    <p:nvSpPr>
                      <p:cNvPr id="1510" name="Freeform 102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11" name="Freeform 102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467" name="Group 1024"/>
                  <p:cNvGrpSpPr>
                    <a:grpSpLocks/>
                  </p:cNvGrpSpPr>
                  <p:nvPr/>
                </p:nvGrpSpPr>
                <p:grpSpPr bwMode="auto">
                  <a:xfrm>
                    <a:off x="3390" y="1636"/>
                    <a:ext cx="243" cy="329"/>
                    <a:chOff x="2404" y="1616"/>
                    <a:chExt cx="378" cy="533"/>
                  </a:xfrm>
                </p:grpSpPr>
                <p:grpSp>
                  <p:nvGrpSpPr>
                    <p:cNvPr id="1498" name="Group 1025"/>
                    <p:cNvGrpSpPr>
                      <a:grpSpLocks/>
                    </p:cNvGrpSpPr>
                    <p:nvPr/>
                  </p:nvGrpSpPr>
                  <p:grpSpPr bwMode="auto">
                    <a:xfrm>
                      <a:off x="2526" y="1638"/>
                      <a:ext cx="22" cy="511"/>
                      <a:chOff x="2526" y="1315"/>
                      <a:chExt cx="19" cy="834"/>
                    </a:xfrm>
                  </p:grpSpPr>
                  <p:sp>
                    <p:nvSpPr>
                      <p:cNvPr id="1505" name="Freeform 102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06" name="Freeform 102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99" name="Group 1028"/>
                    <p:cNvGrpSpPr>
                      <a:grpSpLocks/>
                    </p:cNvGrpSpPr>
                    <p:nvPr/>
                  </p:nvGrpSpPr>
                  <p:grpSpPr bwMode="auto">
                    <a:xfrm>
                      <a:off x="2404" y="1616"/>
                      <a:ext cx="128" cy="522"/>
                      <a:chOff x="2407" y="1125"/>
                      <a:chExt cx="128" cy="522"/>
                    </a:xfrm>
                  </p:grpSpPr>
                  <p:sp>
                    <p:nvSpPr>
                      <p:cNvPr id="1503" name="Freeform 102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04" name="Freeform 103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500" name="Group 1031"/>
                    <p:cNvGrpSpPr>
                      <a:grpSpLocks/>
                    </p:cNvGrpSpPr>
                    <p:nvPr/>
                  </p:nvGrpSpPr>
                  <p:grpSpPr bwMode="auto">
                    <a:xfrm>
                      <a:off x="2517" y="1638"/>
                      <a:ext cx="265" cy="489"/>
                      <a:chOff x="2531" y="1324"/>
                      <a:chExt cx="265" cy="489"/>
                    </a:xfrm>
                  </p:grpSpPr>
                  <p:sp>
                    <p:nvSpPr>
                      <p:cNvPr id="1501" name="Freeform 103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502" name="Freeform 103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468" name="Group 1034"/>
                  <p:cNvGrpSpPr>
                    <a:grpSpLocks/>
                  </p:cNvGrpSpPr>
                  <p:nvPr/>
                </p:nvGrpSpPr>
                <p:grpSpPr bwMode="auto">
                  <a:xfrm>
                    <a:off x="3532" y="1760"/>
                    <a:ext cx="168" cy="206"/>
                    <a:chOff x="2404" y="1616"/>
                    <a:chExt cx="378" cy="533"/>
                  </a:xfrm>
                </p:grpSpPr>
                <p:grpSp>
                  <p:nvGrpSpPr>
                    <p:cNvPr id="1489" name="Group 1035"/>
                    <p:cNvGrpSpPr>
                      <a:grpSpLocks/>
                    </p:cNvGrpSpPr>
                    <p:nvPr/>
                  </p:nvGrpSpPr>
                  <p:grpSpPr bwMode="auto">
                    <a:xfrm>
                      <a:off x="2526" y="1638"/>
                      <a:ext cx="22" cy="511"/>
                      <a:chOff x="2526" y="1315"/>
                      <a:chExt cx="19" cy="834"/>
                    </a:xfrm>
                  </p:grpSpPr>
                  <p:sp>
                    <p:nvSpPr>
                      <p:cNvPr id="1496" name="Freeform 103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97" name="Freeform 103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90" name="Group 1038"/>
                    <p:cNvGrpSpPr>
                      <a:grpSpLocks/>
                    </p:cNvGrpSpPr>
                    <p:nvPr/>
                  </p:nvGrpSpPr>
                  <p:grpSpPr bwMode="auto">
                    <a:xfrm>
                      <a:off x="2404" y="1616"/>
                      <a:ext cx="128" cy="522"/>
                      <a:chOff x="2407" y="1125"/>
                      <a:chExt cx="128" cy="522"/>
                    </a:xfrm>
                  </p:grpSpPr>
                  <p:sp>
                    <p:nvSpPr>
                      <p:cNvPr id="1494" name="Freeform 103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95" name="Freeform 104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91" name="Group 1041"/>
                    <p:cNvGrpSpPr>
                      <a:grpSpLocks/>
                    </p:cNvGrpSpPr>
                    <p:nvPr/>
                  </p:nvGrpSpPr>
                  <p:grpSpPr bwMode="auto">
                    <a:xfrm>
                      <a:off x="2517" y="1638"/>
                      <a:ext cx="265" cy="489"/>
                      <a:chOff x="2531" y="1324"/>
                      <a:chExt cx="265" cy="489"/>
                    </a:xfrm>
                  </p:grpSpPr>
                  <p:sp>
                    <p:nvSpPr>
                      <p:cNvPr id="1492" name="Freeform 104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93" name="Freeform 104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469" name="Group 1044"/>
                  <p:cNvGrpSpPr>
                    <a:grpSpLocks/>
                  </p:cNvGrpSpPr>
                  <p:nvPr/>
                </p:nvGrpSpPr>
                <p:grpSpPr bwMode="auto">
                  <a:xfrm>
                    <a:off x="3491" y="1695"/>
                    <a:ext cx="219" cy="263"/>
                    <a:chOff x="2404" y="1616"/>
                    <a:chExt cx="378" cy="533"/>
                  </a:xfrm>
                </p:grpSpPr>
                <p:grpSp>
                  <p:nvGrpSpPr>
                    <p:cNvPr id="1480" name="Group 1045"/>
                    <p:cNvGrpSpPr>
                      <a:grpSpLocks/>
                    </p:cNvGrpSpPr>
                    <p:nvPr/>
                  </p:nvGrpSpPr>
                  <p:grpSpPr bwMode="auto">
                    <a:xfrm>
                      <a:off x="2526" y="1638"/>
                      <a:ext cx="22" cy="511"/>
                      <a:chOff x="2526" y="1315"/>
                      <a:chExt cx="19" cy="834"/>
                    </a:xfrm>
                  </p:grpSpPr>
                  <p:sp>
                    <p:nvSpPr>
                      <p:cNvPr id="1487" name="Freeform 104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88" name="Freeform 104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81" name="Group 1048"/>
                    <p:cNvGrpSpPr>
                      <a:grpSpLocks/>
                    </p:cNvGrpSpPr>
                    <p:nvPr/>
                  </p:nvGrpSpPr>
                  <p:grpSpPr bwMode="auto">
                    <a:xfrm>
                      <a:off x="2404" y="1616"/>
                      <a:ext cx="128" cy="522"/>
                      <a:chOff x="2407" y="1125"/>
                      <a:chExt cx="128" cy="522"/>
                    </a:xfrm>
                  </p:grpSpPr>
                  <p:sp>
                    <p:nvSpPr>
                      <p:cNvPr id="1485" name="Freeform 104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86" name="Freeform 105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82" name="Group 1051"/>
                    <p:cNvGrpSpPr>
                      <a:grpSpLocks/>
                    </p:cNvGrpSpPr>
                    <p:nvPr/>
                  </p:nvGrpSpPr>
                  <p:grpSpPr bwMode="auto">
                    <a:xfrm>
                      <a:off x="2517" y="1638"/>
                      <a:ext cx="265" cy="489"/>
                      <a:chOff x="2531" y="1324"/>
                      <a:chExt cx="265" cy="489"/>
                    </a:xfrm>
                  </p:grpSpPr>
                  <p:sp>
                    <p:nvSpPr>
                      <p:cNvPr id="1483" name="Freeform 105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84" name="Freeform 105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470" name="Group 1054"/>
                  <p:cNvGrpSpPr>
                    <a:grpSpLocks/>
                  </p:cNvGrpSpPr>
                  <p:nvPr/>
                </p:nvGrpSpPr>
                <p:grpSpPr bwMode="auto">
                  <a:xfrm>
                    <a:off x="3570" y="1672"/>
                    <a:ext cx="222" cy="293"/>
                    <a:chOff x="2404" y="1616"/>
                    <a:chExt cx="378" cy="533"/>
                  </a:xfrm>
                </p:grpSpPr>
                <p:grpSp>
                  <p:nvGrpSpPr>
                    <p:cNvPr id="1471" name="Group 1055"/>
                    <p:cNvGrpSpPr>
                      <a:grpSpLocks/>
                    </p:cNvGrpSpPr>
                    <p:nvPr/>
                  </p:nvGrpSpPr>
                  <p:grpSpPr bwMode="auto">
                    <a:xfrm>
                      <a:off x="2526" y="1638"/>
                      <a:ext cx="22" cy="511"/>
                      <a:chOff x="2526" y="1315"/>
                      <a:chExt cx="19" cy="834"/>
                    </a:xfrm>
                  </p:grpSpPr>
                  <p:sp>
                    <p:nvSpPr>
                      <p:cNvPr id="1478" name="Freeform 1056"/>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79" name="Freeform 1057"/>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72" name="Group 1058"/>
                    <p:cNvGrpSpPr>
                      <a:grpSpLocks/>
                    </p:cNvGrpSpPr>
                    <p:nvPr/>
                  </p:nvGrpSpPr>
                  <p:grpSpPr bwMode="auto">
                    <a:xfrm>
                      <a:off x="2404" y="1616"/>
                      <a:ext cx="128" cy="522"/>
                      <a:chOff x="2407" y="1125"/>
                      <a:chExt cx="128" cy="522"/>
                    </a:xfrm>
                  </p:grpSpPr>
                  <p:sp>
                    <p:nvSpPr>
                      <p:cNvPr id="1476" name="Freeform 1059"/>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77" name="Freeform 1060"/>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473" name="Group 1061"/>
                    <p:cNvGrpSpPr>
                      <a:grpSpLocks/>
                    </p:cNvGrpSpPr>
                    <p:nvPr/>
                  </p:nvGrpSpPr>
                  <p:grpSpPr bwMode="auto">
                    <a:xfrm>
                      <a:off x="2517" y="1638"/>
                      <a:ext cx="265" cy="489"/>
                      <a:chOff x="2531" y="1324"/>
                      <a:chExt cx="265" cy="489"/>
                    </a:xfrm>
                  </p:grpSpPr>
                  <p:sp>
                    <p:nvSpPr>
                      <p:cNvPr id="1474" name="Freeform 1062"/>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75" name="Freeform 1063"/>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sp>
              <p:nvSpPr>
                <p:cNvPr id="1412" name="Freeform 1064"/>
                <p:cNvSpPr>
                  <a:spLocks/>
                </p:cNvSpPr>
                <p:nvPr/>
              </p:nvSpPr>
              <p:spPr bwMode="auto">
                <a:xfrm>
                  <a:off x="1914" y="2454"/>
                  <a:ext cx="307" cy="510"/>
                </a:xfrm>
                <a:custGeom>
                  <a:avLst/>
                  <a:gdLst>
                    <a:gd name="T0" fmla="*/ 172 w 307"/>
                    <a:gd name="T1" fmla="*/ 0 h 390"/>
                    <a:gd name="T2" fmla="*/ 162 w 307"/>
                    <a:gd name="T3" fmla="*/ 46 h 390"/>
                    <a:gd name="T4" fmla="*/ 120 w 307"/>
                    <a:gd name="T5" fmla="*/ 54 h 390"/>
                    <a:gd name="T6" fmla="*/ 72 w 307"/>
                    <a:gd name="T7" fmla="*/ 72 h 390"/>
                    <a:gd name="T8" fmla="*/ 12 w 307"/>
                    <a:gd name="T9" fmla="*/ 132 h 390"/>
                    <a:gd name="T10" fmla="*/ 0 w 307"/>
                    <a:gd name="T11" fmla="*/ 224 h 390"/>
                    <a:gd name="T12" fmla="*/ 12 w 307"/>
                    <a:gd name="T13" fmla="*/ 152 h 390"/>
                    <a:gd name="T14" fmla="*/ 48 w 307"/>
                    <a:gd name="T15" fmla="*/ 96 h 390"/>
                    <a:gd name="T16" fmla="*/ 102 w 307"/>
                    <a:gd name="T17" fmla="*/ 62 h 390"/>
                    <a:gd name="T18" fmla="*/ 168 w 307"/>
                    <a:gd name="T19" fmla="*/ 54 h 390"/>
                    <a:gd name="T20" fmla="*/ 136 w 307"/>
                    <a:gd name="T21" fmla="*/ 118 h 390"/>
                    <a:gd name="T22" fmla="*/ 114 w 307"/>
                    <a:gd name="T23" fmla="*/ 266 h 390"/>
                    <a:gd name="T24" fmla="*/ 118 w 307"/>
                    <a:gd name="T25" fmla="*/ 358 h 390"/>
                    <a:gd name="T26" fmla="*/ 122 w 307"/>
                    <a:gd name="T27" fmla="*/ 246 h 390"/>
                    <a:gd name="T28" fmla="*/ 136 w 307"/>
                    <a:gd name="T29" fmla="*/ 148 h 390"/>
                    <a:gd name="T30" fmla="*/ 174 w 307"/>
                    <a:gd name="T31" fmla="*/ 60 h 390"/>
                    <a:gd name="T32" fmla="*/ 170 w 307"/>
                    <a:gd name="T33" fmla="*/ 378 h 390"/>
                    <a:gd name="T34" fmla="*/ 182 w 307"/>
                    <a:gd name="T35" fmla="*/ 130 h 390"/>
                    <a:gd name="T36" fmla="*/ 182 w 307"/>
                    <a:gd name="T37" fmla="*/ 40 h 390"/>
                    <a:gd name="T38" fmla="*/ 272 w 307"/>
                    <a:gd name="T39" fmla="*/ 112 h 390"/>
                    <a:gd name="T40" fmla="*/ 300 w 307"/>
                    <a:gd name="T41" fmla="*/ 126 h 390"/>
                    <a:gd name="T42" fmla="*/ 232 w 307"/>
                    <a:gd name="T43" fmla="*/ 68 h 390"/>
                    <a:gd name="T44" fmla="*/ 182 w 307"/>
                    <a:gd name="T45" fmla="*/ 32 h 390"/>
                    <a:gd name="T46" fmla="*/ 186 w 307"/>
                    <a:gd name="T4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7" h="390">
                      <a:moveTo>
                        <a:pt x="172" y="0"/>
                      </a:moveTo>
                      <a:cubicBezTo>
                        <a:pt x="171" y="18"/>
                        <a:pt x="171" y="37"/>
                        <a:pt x="162" y="46"/>
                      </a:cubicBezTo>
                      <a:cubicBezTo>
                        <a:pt x="153" y="55"/>
                        <a:pt x="135" y="50"/>
                        <a:pt x="120" y="54"/>
                      </a:cubicBezTo>
                      <a:cubicBezTo>
                        <a:pt x="105" y="58"/>
                        <a:pt x="90" y="59"/>
                        <a:pt x="72" y="72"/>
                      </a:cubicBezTo>
                      <a:cubicBezTo>
                        <a:pt x="54" y="85"/>
                        <a:pt x="24" y="107"/>
                        <a:pt x="12" y="132"/>
                      </a:cubicBezTo>
                      <a:cubicBezTo>
                        <a:pt x="0" y="157"/>
                        <a:pt x="0" y="221"/>
                        <a:pt x="0" y="224"/>
                      </a:cubicBezTo>
                      <a:cubicBezTo>
                        <a:pt x="0" y="227"/>
                        <a:pt x="4" y="173"/>
                        <a:pt x="12" y="152"/>
                      </a:cubicBezTo>
                      <a:cubicBezTo>
                        <a:pt x="20" y="131"/>
                        <a:pt x="33" y="111"/>
                        <a:pt x="48" y="96"/>
                      </a:cubicBezTo>
                      <a:cubicBezTo>
                        <a:pt x="63" y="81"/>
                        <a:pt x="82" y="69"/>
                        <a:pt x="102" y="62"/>
                      </a:cubicBezTo>
                      <a:cubicBezTo>
                        <a:pt x="122" y="55"/>
                        <a:pt x="162" y="45"/>
                        <a:pt x="168" y="54"/>
                      </a:cubicBezTo>
                      <a:cubicBezTo>
                        <a:pt x="174" y="63"/>
                        <a:pt x="145" y="83"/>
                        <a:pt x="136" y="118"/>
                      </a:cubicBezTo>
                      <a:cubicBezTo>
                        <a:pt x="127" y="153"/>
                        <a:pt x="117" y="226"/>
                        <a:pt x="114" y="266"/>
                      </a:cubicBezTo>
                      <a:cubicBezTo>
                        <a:pt x="111" y="306"/>
                        <a:pt x="117" y="361"/>
                        <a:pt x="118" y="358"/>
                      </a:cubicBezTo>
                      <a:cubicBezTo>
                        <a:pt x="119" y="355"/>
                        <a:pt x="119" y="281"/>
                        <a:pt x="122" y="246"/>
                      </a:cubicBezTo>
                      <a:cubicBezTo>
                        <a:pt x="125" y="211"/>
                        <a:pt x="127" y="179"/>
                        <a:pt x="136" y="148"/>
                      </a:cubicBezTo>
                      <a:cubicBezTo>
                        <a:pt x="145" y="117"/>
                        <a:pt x="168" y="22"/>
                        <a:pt x="174" y="60"/>
                      </a:cubicBezTo>
                      <a:cubicBezTo>
                        <a:pt x="180" y="98"/>
                        <a:pt x="169" y="366"/>
                        <a:pt x="170" y="378"/>
                      </a:cubicBezTo>
                      <a:cubicBezTo>
                        <a:pt x="171" y="390"/>
                        <a:pt x="180" y="186"/>
                        <a:pt x="182" y="130"/>
                      </a:cubicBezTo>
                      <a:cubicBezTo>
                        <a:pt x="184" y="74"/>
                        <a:pt x="167" y="43"/>
                        <a:pt x="182" y="40"/>
                      </a:cubicBezTo>
                      <a:cubicBezTo>
                        <a:pt x="197" y="37"/>
                        <a:pt x="252" y="98"/>
                        <a:pt x="272" y="112"/>
                      </a:cubicBezTo>
                      <a:cubicBezTo>
                        <a:pt x="292" y="126"/>
                        <a:pt x="307" y="133"/>
                        <a:pt x="300" y="126"/>
                      </a:cubicBezTo>
                      <a:cubicBezTo>
                        <a:pt x="293" y="119"/>
                        <a:pt x="252" y="84"/>
                        <a:pt x="232" y="68"/>
                      </a:cubicBezTo>
                      <a:cubicBezTo>
                        <a:pt x="212" y="52"/>
                        <a:pt x="190" y="43"/>
                        <a:pt x="182" y="32"/>
                      </a:cubicBezTo>
                      <a:cubicBezTo>
                        <a:pt x="174" y="21"/>
                        <a:pt x="187" y="6"/>
                        <a:pt x="186" y="0"/>
                      </a:cubicBezTo>
                    </a:path>
                  </a:pathLst>
                </a:cu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3" name="Line 1065"/>
                <p:cNvSpPr>
                  <a:spLocks noChangeShapeType="1"/>
                </p:cNvSpPr>
                <p:nvPr/>
              </p:nvSpPr>
              <p:spPr bwMode="auto">
                <a:xfrm>
                  <a:off x="2092" y="2592"/>
                  <a:ext cx="24" cy="28"/>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4" name="Line 1066"/>
                <p:cNvSpPr>
                  <a:spLocks noChangeShapeType="1"/>
                </p:cNvSpPr>
                <p:nvPr/>
              </p:nvSpPr>
              <p:spPr bwMode="auto">
                <a:xfrm>
                  <a:off x="2094" y="2544"/>
                  <a:ext cx="28" cy="50"/>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5" name="Line 1067"/>
                <p:cNvSpPr>
                  <a:spLocks noChangeShapeType="1"/>
                </p:cNvSpPr>
                <p:nvPr/>
              </p:nvSpPr>
              <p:spPr bwMode="auto">
                <a:xfrm flipH="1">
                  <a:off x="2039" y="2483"/>
                  <a:ext cx="36" cy="32"/>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6" name="Line 1068"/>
                <p:cNvSpPr>
                  <a:spLocks noChangeShapeType="1"/>
                </p:cNvSpPr>
                <p:nvPr/>
              </p:nvSpPr>
              <p:spPr bwMode="auto">
                <a:xfrm flipH="1">
                  <a:off x="2020" y="2608"/>
                  <a:ext cx="28" cy="24"/>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7" name="Line 1069"/>
                <p:cNvSpPr>
                  <a:spLocks noChangeShapeType="1"/>
                </p:cNvSpPr>
                <p:nvPr/>
              </p:nvSpPr>
              <p:spPr bwMode="auto">
                <a:xfrm flipH="1">
                  <a:off x="2012" y="2554"/>
                  <a:ext cx="52" cy="70"/>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8" name="Line 1070"/>
                <p:cNvSpPr>
                  <a:spLocks noChangeShapeType="1"/>
                </p:cNvSpPr>
                <p:nvPr/>
              </p:nvSpPr>
              <p:spPr bwMode="auto">
                <a:xfrm>
                  <a:off x="1954" y="2590"/>
                  <a:ext cx="20" cy="48"/>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19" name="Line 1071"/>
                <p:cNvSpPr>
                  <a:spLocks noChangeShapeType="1"/>
                </p:cNvSpPr>
                <p:nvPr/>
              </p:nvSpPr>
              <p:spPr bwMode="auto">
                <a:xfrm flipH="1">
                  <a:off x="1904" y="2616"/>
                  <a:ext cx="26" cy="28"/>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0" name="Line 1072"/>
                <p:cNvSpPr>
                  <a:spLocks noChangeShapeType="1"/>
                </p:cNvSpPr>
                <p:nvPr/>
              </p:nvSpPr>
              <p:spPr bwMode="auto">
                <a:xfrm>
                  <a:off x="2176" y="2580"/>
                  <a:ext cx="8" cy="74"/>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1" name="Line 1073"/>
                <p:cNvSpPr>
                  <a:spLocks noChangeShapeType="1"/>
                </p:cNvSpPr>
                <p:nvPr/>
              </p:nvSpPr>
              <p:spPr bwMode="auto">
                <a:xfrm>
                  <a:off x="2090" y="2666"/>
                  <a:ext cx="46" cy="26"/>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2" name="Line 1074"/>
                <p:cNvSpPr>
                  <a:spLocks noChangeShapeType="1"/>
                </p:cNvSpPr>
                <p:nvPr/>
              </p:nvSpPr>
              <p:spPr bwMode="auto">
                <a:xfrm flipH="1">
                  <a:off x="1994" y="2658"/>
                  <a:ext cx="46" cy="34"/>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3" name="Line 1075"/>
                <p:cNvSpPr>
                  <a:spLocks noChangeShapeType="1"/>
                </p:cNvSpPr>
                <p:nvPr/>
              </p:nvSpPr>
              <p:spPr bwMode="auto">
                <a:xfrm flipH="1" flipV="1">
                  <a:off x="1974" y="2648"/>
                  <a:ext cx="42" cy="26"/>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4" name="Line 1076"/>
                <p:cNvSpPr>
                  <a:spLocks noChangeShapeType="1"/>
                </p:cNvSpPr>
                <p:nvPr/>
              </p:nvSpPr>
              <p:spPr bwMode="auto">
                <a:xfrm>
                  <a:off x="2094" y="2714"/>
                  <a:ext cx="28" cy="32"/>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5" name="Line 1077"/>
                <p:cNvSpPr>
                  <a:spLocks noChangeShapeType="1"/>
                </p:cNvSpPr>
                <p:nvPr/>
              </p:nvSpPr>
              <p:spPr bwMode="auto">
                <a:xfrm flipH="1">
                  <a:off x="2050" y="2696"/>
                  <a:ext cx="34" cy="20"/>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6" name="Line 1078"/>
                <p:cNvSpPr>
                  <a:spLocks noChangeShapeType="1"/>
                </p:cNvSpPr>
                <p:nvPr/>
              </p:nvSpPr>
              <p:spPr bwMode="auto">
                <a:xfrm flipH="1">
                  <a:off x="2152" y="2572"/>
                  <a:ext cx="6" cy="66"/>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27" name="Line 1079"/>
                <p:cNvSpPr>
                  <a:spLocks noChangeShapeType="1"/>
                </p:cNvSpPr>
                <p:nvPr/>
              </p:nvSpPr>
              <p:spPr bwMode="auto">
                <a:xfrm flipV="1">
                  <a:off x="2178" y="2586"/>
                  <a:ext cx="52" cy="10"/>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nvGrpSpPr>
                <p:cNvPr id="1428" name="Group 1080"/>
                <p:cNvGrpSpPr>
                  <a:grpSpLocks/>
                </p:cNvGrpSpPr>
                <p:nvPr/>
              </p:nvGrpSpPr>
              <p:grpSpPr bwMode="auto">
                <a:xfrm>
                  <a:off x="1920" y="2489"/>
                  <a:ext cx="276" cy="102"/>
                  <a:chOff x="2039" y="1887"/>
                  <a:chExt cx="2586" cy="991"/>
                </a:xfrm>
              </p:grpSpPr>
              <p:sp>
                <p:nvSpPr>
                  <p:cNvPr id="1429" name="Freeform 1081"/>
                  <p:cNvSpPr>
                    <a:spLocks/>
                  </p:cNvSpPr>
                  <p:nvPr/>
                </p:nvSpPr>
                <p:spPr bwMode="auto">
                  <a:xfrm>
                    <a:off x="2116" y="1905"/>
                    <a:ext cx="114" cy="226"/>
                  </a:xfrm>
                  <a:custGeom>
                    <a:avLst/>
                    <a:gdLst>
                      <a:gd name="T0" fmla="*/ 24 w 114"/>
                      <a:gd name="T1" fmla="*/ 43 h 226"/>
                      <a:gd name="T2" fmla="*/ 48 w 114"/>
                      <a:gd name="T3" fmla="*/ 3 h 226"/>
                      <a:gd name="T4" fmla="*/ 88 w 114"/>
                      <a:gd name="T5" fmla="*/ 23 h 226"/>
                      <a:gd name="T6" fmla="*/ 112 w 114"/>
                      <a:gd name="T7" fmla="*/ 103 h 226"/>
                      <a:gd name="T8" fmla="*/ 76 w 114"/>
                      <a:gd name="T9" fmla="*/ 203 h 226"/>
                      <a:gd name="T10" fmla="*/ 28 w 114"/>
                      <a:gd name="T11" fmla="*/ 219 h 226"/>
                      <a:gd name="T12" fmla="*/ 0 w 114"/>
                      <a:gd name="T13" fmla="*/ 163 h 226"/>
                      <a:gd name="T14" fmla="*/ 24 w 114"/>
                      <a:gd name="T15" fmla="*/ 43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26">
                        <a:moveTo>
                          <a:pt x="24" y="43"/>
                        </a:moveTo>
                        <a:cubicBezTo>
                          <a:pt x="32" y="16"/>
                          <a:pt x="37" y="6"/>
                          <a:pt x="48" y="3"/>
                        </a:cubicBezTo>
                        <a:cubicBezTo>
                          <a:pt x="59" y="0"/>
                          <a:pt x="77" y="6"/>
                          <a:pt x="88" y="23"/>
                        </a:cubicBezTo>
                        <a:cubicBezTo>
                          <a:pt x="99" y="40"/>
                          <a:pt x="114" y="73"/>
                          <a:pt x="112" y="103"/>
                        </a:cubicBezTo>
                        <a:cubicBezTo>
                          <a:pt x="110" y="133"/>
                          <a:pt x="90" y="184"/>
                          <a:pt x="76" y="203"/>
                        </a:cubicBezTo>
                        <a:cubicBezTo>
                          <a:pt x="62" y="222"/>
                          <a:pt x="41" y="226"/>
                          <a:pt x="28" y="219"/>
                        </a:cubicBezTo>
                        <a:cubicBezTo>
                          <a:pt x="15" y="212"/>
                          <a:pt x="0" y="194"/>
                          <a:pt x="0" y="163"/>
                        </a:cubicBezTo>
                        <a:cubicBezTo>
                          <a:pt x="0" y="132"/>
                          <a:pt x="16" y="70"/>
                          <a:pt x="24" y="43"/>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0" name="Freeform 1082"/>
                  <p:cNvSpPr>
                    <a:spLocks/>
                  </p:cNvSpPr>
                  <p:nvPr/>
                </p:nvSpPr>
                <p:spPr bwMode="auto">
                  <a:xfrm>
                    <a:off x="2039" y="1944"/>
                    <a:ext cx="108" cy="119"/>
                  </a:xfrm>
                  <a:custGeom>
                    <a:avLst/>
                    <a:gdLst>
                      <a:gd name="T0" fmla="*/ 53 w 108"/>
                      <a:gd name="T1" fmla="*/ 0 h 119"/>
                      <a:gd name="T2" fmla="*/ 97 w 108"/>
                      <a:gd name="T3" fmla="*/ 12 h 119"/>
                      <a:gd name="T4" fmla="*/ 105 w 108"/>
                      <a:gd name="T5" fmla="*/ 72 h 119"/>
                      <a:gd name="T6" fmla="*/ 77 w 108"/>
                      <a:gd name="T7" fmla="*/ 116 h 119"/>
                      <a:gd name="T8" fmla="*/ 9 w 108"/>
                      <a:gd name="T9" fmla="*/ 92 h 119"/>
                      <a:gd name="T10" fmla="*/ 21 w 108"/>
                      <a:gd name="T11" fmla="*/ 20 h 119"/>
                      <a:gd name="T12" fmla="*/ 77 w 108"/>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08" h="119">
                        <a:moveTo>
                          <a:pt x="53" y="0"/>
                        </a:moveTo>
                        <a:cubicBezTo>
                          <a:pt x="70" y="0"/>
                          <a:pt x="88" y="0"/>
                          <a:pt x="97" y="12"/>
                        </a:cubicBezTo>
                        <a:cubicBezTo>
                          <a:pt x="106" y="24"/>
                          <a:pt x="108" y="55"/>
                          <a:pt x="105" y="72"/>
                        </a:cubicBezTo>
                        <a:cubicBezTo>
                          <a:pt x="102" y="89"/>
                          <a:pt x="93" y="113"/>
                          <a:pt x="77" y="116"/>
                        </a:cubicBezTo>
                        <a:cubicBezTo>
                          <a:pt x="61" y="119"/>
                          <a:pt x="18" y="108"/>
                          <a:pt x="9" y="92"/>
                        </a:cubicBezTo>
                        <a:cubicBezTo>
                          <a:pt x="0" y="76"/>
                          <a:pt x="10" y="35"/>
                          <a:pt x="21" y="20"/>
                        </a:cubicBezTo>
                        <a:cubicBezTo>
                          <a:pt x="32" y="5"/>
                          <a:pt x="54" y="2"/>
                          <a:pt x="77" y="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1" name="Freeform 1083"/>
                  <p:cNvSpPr>
                    <a:spLocks/>
                  </p:cNvSpPr>
                  <p:nvPr/>
                </p:nvSpPr>
                <p:spPr bwMode="auto">
                  <a:xfrm>
                    <a:off x="2186" y="1887"/>
                    <a:ext cx="133" cy="269"/>
                  </a:xfrm>
                  <a:custGeom>
                    <a:avLst/>
                    <a:gdLst>
                      <a:gd name="T0" fmla="*/ 34 w 133"/>
                      <a:gd name="T1" fmla="*/ 37 h 269"/>
                      <a:gd name="T2" fmla="*/ 74 w 133"/>
                      <a:gd name="T3" fmla="*/ 9 h 269"/>
                      <a:gd name="T4" fmla="*/ 126 w 133"/>
                      <a:gd name="T5" fmla="*/ 37 h 269"/>
                      <a:gd name="T6" fmla="*/ 118 w 133"/>
                      <a:gd name="T7" fmla="*/ 133 h 269"/>
                      <a:gd name="T8" fmla="*/ 58 w 133"/>
                      <a:gd name="T9" fmla="*/ 253 h 269"/>
                      <a:gd name="T10" fmla="*/ 2 w 133"/>
                      <a:gd name="T11" fmla="*/ 229 h 269"/>
                      <a:gd name="T12" fmla="*/ 34 w 133"/>
                      <a:gd name="T13" fmla="*/ 37 h 269"/>
                    </a:gdLst>
                    <a:ahLst/>
                    <a:cxnLst>
                      <a:cxn ang="0">
                        <a:pos x="T0" y="T1"/>
                      </a:cxn>
                      <a:cxn ang="0">
                        <a:pos x="T2" y="T3"/>
                      </a:cxn>
                      <a:cxn ang="0">
                        <a:pos x="T4" y="T5"/>
                      </a:cxn>
                      <a:cxn ang="0">
                        <a:pos x="T6" y="T7"/>
                      </a:cxn>
                      <a:cxn ang="0">
                        <a:pos x="T8" y="T9"/>
                      </a:cxn>
                      <a:cxn ang="0">
                        <a:pos x="T10" y="T11"/>
                      </a:cxn>
                      <a:cxn ang="0">
                        <a:pos x="T12" y="T13"/>
                      </a:cxn>
                    </a:cxnLst>
                    <a:rect l="0" t="0" r="r" b="b"/>
                    <a:pathLst>
                      <a:path w="133" h="269">
                        <a:moveTo>
                          <a:pt x="34" y="37"/>
                        </a:moveTo>
                        <a:cubicBezTo>
                          <a:pt x="46" y="0"/>
                          <a:pt x="59" y="9"/>
                          <a:pt x="74" y="9"/>
                        </a:cubicBezTo>
                        <a:cubicBezTo>
                          <a:pt x="89" y="9"/>
                          <a:pt x="119" y="16"/>
                          <a:pt x="126" y="37"/>
                        </a:cubicBezTo>
                        <a:cubicBezTo>
                          <a:pt x="133" y="58"/>
                          <a:pt x="129" y="97"/>
                          <a:pt x="118" y="133"/>
                        </a:cubicBezTo>
                        <a:cubicBezTo>
                          <a:pt x="107" y="169"/>
                          <a:pt x="77" y="237"/>
                          <a:pt x="58" y="253"/>
                        </a:cubicBezTo>
                        <a:cubicBezTo>
                          <a:pt x="39" y="269"/>
                          <a:pt x="4" y="268"/>
                          <a:pt x="2" y="229"/>
                        </a:cubicBezTo>
                        <a:cubicBezTo>
                          <a:pt x="0" y="190"/>
                          <a:pt x="22" y="74"/>
                          <a:pt x="34" y="37"/>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2" name="Freeform 1084"/>
                  <p:cNvSpPr>
                    <a:spLocks/>
                  </p:cNvSpPr>
                  <p:nvPr/>
                </p:nvSpPr>
                <p:spPr bwMode="auto">
                  <a:xfrm>
                    <a:off x="2253" y="1925"/>
                    <a:ext cx="174" cy="262"/>
                  </a:xfrm>
                  <a:custGeom>
                    <a:avLst/>
                    <a:gdLst>
                      <a:gd name="T0" fmla="*/ 63 w 174"/>
                      <a:gd name="T1" fmla="*/ 31 h 262"/>
                      <a:gd name="T2" fmla="*/ 107 w 174"/>
                      <a:gd name="T3" fmla="*/ 3 h 262"/>
                      <a:gd name="T4" fmla="*/ 151 w 174"/>
                      <a:gd name="T5" fmla="*/ 27 h 262"/>
                      <a:gd name="T6" fmla="*/ 163 w 174"/>
                      <a:gd name="T7" fmla="*/ 59 h 262"/>
                      <a:gd name="T8" fmla="*/ 83 w 174"/>
                      <a:gd name="T9" fmla="*/ 231 h 262"/>
                      <a:gd name="T10" fmla="*/ 39 w 174"/>
                      <a:gd name="T11" fmla="*/ 243 h 262"/>
                      <a:gd name="T12" fmla="*/ 11 w 174"/>
                      <a:gd name="T13" fmla="*/ 231 h 262"/>
                      <a:gd name="T14" fmla="*/ 11 w 174"/>
                      <a:gd name="T15" fmla="*/ 187 h 262"/>
                      <a:gd name="T16" fmla="*/ 63 w 174"/>
                      <a:gd name="T17" fmla="*/ 3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2">
                        <a:moveTo>
                          <a:pt x="63" y="31"/>
                        </a:moveTo>
                        <a:cubicBezTo>
                          <a:pt x="79" y="0"/>
                          <a:pt x="92" y="4"/>
                          <a:pt x="107" y="3"/>
                        </a:cubicBezTo>
                        <a:cubicBezTo>
                          <a:pt x="122" y="2"/>
                          <a:pt x="142" y="18"/>
                          <a:pt x="151" y="27"/>
                        </a:cubicBezTo>
                        <a:cubicBezTo>
                          <a:pt x="160" y="36"/>
                          <a:pt x="174" y="25"/>
                          <a:pt x="163" y="59"/>
                        </a:cubicBezTo>
                        <a:cubicBezTo>
                          <a:pt x="152" y="93"/>
                          <a:pt x="104" y="200"/>
                          <a:pt x="83" y="231"/>
                        </a:cubicBezTo>
                        <a:cubicBezTo>
                          <a:pt x="62" y="262"/>
                          <a:pt x="51" y="243"/>
                          <a:pt x="39" y="243"/>
                        </a:cubicBezTo>
                        <a:cubicBezTo>
                          <a:pt x="27" y="243"/>
                          <a:pt x="16" y="240"/>
                          <a:pt x="11" y="231"/>
                        </a:cubicBezTo>
                        <a:cubicBezTo>
                          <a:pt x="6" y="222"/>
                          <a:pt x="0" y="221"/>
                          <a:pt x="11" y="187"/>
                        </a:cubicBezTo>
                        <a:cubicBezTo>
                          <a:pt x="22" y="153"/>
                          <a:pt x="47" y="62"/>
                          <a:pt x="63"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3" name="Freeform 1085"/>
                  <p:cNvSpPr>
                    <a:spLocks/>
                  </p:cNvSpPr>
                  <p:nvPr/>
                </p:nvSpPr>
                <p:spPr bwMode="auto">
                  <a:xfrm>
                    <a:off x="2326" y="1969"/>
                    <a:ext cx="169" cy="231"/>
                  </a:xfrm>
                  <a:custGeom>
                    <a:avLst/>
                    <a:gdLst>
                      <a:gd name="T0" fmla="*/ 82 w 169"/>
                      <a:gd name="T1" fmla="*/ 31 h 231"/>
                      <a:gd name="T2" fmla="*/ 110 w 169"/>
                      <a:gd name="T3" fmla="*/ 3 h 231"/>
                      <a:gd name="T4" fmla="*/ 150 w 169"/>
                      <a:gd name="T5" fmla="*/ 19 h 231"/>
                      <a:gd name="T6" fmla="*/ 158 w 169"/>
                      <a:gd name="T7" fmla="*/ 47 h 231"/>
                      <a:gd name="T8" fmla="*/ 86 w 169"/>
                      <a:gd name="T9" fmla="*/ 199 h 231"/>
                      <a:gd name="T10" fmla="*/ 78 w 169"/>
                      <a:gd name="T11" fmla="*/ 227 h 231"/>
                      <a:gd name="T12" fmla="*/ 30 w 169"/>
                      <a:gd name="T13" fmla="*/ 223 h 231"/>
                      <a:gd name="T14" fmla="*/ 10 w 169"/>
                      <a:gd name="T15" fmla="*/ 191 h 231"/>
                      <a:gd name="T16" fmla="*/ 82 w 169"/>
                      <a:gd name="T17" fmla="*/ 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31">
                        <a:moveTo>
                          <a:pt x="82" y="31"/>
                        </a:moveTo>
                        <a:cubicBezTo>
                          <a:pt x="99" y="0"/>
                          <a:pt x="99" y="5"/>
                          <a:pt x="110" y="3"/>
                        </a:cubicBezTo>
                        <a:cubicBezTo>
                          <a:pt x="121" y="1"/>
                          <a:pt x="142" y="12"/>
                          <a:pt x="150" y="19"/>
                        </a:cubicBezTo>
                        <a:cubicBezTo>
                          <a:pt x="158" y="26"/>
                          <a:pt x="169" y="17"/>
                          <a:pt x="158" y="47"/>
                        </a:cubicBezTo>
                        <a:cubicBezTo>
                          <a:pt x="147" y="77"/>
                          <a:pt x="99" y="169"/>
                          <a:pt x="86" y="199"/>
                        </a:cubicBezTo>
                        <a:cubicBezTo>
                          <a:pt x="73" y="229"/>
                          <a:pt x="87" y="223"/>
                          <a:pt x="78" y="227"/>
                        </a:cubicBezTo>
                        <a:cubicBezTo>
                          <a:pt x="69" y="231"/>
                          <a:pt x="41" y="229"/>
                          <a:pt x="30" y="223"/>
                        </a:cubicBezTo>
                        <a:cubicBezTo>
                          <a:pt x="19" y="217"/>
                          <a:pt x="0" y="226"/>
                          <a:pt x="10" y="191"/>
                        </a:cubicBezTo>
                        <a:cubicBezTo>
                          <a:pt x="20" y="156"/>
                          <a:pt x="65" y="62"/>
                          <a:pt x="82"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4" name="Freeform 1086"/>
                  <p:cNvSpPr>
                    <a:spLocks/>
                  </p:cNvSpPr>
                  <p:nvPr/>
                </p:nvSpPr>
                <p:spPr bwMode="auto">
                  <a:xfrm>
                    <a:off x="2396" y="1992"/>
                    <a:ext cx="186" cy="269"/>
                  </a:xfrm>
                  <a:custGeom>
                    <a:avLst/>
                    <a:gdLst>
                      <a:gd name="T0" fmla="*/ 80 w 186"/>
                      <a:gd name="T1" fmla="*/ 36 h 269"/>
                      <a:gd name="T2" fmla="*/ 108 w 186"/>
                      <a:gd name="T3" fmla="*/ 0 h 269"/>
                      <a:gd name="T4" fmla="*/ 176 w 186"/>
                      <a:gd name="T5" fmla="*/ 36 h 269"/>
                      <a:gd name="T6" fmla="*/ 168 w 186"/>
                      <a:gd name="T7" fmla="*/ 80 h 269"/>
                      <a:gd name="T8" fmla="*/ 84 w 186"/>
                      <a:gd name="T9" fmla="*/ 244 h 269"/>
                      <a:gd name="T10" fmla="*/ 32 w 186"/>
                      <a:gd name="T11" fmla="*/ 232 h 269"/>
                      <a:gd name="T12" fmla="*/ 8 w 186"/>
                      <a:gd name="T13" fmla="*/ 196 h 269"/>
                      <a:gd name="T14" fmla="*/ 80 w 186"/>
                      <a:gd name="T15" fmla="*/ 3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9">
                        <a:moveTo>
                          <a:pt x="80" y="36"/>
                        </a:moveTo>
                        <a:cubicBezTo>
                          <a:pt x="97" y="3"/>
                          <a:pt x="92" y="0"/>
                          <a:pt x="108" y="0"/>
                        </a:cubicBezTo>
                        <a:cubicBezTo>
                          <a:pt x="124" y="0"/>
                          <a:pt x="166" y="23"/>
                          <a:pt x="176" y="36"/>
                        </a:cubicBezTo>
                        <a:cubicBezTo>
                          <a:pt x="186" y="49"/>
                          <a:pt x="183" y="45"/>
                          <a:pt x="168" y="80"/>
                        </a:cubicBezTo>
                        <a:cubicBezTo>
                          <a:pt x="153" y="115"/>
                          <a:pt x="107" y="219"/>
                          <a:pt x="84" y="244"/>
                        </a:cubicBezTo>
                        <a:cubicBezTo>
                          <a:pt x="61" y="269"/>
                          <a:pt x="44" y="240"/>
                          <a:pt x="32" y="232"/>
                        </a:cubicBezTo>
                        <a:cubicBezTo>
                          <a:pt x="20" y="224"/>
                          <a:pt x="0" y="232"/>
                          <a:pt x="8" y="196"/>
                        </a:cubicBezTo>
                        <a:cubicBezTo>
                          <a:pt x="16" y="160"/>
                          <a:pt x="63" y="69"/>
                          <a:pt x="80" y="3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5" name="Freeform 1087"/>
                  <p:cNvSpPr>
                    <a:spLocks/>
                  </p:cNvSpPr>
                  <p:nvPr/>
                </p:nvSpPr>
                <p:spPr bwMode="auto">
                  <a:xfrm>
                    <a:off x="2476" y="2028"/>
                    <a:ext cx="165" cy="250"/>
                  </a:xfrm>
                  <a:custGeom>
                    <a:avLst/>
                    <a:gdLst>
                      <a:gd name="T0" fmla="*/ 76 w 165"/>
                      <a:gd name="T1" fmla="*/ 28 h 250"/>
                      <a:gd name="T2" fmla="*/ 108 w 165"/>
                      <a:gd name="T3" fmla="*/ 8 h 250"/>
                      <a:gd name="T4" fmla="*/ 156 w 165"/>
                      <a:gd name="T5" fmla="*/ 32 h 250"/>
                      <a:gd name="T6" fmla="*/ 152 w 165"/>
                      <a:gd name="T7" fmla="*/ 96 h 250"/>
                      <a:gd name="T8" fmla="*/ 80 w 165"/>
                      <a:gd name="T9" fmla="*/ 208 h 250"/>
                      <a:gd name="T10" fmla="*/ 40 w 165"/>
                      <a:gd name="T11" fmla="*/ 228 h 250"/>
                      <a:gd name="T12" fmla="*/ 8 w 165"/>
                      <a:gd name="T13" fmla="*/ 212 h 250"/>
                      <a:gd name="T14" fmla="*/ 88 w 165"/>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250">
                        <a:moveTo>
                          <a:pt x="76" y="28"/>
                        </a:moveTo>
                        <a:cubicBezTo>
                          <a:pt x="85" y="17"/>
                          <a:pt x="95" y="7"/>
                          <a:pt x="108" y="8"/>
                        </a:cubicBezTo>
                        <a:cubicBezTo>
                          <a:pt x="121" y="9"/>
                          <a:pt x="149" y="17"/>
                          <a:pt x="156" y="32"/>
                        </a:cubicBezTo>
                        <a:cubicBezTo>
                          <a:pt x="163" y="47"/>
                          <a:pt x="165" y="67"/>
                          <a:pt x="152" y="96"/>
                        </a:cubicBezTo>
                        <a:cubicBezTo>
                          <a:pt x="139" y="125"/>
                          <a:pt x="99" y="186"/>
                          <a:pt x="80" y="208"/>
                        </a:cubicBezTo>
                        <a:cubicBezTo>
                          <a:pt x="61" y="230"/>
                          <a:pt x="52" y="227"/>
                          <a:pt x="40" y="228"/>
                        </a:cubicBezTo>
                        <a:cubicBezTo>
                          <a:pt x="28" y="229"/>
                          <a:pt x="0" y="250"/>
                          <a:pt x="8" y="212"/>
                        </a:cubicBezTo>
                        <a:cubicBezTo>
                          <a:pt x="16" y="174"/>
                          <a:pt x="52" y="87"/>
                          <a:pt x="88" y="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6" name="Freeform 1088"/>
                  <p:cNvSpPr>
                    <a:spLocks/>
                  </p:cNvSpPr>
                  <p:nvPr/>
                </p:nvSpPr>
                <p:spPr bwMode="auto">
                  <a:xfrm>
                    <a:off x="2534" y="2064"/>
                    <a:ext cx="187" cy="245"/>
                  </a:xfrm>
                  <a:custGeom>
                    <a:avLst/>
                    <a:gdLst>
                      <a:gd name="T0" fmla="*/ 98 w 191"/>
                      <a:gd name="T1" fmla="*/ 48 h 265"/>
                      <a:gd name="T2" fmla="*/ 130 w 191"/>
                      <a:gd name="T3" fmla="*/ 16 h 265"/>
                      <a:gd name="T4" fmla="*/ 190 w 191"/>
                      <a:gd name="T5" fmla="*/ 32 h 265"/>
                      <a:gd name="T6" fmla="*/ 126 w 191"/>
                      <a:gd name="T7" fmla="*/ 208 h 265"/>
                      <a:gd name="T8" fmla="*/ 118 w 191"/>
                      <a:gd name="T9" fmla="*/ 240 h 265"/>
                      <a:gd name="T10" fmla="*/ 82 w 191"/>
                      <a:gd name="T11" fmla="*/ 264 h 265"/>
                      <a:gd name="T12" fmla="*/ 26 w 191"/>
                      <a:gd name="T13" fmla="*/ 232 h 265"/>
                      <a:gd name="T14" fmla="*/ 14 w 191"/>
                      <a:gd name="T15" fmla="*/ 208 h 265"/>
                      <a:gd name="T16" fmla="*/ 98 w 191"/>
                      <a:gd name="T17"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65">
                        <a:moveTo>
                          <a:pt x="98" y="48"/>
                        </a:moveTo>
                        <a:cubicBezTo>
                          <a:pt x="117" y="16"/>
                          <a:pt x="115" y="19"/>
                          <a:pt x="130" y="16"/>
                        </a:cubicBezTo>
                        <a:cubicBezTo>
                          <a:pt x="145" y="13"/>
                          <a:pt x="191" y="0"/>
                          <a:pt x="190" y="32"/>
                        </a:cubicBezTo>
                        <a:cubicBezTo>
                          <a:pt x="189" y="64"/>
                          <a:pt x="138" y="173"/>
                          <a:pt x="126" y="208"/>
                        </a:cubicBezTo>
                        <a:cubicBezTo>
                          <a:pt x="114" y="243"/>
                          <a:pt x="125" y="231"/>
                          <a:pt x="118" y="240"/>
                        </a:cubicBezTo>
                        <a:cubicBezTo>
                          <a:pt x="111" y="249"/>
                          <a:pt x="97" y="265"/>
                          <a:pt x="82" y="264"/>
                        </a:cubicBezTo>
                        <a:cubicBezTo>
                          <a:pt x="67" y="263"/>
                          <a:pt x="37" y="241"/>
                          <a:pt x="26" y="232"/>
                        </a:cubicBezTo>
                        <a:cubicBezTo>
                          <a:pt x="15" y="223"/>
                          <a:pt x="0" y="241"/>
                          <a:pt x="14" y="208"/>
                        </a:cubicBezTo>
                        <a:cubicBezTo>
                          <a:pt x="28" y="175"/>
                          <a:pt x="79" y="80"/>
                          <a:pt x="98" y="48"/>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7" name="Freeform 1089"/>
                  <p:cNvSpPr>
                    <a:spLocks/>
                  </p:cNvSpPr>
                  <p:nvPr/>
                </p:nvSpPr>
                <p:spPr bwMode="auto">
                  <a:xfrm>
                    <a:off x="2619" y="2079"/>
                    <a:ext cx="182" cy="264"/>
                  </a:xfrm>
                  <a:custGeom>
                    <a:avLst/>
                    <a:gdLst>
                      <a:gd name="T0" fmla="*/ 93 w 182"/>
                      <a:gd name="T1" fmla="*/ 37 h 264"/>
                      <a:gd name="T2" fmla="*/ 137 w 182"/>
                      <a:gd name="T3" fmla="*/ 9 h 264"/>
                      <a:gd name="T4" fmla="*/ 181 w 182"/>
                      <a:gd name="T5" fmla="*/ 49 h 264"/>
                      <a:gd name="T6" fmla="*/ 141 w 182"/>
                      <a:gd name="T7" fmla="*/ 149 h 264"/>
                      <a:gd name="T8" fmla="*/ 105 w 182"/>
                      <a:gd name="T9" fmla="*/ 221 h 264"/>
                      <a:gd name="T10" fmla="*/ 53 w 182"/>
                      <a:gd name="T11" fmla="*/ 249 h 264"/>
                      <a:gd name="T12" fmla="*/ 9 w 182"/>
                      <a:gd name="T13" fmla="*/ 229 h 264"/>
                      <a:gd name="T14" fmla="*/ 93 w 182"/>
                      <a:gd name="T15" fmla="*/ 37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64">
                        <a:moveTo>
                          <a:pt x="93" y="37"/>
                        </a:moveTo>
                        <a:cubicBezTo>
                          <a:pt x="114" y="0"/>
                          <a:pt x="122" y="7"/>
                          <a:pt x="137" y="9"/>
                        </a:cubicBezTo>
                        <a:cubicBezTo>
                          <a:pt x="152" y="11"/>
                          <a:pt x="180" y="26"/>
                          <a:pt x="181" y="49"/>
                        </a:cubicBezTo>
                        <a:cubicBezTo>
                          <a:pt x="182" y="72"/>
                          <a:pt x="154" y="120"/>
                          <a:pt x="141" y="149"/>
                        </a:cubicBezTo>
                        <a:cubicBezTo>
                          <a:pt x="128" y="178"/>
                          <a:pt x="120" y="204"/>
                          <a:pt x="105" y="221"/>
                        </a:cubicBezTo>
                        <a:cubicBezTo>
                          <a:pt x="90" y="238"/>
                          <a:pt x="69" y="248"/>
                          <a:pt x="53" y="249"/>
                        </a:cubicBezTo>
                        <a:cubicBezTo>
                          <a:pt x="37" y="250"/>
                          <a:pt x="0" y="264"/>
                          <a:pt x="9" y="229"/>
                        </a:cubicBezTo>
                        <a:cubicBezTo>
                          <a:pt x="18" y="194"/>
                          <a:pt x="72" y="74"/>
                          <a:pt x="93" y="37"/>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8" name="Freeform 1090"/>
                  <p:cNvSpPr>
                    <a:spLocks/>
                  </p:cNvSpPr>
                  <p:nvPr/>
                </p:nvSpPr>
                <p:spPr bwMode="auto">
                  <a:xfrm>
                    <a:off x="2755" y="2194"/>
                    <a:ext cx="218" cy="267"/>
                  </a:xfrm>
                  <a:custGeom>
                    <a:avLst/>
                    <a:gdLst>
                      <a:gd name="T0" fmla="*/ 129 w 218"/>
                      <a:gd name="T1" fmla="*/ 50 h 267"/>
                      <a:gd name="T2" fmla="*/ 133 w 218"/>
                      <a:gd name="T3" fmla="*/ 2 h 267"/>
                      <a:gd name="T4" fmla="*/ 185 w 218"/>
                      <a:gd name="T5" fmla="*/ 38 h 267"/>
                      <a:gd name="T6" fmla="*/ 209 w 218"/>
                      <a:gd name="T7" fmla="*/ 106 h 267"/>
                      <a:gd name="T8" fmla="*/ 193 w 218"/>
                      <a:gd name="T9" fmla="*/ 186 h 267"/>
                      <a:gd name="T10" fmla="*/ 61 w 218"/>
                      <a:gd name="T11" fmla="*/ 258 h 267"/>
                      <a:gd name="T12" fmla="*/ 33 w 218"/>
                      <a:gd name="T13" fmla="*/ 238 h 267"/>
                      <a:gd name="T14" fmla="*/ 13 w 218"/>
                      <a:gd name="T15" fmla="*/ 214 h 267"/>
                      <a:gd name="T16" fmla="*/ 9 w 218"/>
                      <a:gd name="T17" fmla="*/ 178 h 267"/>
                      <a:gd name="T18" fmla="*/ 69 w 218"/>
                      <a:gd name="T19" fmla="*/ 158 h 267"/>
                      <a:gd name="T20" fmla="*/ 137 w 218"/>
                      <a:gd name="T21" fmla="*/ 1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67">
                        <a:moveTo>
                          <a:pt x="129" y="50"/>
                        </a:moveTo>
                        <a:cubicBezTo>
                          <a:pt x="126" y="27"/>
                          <a:pt x="124" y="4"/>
                          <a:pt x="133" y="2"/>
                        </a:cubicBezTo>
                        <a:cubicBezTo>
                          <a:pt x="142" y="0"/>
                          <a:pt x="172" y="21"/>
                          <a:pt x="185" y="38"/>
                        </a:cubicBezTo>
                        <a:cubicBezTo>
                          <a:pt x="198" y="55"/>
                          <a:pt x="208" y="81"/>
                          <a:pt x="209" y="106"/>
                        </a:cubicBezTo>
                        <a:cubicBezTo>
                          <a:pt x="210" y="131"/>
                          <a:pt x="218" y="161"/>
                          <a:pt x="193" y="186"/>
                        </a:cubicBezTo>
                        <a:cubicBezTo>
                          <a:pt x="168" y="211"/>
                          <a:pt x="88" y="249"/>
                          <a:pt x="61" y="258"/>
                        </a:cubicBezTo>
                        <a:cubicBezTo>
                          <a:pt x="34" y="267"/>
                          <a:pt x="41" y="245"/>
                          <a:pt x="33" y="238"/>
                        </a:cubicBezTo>
                        <a:cubicBezTo>
                          <a:pt x="25" y="231"/>
                          <a:pt x="17" y="224"/>
                          <a:pt x="13" y="214"/>
                        </a:cubicBezTo>
                        <a:cubicBezTo>
                          <a:pt x="9" y="204"/>
                          <a:pt x="0" y="187"/>
                          <a:pt x="9" y="178"/>
                        </a:cubicBezTo>
                        <a:cubicBezTo>
                          <a:pt x="18" y="169"/>
                          <a:pt x="48" y="185"/>
                          <a:pt x="69" y="158"/>
                        </a:cubicBezTo>
                        <a:cubicBezTo>
                          <a:pt x="90" y="131"/>
                          <a:pt x="113" y="74"/>
                          <a:pt x="137" y="18"/>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39" name="Freeform 1091"/>
                  <p:cNvSpPr>
                    <a:spLocks/>
                  </p:cNvSpPr>
                  <p:nvPr/>
                </p:nvSpPr>
                <p:spPr bwMode="auto">
                  <a:xfrm>
                    <a:off x="2699" y="2130"/>
                    <a:ext cx="194" cy="253"/>
                  </a:xfrm>
                  <a:custGeom>
                    <a:avLst/>
                    <a:gdLst>
                      <a:gd name="T0" fmla="*/ 81 w 194"/>
                      <a:gd name="T1" fmla="*/ 30 h 253"/>
                      <a:gd name="T2" fmla="*/ 105 w 194"/>
                      <a:gd name="T3" fmla="*/ 10 h 253"/>
                      <a:gd name="T4" fmla="*/ 185 w 194"/>
                      <a:gd name="T5" fmla="*/ 70 h 253"/>
                      <a:gd name="T6" fmla="*/ 157 w 194"/>
                      <a:gd name="T7" fmla="*/ 166 h 253"/>
                      <a:gd name="T8" fmla="*/ 93 w 194"/>
                      <a:gd name="T9" fmla="*/ 242 h 253"/>
                      <a:gd name="T10" fmla="*/ 37 w 194"/>
                      <a:gd name="T11" fmla="*/ 230 h 253"/>
                      <a:gd name="T12" fmla="*/ 9 w 194"/>
                      <a:gd name="T13" fmla="*/ 190 h 253"/>
                      <a:gd name="T14" fmla="*/ 81 w 194"/>
                      <a:gd name="T15" fmla="*/ 3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53">
                        <a:moveTo>
                          <a:pt x="81" y="30"/>
                        </a:moveTo>
                        <a:cubicBezTo>
                          <a:pt x="97" y="0"/>
                          <a:pt x="88" y="3"/>
                          <a:pt x="105" y="10"/>
                        </a:cubicBezTo>
                        <a:cubicBezTo>
                          <a:pt x="122" y="17"/>
                          <a:pt x="176" y="44"/>
                          <a:pt x="185" y="70"/>
                        </a:cubicBezTo>
                        <a:cubicBezTo>
                          <a:pt x="194" y="96"/>
                          <a:pt x="172" y="137"/>
                          <a:pt x="157" y="166"/>
                        </a:cubicBezTo>
                        <a:cubicBezTo>
                          <a:pt x="142" y="195"/>
                          <a:pt x="113" y="231"/>
                          <a:pt x="93" y="242"/>
                        </a:cubicBezTo>
                        <a:cubicBezTo>
                          <a:pt x="73" y="253"/>
                          <a:pt x="51" y="239"/>
                          <a:pt x="37" y="230"/>
                        </a:cubicBezTo>
                        <a:cubicBezTo>
                          <a:pt x="23" y="221"/>
                          <a:pt x="0" y="225"/>
                          <a:pt x="9" y="190"/>
                        </a:cubicBezTo>
                        <a:cubicBezTo>
                          <a:pt x="18" y="155"/>
                          <a:pt x="65" y="60"/>
                          <a:pt x="81" y="30"/>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0" name="Freeform 1092"/>
                  <p:cNvSpPr>
                    <a:spLocks/>
                  </p:cNvSpPr>
                  <p:nvPr/>
                </p:nvSpPr>
                <p:spPr bwMode="auto">
                  <a:xfrm>
                    <a:off x="2797" y="2421"/>
                    <a:ext cx="254" cy="172"/>
                  </a:xfrm>
                  <a:custGeom>
                    <a:avLst/>
                    <a:gdLst>
                      <a:gd name="T0" fmla="*/ 11 w 254"/>
                      <a:gd name="T1" fmla="*/ 79 h 172"/>
                      <a:gd name="T2" fmla="*/ 79 w 254"/>
                      <a:gd name="T3" fmla="*/ 95 h 172"/>
                      <a:gd name="T4" fmla="*/ 183 w 254"/>
                      <a:gd name="T5" fmla="*/ 55 h 172"/>
                      <a:gd name="T6" fmla="*/ 211 w 254"/>
                      <a:gd name="T7" fmla="*/ 31 h 172"/>
                      <a:gd name="T8" fmla="*/ 223 w 254"/>
                      <a:gd name="T9" fmla="*/ 3 h 172"/>
                      <a:gd name="T10" fmla="*/ 251 w 254"/>
                      <a:gd name="T11" fmla="*/ 47 h 172"/>
                      <a:gd name="T12" fmla="*/ 239 w 254"/>
                      <a:gd name="T13" fmla="*/ 135 h 172"/>
                      <a:gd name="T14" fmla="*/ 203 w 254"/>
                      <a:gd name="T15" fmla="*/ 151 h 172"/>
                      <a:gd name="T16" fmla="*/ 99 w 254"/>
                      <a:gd name="T17" fmla="*/ 171 h 172"/>
                      <a:gd name="T18" fmla="*/ 35 w 254"/>
                      <a:gd name="T19" fmla="*/ 159 h 172"/>
                      <a:gd name="T20" fmla="*/ 15 w 254"/>
                      <a:gd name="T21" fmla="*/ 143 h 172"/>
                      <a:gd name="T22" fmla="*/ 11 w 254"/>
                      <a:gd name="T23"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172">
                        <a:moveTo>
                          <a:pt x="11" y="79"/>
                        </a:moveTo>
                        <a:cubicBezTo>
                          <a:pt x="22" y="71"/>
                          <a:pt x="50" y="99"/>
                          <a:pt x="79" y="95"/>
                        </a:cubicBezTo>
                        <a:cubicBezTo>
                          <a:pt x="108" y="91"/>
                          <a:pt x="161" y="66"/>
                          <a:pt x="183" y="55"/>
                        </a:cubicBezTo>
                        <a:cubicBezTo>
                          <a:pt x="205" y="44"/>
                          <a:pt x="204" y="40"/>
                          <a:pt x="211" y="31"/>
                        </a:cubicBezTo>
                        <a:cubicBezTo>
                          <a:pt x="218" y="22"/>
                          <a:pt x="216" y="0"/>
                          <a:pt x="223" y="3"/>
                        </a:cubicBezTo>
                        <a:cubicBezTo>
                          <a:pt x="230" y="6"/>
                          <a:pt x="248" y="25"/>
                          <a:pt x="251" y="47"/>
                        </a:cubicBezTo>
                        <a:cubicBezTo>
                          <a:pt x="254" y="69"/>
                          <a:pt x="247" y="118"/>
                          <a:pt x="239" y="135"/>
                        </a:cubicBezTo>
                        <a:cubicBezTo>
                          <a:pt x="231" y="152"/>
                          <a:pt x="226" y="145"/>
                          <a:pt x="203" y="151"/>
                        </a:cubicBezTo>
                        <a:cubicBezTo>
                          <a:pt x="180" y="157"/>
                          <a:pt x="127" y="170"/>
                          <a:pt x="99" y="171"/>
                        </a:cubicBezTo>
                        <a:cubicBezTo>
                          <a:pt x="71" y="172"/>
                          <a:pt x="49" y="164"/>
                          <a:pt x="35" y="159"/>
                        </a:cubicBezTo>
                        <a:cubicBezTo>
                          <a:pt x="21" y="154"/>
                          <a:pt x="20" y="156"/>
                          <a:pt x="15" y="143"/>
                        </a:cubicBezTo>
                        <a:cubicBezTo>
                          <a:pt x="10" y="130"/>
                          <a:pt x="0" y="87"/>
                          <a:pt x="11" y="7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1" name="Freeform 1093"/>
                  <p:cNvSpPr>
                    <a:spLocks/>
                  </p:cNvSpPr>
                  <p:nvPr/>
                </p:nvSpPr>
                <p:spPr bwMode="auto">
                  <a:xfrm>
                    <a:off x="2779" y="2335"/>
                    <a:ext cx="255" cy="180"/>
                  </a:xfrm>
                  <a:custGeom>
                    <a:avLst/>
                    <a:gdLst>
                      <a:gd name="T0" fmla="*/ 173 w 255"/>
                      <a:gd name="T1" fmla="*/ 45 h 180"/>
                      <a:gd name="T2" fmla="*/ 201 w 255"/>
                      <a:gd name="T3" fmla="*/ 1 h 180"/>
                      <a:gd name="T4" fmla="*/ 249 w 255"/>
                      <a:gd name="T5" fmla="*/ 41 h 180"/>
                      <a:gd name="T6" fmla="*/ 237 w 255"/>
                      <a:gd name="T7" fmla="*/ 109 h 180"/>
                      <a:gd name="T8" fmla="*/ 177 w 255"/>
                      <a:gd name="T9" fmla="*/ 153 h 180"/>
                      <a:gd name="T10" fmla="*/ 101 w 255"/>
                      <a:gd name="T11" fmla="*/ 177 h 180"/>
                      <a:gd name="T12" fmla="*/ 37 w 255"/>
                      <a:gd name="T13" fmla="*/ 169 h 180"/>
                      <a:gd name="T14" fmla="*/ 17 w 255"/>
                      <a:gd name="T15" fmla="*/ 145 h 180"/>
                      <a:gd name="T16" fmla="*/ 13 w 255"/>
                      <a:gd name="T17" fmla="*/ 117 h 180"/>
                      <a:gd name="T18" fmla="*/ 97 w 255"/>
                      <a:gd name="T19" fmla="*/ 89 h 180"/>
                      <a:gd name="T20" fmla="*/ 173 w 255"/>
                      <a:gd name="T21"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80">
                        <a:moveTo>
                          <a:pt x="173" y="45"/>
                        </a:moveTo>
                        <a:cubicBezTo>
                          <a:pt x="190" y="30"/>
                          <a:pt x="188" y="2"/>
                          <a:pt x="201" y="1"/>
                        </a:cubicBezTo>
                        <a:cubicBezTo>
                          <a:pt x="214" y="0"/>
                          <a:pt x="243" y="23"/>
                          <a:pt x="249" y="41"/>
                        </a:cubicBezTo>
                        <a:cubicBezTo>
                          <a:pt x="255" y="59"/>
                          <a:pt x="249" y="90"/>
                          <a:pt x="237" y="109"/>
                        </a:cubicBezTo>
                        <a:cubicBezTo>
                          <a:pt x="225" y="128"/>
                          <a:pt x="200" y="142"/>
                          <a:pt x="177" y="153"/>
                        </a:cubicBezTo>
                        <a:cubicBezTo>
                          <a:pt x="154" y="164"/>
                          <a:pt x="124" y="174"/>
                          <a:pt x="101" y="177"/>
                        </a:cubicBezTo>
                        <a:cubicBezTo>
                          <a:pt x="78" y="180"/>
                          <a:pt x="51" y="174"/>
                          <a:pt x="37" y="169"/>
                        </a:cubicBezTo>
                        <a:cubicBezTo>
                          <a:pt x="23" y="164"/>
                          <a:pt x="21" y="154"/>
                          <a:pt x="17" y="145"/>
                        </a:cubicBezTo>
                        <a:cubicBezTo>
                          <a:pt x="13" y="136"/>
                          <a:pt x="0" y="126"/>
                          <a:pt x="13" y="117"/>
                        </a:cubicBezTo>
                        <a:cubicBezTo>
                          <a:pt x="26" y="108"/>
                          <a:pt x="69" y="98"/>
                          <a:pt x="97" y="89"/>
                        </a:cubicBezTo>
                        <a:cubicBezTo>
                          <a:pt x="125" y="80"/>
                          <a:pt x="156" y="60"/>
                          <a:pt x="173" y="4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2" name="Freeform 1094"/>
                  <p:cNvSpPr>
                    <a:spLocks/>
                  </p:cNvSpPr>
                  <p:nvPr/>
                </p:nvSpPr>
                <p:spPr bwMode="auto">
                  <a:xfrm>
                    <a:off x="2804" y="2559"/>
                    <a:ext cx="237" cy="113"/>
                  </a:xfrm>
                  <a:custGeom>
                    <a:avLst/>
                    <a:gdLst>
                      <a:gd name="T0" fmla="*/ 12 w 237"/>
                      <a:gd name="T1" fmla="*/ 29 h 113"/>
                      <a:gd name="T2" fmla="*/ 20 w 237"/>
                      <a:gd name="T3" fmla="*/ 81 h 113"/>
                      <a:gd name="T4" fmla="*/ 56 w 237"/>
                      <a:gd name="T5" fmla="*/ 109 h 113"/>
                      <a:gd name="T6" fmla="*/ 116 w 237"/>
                      <a:gd name="T7" fmla="*/ 105 h 113"/>
                      <a:gd name="T8" fmla="*/ 192 w 237"/>
                      <a:gd name="T9" fmla="*/ 97 h 113"/>
                      <a:gd name="T10" fmla="*/ 224 w 237"/>
                      <a:gd name="T11" fmla="*/ 65 h 113"/>
                      <a:gd name="T12" fmla="*/ 228 w 237"/>
                      <a:gd name="T13" fmla="*/ 25 h 113"/>
                      <a:gd name="T14" fmla="*/ 228 w 237"/>
                      <a:gd name="T15" fmla="*/ 1 h 113"/>
                      <a:gd name="T16" fmla="*/ 172 w 237"/>
                      <a:gd name="T17" fmla="*/ 17 h 113"/>
                      <a:gd name="T18" fmla="*/ 92 w 237"/>
                      <a:gd name="T19" fmla="*/ 37 h 113"/>
                      <a:gd name="T20" fmla="*/ 12 w 237"/>
                      <a:gd name="T21"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13">
                        <a:moveTo>
                          <a:pt x="12" y="29"/>
                        </a:moveTo>
                        <a:cubicBezTo>
                          <a:pt x="0" y="36"/>
                          <a:pt x="13" y="68"/>
                          <a:pt x="20" y="81"/>
                        </a:cubicBezTo>
                        <a:cubicBezTo>
                          <a:pt x="27" y="94"/>
                          <a:pt x="40" y="105"/>
                          <a:pt x="56" y="109"/>
                        </a:cubicBezTo>
                        <a:cubicBezTo>
                          <a:pt x="72" y="113"/>
                          <a:pt x="93" y="107"/>
                          <a:pt x="116" y="105"/>
                        </a:cubicBezTo>
                        <a:cubicBezTo>
                          <a:pt x="139" y="103"/>
                          <a:pt x="174" y="104"/>
                          <a:pt x="192" y="97"/>
                        </a:cubicBezTo>
                        <a:cubicBezTo>
                          <a:pt x="210" y="90"/>
                          <a:pt x="218" y="77"/>
                          <a:pt x="224" y="65"/>
                        </a:cubicBezTo>
                        <a:cubicBezTo>
                          <a:pt x="230" y="53"/>
                          <a:pt x="227" y="36"/>
                          <a:pt x="228" y="25"/>
                        </a:cubicBezTo>
                        <a:cubicBezTo>
                          <a:pt x="229" y="14"/>
                          <a:pt x="237" y="2"/>
                          <a:pt x="228" y="1"/>
                        </a:cubicBezTo>
                        <a:cubicBezTo>
                          <a:pt x="219" y="0"/>
                          <a:pt x="195" y="11"/>
                          <a:pt x="172" y="17"/>
                        </a:cubicBezTo>
                        <a:cubicBezTo>
                          <a:pt x="149" y="23"/>
                          <a:pt x="117" y="36"/>
                          <a:pt x="92" y="37"/>
                        </a:cubicBezTo>
                        <a:cubicBezTo>
                          <a:pt x="67" y="38"/>
                          <a:pt x="24" y="22"/>
                          <a:pt x="12" y="2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3" name="Freeform 1095"/>
                  <p:cNvSpPr>
                    <a:spLocks/>
                  </p:cNvSpPr>
                  <p:nvPr/>
                </p:nvSpPr>
                <p:spPr bwMode="auto">
                  <a:xfrm>
                    <a:off x="2826" y="2622"/>
                    <a:ext cx="238" cy="148"/>
                  </a:xfrm>
                  <a:custGeom>
                    <a:avLst/>
                    <a:gdLst>
                      <a:gd name="T0" fmla="*/ 9 w 238"/>
                      <a:gd name="T1" fmla="*/ 42 h 148"/>
                      <a:gd name="T2" fmla="*/ 66 w 238"/>
                      <a:gd name="T3" fmla="*/ 45 h 148"/>
                      <a:gd name="T4" fmla="*/ 156 w 238"/>
                      <a:gd name="T5" fmla="*/ 33 h 148"/>
                      <a:gd name="T6" fmla="*/ 207 w 238"/>
                      <a:gd name="T7" fmla="*/ 0 h 148"/>
                      <a:gd name="T8" fmla="*/ 234 w 238"/>
                      <a:gd name="T9" fmla="*/ 36 h 148"/>
                      <a:gd name="T10" fmla="*/ 180 w 238"/>
                      <a:gd name="T11" fmla="*/ 117 h 148"/>
                      <a:gd name="T12" fmla="*/ 96 w 238"/>
                      <a:gd name="T13" fmla="*/ 147 h 148"/>
                      <a:gd name="T14" fmla="*/ 45 w 238"/>
                      <a:gd name="T15" fmla="*/ 123 h 148"/>
                      <a:gd name="T16" fmla="*/ 9 w 238"/>
                      <a:gd name="T17" fmla="*/ 66 h 148"/>
                      <a:gd name="T18" fmla="*/ 9 w 238"/>
                      <a:gd name="T19"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8">
                        <a:moveTo>
                          <a:pt x="9" y="42"/>
                        </a:moveTo>
                        <a:cubicBezTo>
                          <a:pt x="18" y="38"/>
                          <a:pt x="42" y="46"/>
                          <a:pt x="66" y="45"/>
                        </a:cubicBezTo>
                        <a:cubicBezTo>
                          <a:pt x="90" y="44"/>
                          <a:pt x="133" y="40"/>
                          <a:pt x="156" y="33"/>
                        </a:cubicBezTo>
                        <a:cubicBezTo>
                          <a:pt x="179" y="26"/>
                          <a:pt x="194" y="0"/>
                          <a:pt x="207" y="0"/>
                        </a:cubicBezTo>
                        <a:cubicBezTo>
                          <a:pt x="220" y="0"/>
                          <a:pt x="238" y="17"/>
                          <a:pt x="234" y="36"/>
                        </a:cubicBezTo>
                        <a:cubicBezTo>
                          <a:pt x="230" y="55"/>
                          <a:pt x="203" y="98"/>
                          <a:pt x="180" y="117"/>
                        </a:cubicBezTo>
                        <a:cubicBezTo>
                          <a:pt x="157" y="136"/>
                          <a:pt x="118" y="146"/>
                          <a:pt x="96" y="147"/>
                        </a:cubicBezTo>
                        <a:cubicBezTo>
                          <a:pt x="74" y="148"/>
                          <a:pt x="59" y="136"/>
                          <a:pt x="45" y="123"/>
                        </a:cubicBezTo>
                        <a:cubicBezTo>
                          <a:pt x="31" y="110"/>
                          <a:pt x="15" y="80"/>
                          <a:pt x="9" y="66"/>
                        </a:cubicBezTo>
                        <a:cubicBezTo>
                          <a:pt x="3" y="52"/>
                          <a:pt x="0" y="46"/>
                          <a:pt x="9" y="42"/>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4" name="Freeform 1096"/>
                  <p:cNvSpPr>
                    <a:spLocks/>
                  </p:cNvSpPr>
                  <p:nvPr/>
                </p:nvSpPr>
                <p:spPr bwMode="auto">
                  <a:xfrm>
                    <a:off x="2910" y="2663"/>
                    <a:ext cx="187" cy="201"/>
                  </a:xfrm>
                  <a:custGeom>
                    <a:avLst/>
                    <a:gdLst>
                      <a:gd name="T0" fmla="*/ 129 w 187"/>
                      <a:gd name="T1" fmla="*/ 31 h 201"/>
                      <a:gd name="T2" fmla="*/ 150 w 187"/>
                      <a:gd name="T3" fmla="*/ 1 h 201"/>
                      <a:gd name="T4" fmla="*/ 183 w 187"/>
                      <a:gd name="T5" fmla="*/ 37 h 201"/>
                      <a:gd name="T6" fmla="*/ 126 w 187"/>
                      <a:gd name="T7" fmla="*/ 178 h 201"/>
                      <a:gd name="T8" fmla="*/ 75 w 187"/>
                      <a:gd name="T9" fmla="*/ 175 h 201"/>
                      <a:gd name="T10" fmla="*/ 12 w 187"/>
                      <a:gd name="T11" fmla="*/ 130 h 201"/>
                      <a:gd name="T12" fmla="*/ 21 w 187"/>
                      <a:gd name="T13" fmla="*/ 103 h 201"/>
                      <a:gd name="T14" fmla="*/ 129 w 187"/>
                      <a:gd name="T15" fmla="*/ 3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01">
                        <a:moveTo>
                          <a:pt x="129" y="31"/>
                        </a:moveTo>
                        <a:cubicBezTo>
                          <a:pt x="150" y="14"/>
                          <a:pt x="141" y="0"/>
                          <a:pt x="150" y="1"/>
                        </a:cubicBezTo>
                        <a:cubicBezTo>
                          <a:pt x="159" y="2"/>
                          <a:pt x="187" y="8"/>
                          <a:pt x="183" y="37"/>
                        </a:cubicBezTo>
                        <a:cubicBezTo>
                          <a:pt x="179" y="66"/>
                          <a:pt x="144" y="155"/>
                          <a:pt x="126" y="178"/>
                        </a:cubicBezTo>
                        <a:cubicBezTo>
                          <a:pt x="108" y="201"/>
                          <a:pt x="94" y="183"/>
                          <a:pt x="75" y="175"/>
                        </a:cubicBezTo>
                        <a:cubicBezTo>
                          <a:pt x="56" y="167"/>
                          <a:pt x="21" y="142"/>
                          <a:pt x="12" y="130"/>
                        </a:cubicBezTo>
                        <a:cubicBezTo>
                          <a:pt x="3" y="118"/>
                          <a:pt x="0" y="121"/>
                          <a:pt x="21" y="103"/>
                        </a:cubicBezTo>
                        <a:cubicBezTo>
                          <a:pt x="42" y="85"/>
                          <a:pt x="108" y="48"/>
                          <a:pt x="129" y="31"/>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5" name="Freeform 1097"/>
                  <p:cNvSpPr>
                    <a:spLocks/>
                  </p:cNvSpPr>
                  <p:nvPr/>
                </p:nvSpPr>
                <p:spPr bwMode="auto">
                  <a:xfrm>
                    <a:off x="3015" y="2683"/>
                    <a:ext cx="141" cy="191"/>
                  </a:xfrm>
                  <a:custGeom>
                    <a:avLst/>
                    <a:gdLst>
                      <a:gd name="T0" fmla="*/ 78 w 141"/>
                      <a:gd name="T1" fmla="*/ 26 h 191"/>
                      <a:gd name="T2" fmla="*/ 93 w 141"/>
                      <a:gd name="T3" fmla="*/ 8 h 191"/>
                      <a:gd name="T4" fmla="*/ 132 w 141"/>
                      <a:gd name="T5" fmla="*/ 26 h 191"/>
                      <a:gd name="T6" fmla="*/ 138 w 141"/>
                      <a:gd name="T7" fmla="*/ 89 h 191"/>
                      <a:gd name="T8" fmla="*/ 114 w 141"/>
                      <a:gd name="T9" fmla="*/ 149 h 191"/>
                      <a:gd name="T10" fmla="*/ 81 w 141"/>
                      <a:gd name="T11" fmla="*/ 173 h 191"/>
                      <a:gd name="T12" fmla="*/ 30 w 141"/>
                      <a:gd name="T13" fmla="*/ 170 h 191"/>
                      <a:gd name="T14" fmla="*/ 9 w 141"/>
                      <a:gd name="T15" fmla="*/ 167 h 191"/>
                      <a:gd name="T16" fmla="*/ 78 w 141"/>
                      <a:gd name="T17" fmla="*/ 2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91">
                        <a:moveTo>
                          <a:pt x="78" y="26"/>
                        </a:moveTo>
                        <a:cubicBezTo>
                          <a:pt x="92" y="0"/>
                          <a:pt x="84" y="8"/>
                          <a:pt x="93" y="8"/>
                        </a:cubicBezTo>
                        <a:cubicBezTo>
                          <a:pt x="102" y="8"/>
                          <a:pt x="125" y="13"/>
                          <a:pt x="132" y="26"/>
                        </a:cubicBezTo>
                        <a:cubicBezTo>
                          <a:pt x="139" y="39"/>
                          <a:pt x="141" y="69"/>
                          <a:pt x="138" y="89"/>
                        </a:cubicBezTo>
                        <a:cubicBezTo>
                          <a:pt x="135" y="109"/>
                          <a:pt x="123" y="135"/>
                          <a:pt x="114" y="149"/>
                        </a:cubicBezTo>
                        <a:cubicBezTo>
                          <a:pt x="105" y="163"/>
                          <a:pt x="95" y="169"/>
                          <a:pt x="81" y="173"/>
                        </a:cubicBezTo>
                        <a:cubicBezTo>
                          <a:pt x="67" y="177"/>
                          <a:pt x="42" y="171"/>
                          <a:pt x="30" y="170"/>
                        </a:cubicBezTo>
                        <a:cubicBezTo>
                          <a:pt x="18" y="169"/>
                          <a:pt x="0" y="191"/>
                          <a:pt x="9" y="167"/>
                        </a:cubicBezTo>
                        <a:cubicBezTo>
                          <a:pt x="18" y="143"/>
                          <a:pt x="64" y="52"/>
                          <a:pt x="78" y="2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6" name="Freeform 1098"/>
                  <p:cNvSpPr>
                    <a:spLocks/>
                  </p:cNvSpPr>
                  <p:nvPr/>
                </p:nvSpPr>
                <p:spPr bwMode="auto">
                  <a:xfrm>
                    <a:off x="3124" y="2658"/>
                    <a:ext cx="128" cy="212"/>
                  </a:xfrm>
                  <a:custGeom>
                    <a:avLst/>
                    <a:gdLst>
                      <a:gd name="T0" fmla="*/ 26 w 128"/>
                      <a:gd name="T1" fmla="*/ 66 h 212"/>
                      <a:gd name="T2" fmla="*/ 35 w 128"/>
                      <a:gd name="T3" fmla="*/ 30 h 212"/>
                      <a:gd name="T4" fmla="*/ 92 w 128"/>
                      <a:gd name="T5" fmla="*/ 6 h 212"/>
                      <a:gd name="T6" fmla="*/ 125 w 128"/>
                      <a:gd name="T7" fmla="*/ 21 h 212"/>
                      <a:gd name="T8" fmla="*/ 113 w 128"/>
                      <a:gd name="T9" fmla="*/ 132 h 212"/>
                      <a:gd name="T10" fmla="*/ 86 w 128"/>
                      <a:gd name="T11" fmla="*/ 189 h 212"/>
                      <a:gd name="T12" fmla="*/ 71 w 128"/>
                      <a:gd name="T13" fmla="*/ 204 h 212"/>
                      <a:gd name="T14" fmla="*/ 8 w 128"/>
                      <a:gd name="T15" fmla="*/ 186 h 212"/>
                      <a:gd name="T16" fmla="*/ 26 w 128"/>
                      <a:gd name="T17" fmla="*/ 4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2">
                        <a:moveTo>
                          <a:pt x="26" y="66"/>
                        </a:moveTo>
                        <a:cubicBezTo>
                          <a:pt x="25" y="53"/>
                          <a:pt x="24" y="40"/>
                          <a:pt x="35" y="30"/>
                        </a:cubicBezTo>
                        <a:cubicBezTo>
                          <a:pt x="46" y="20"/>
                          <a:pt x="77" y="8"/>
                          <a:pt x="92" y="6"/>
                        </a:cubicBezTo>
                        <a:cubicBezTo>
                          <a:pt x="107" y="4"/>
                          <a:pt x="122" y="0"/>
                          <a:pt x="125" y="21"/>
                        </a:cubicBezTo>
                        <a:cubicBezTo>
                          <a:pt x="128" y="42"/>
                          <a:pt x="120" y="104"/>
                          <a:pt x="113" y="132"/>
                        </a:cubicBezTo>
                        <a:cubicBezTo>
                          <a:pt x="106" y="160"/>
                          <a:pt x="93" y="177"/>
                          <a:pt x="86" y="189"/>
                        </a:cubicBezTo>
                        <a:cubicBezTo>
                          <a:pt x="79" y="201"/>
                          <a:pt x="84" y="204"/>
                          <a:pt x="71" y="204"/>
                        </a:cubicBezTo>
                        <a:cubicBezTo>
                          <a:pt x="58" y="204"/>
                          <a:pt x="16" y="212"/>
                          <a:pt x="8" y="186"/>
                        </a:cubicBezTo>
                        <a:cubicBezTo>
                          <a:pt x="0" y="160"/>
                          <a:pt x="23" y="70"/>
                          <a:pt x="26" y="48"/>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7" name="Freeform 1099"/>
                  <p:cNvSpPr>
                    <a:spLocks/>
                  </p:cNvSpPr>
                  <p:nvPr/>
                </p:nvSpPr>
                <p:spPr bwMode="auto">
                  <a:xfrm>
                    <a:off x="3215" y="2631"/>
                    <a:ext cx="127" cy="237"/>
                  </a:xfrm>
                  <a:custGeom>
                    <a:avLst/>
                    <a:gdLst>
                      <a:gd name="T0" fmla="*/ 28 w 127"/>
                      <a:gd name="T1" fmla="*/ 36 h 237"/>
                      <a:gd name="T2" fmla="*/ 52 w 127"/>
                      <a:gd name="T3" fmla="*/ 12 h 237"/>
                      <a:gd name="T4" fmla="*/ 91 w 127"/>
                      <a:gd name="T5" fmla="*/ 3 h 237"/>
                      <a:gd name="T6" fmla="*/ 115 w 127"/>
                      <a:gd name="T7" fmla="*/ 33 h 237"/>
                      <a:gd name="T8" fmla="*/ 124 w 127"/>
                      <a:gd name="T9" fmla="*/ 165 h 237"/>
                      <a:gd name="T10" fmla="*/ 94 w 127"/>
                      <a:gd name="T11" fmla="*/ 219 h 237"/>
                      <a:gd name="T12" fmla="*/ 22 w 127"/>
                      <a:gd name="T13" fmla="*/ 231 h 237"/>
                      <a:gd name="T14" fmla="*/ 1 w 127"/>
                      <a:gd name="T15" fmla="*/ 183 h 237"/>
                      <a:gd name="T16" fmla="*/ 28 w 127"/>
                      <a:gd name="T17" fmla="*/ 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37">
                        <a:moveTo>
                          <a:pt x="28" y="36"/>
                        </a:moveTo>
                        <a:cubicBezTo>
                          <a:pt x="36" y="8"/>
                          <a:pt x="42" y="17"/>
                          <a:pt x="52" y="12"/>
                        </a:cubicBezTo>
                        <a:cubicBezTo>
                          <a:pt x="62" y="7"/>
                          <a:pt x="81" y="0"/>
                          <a:pt x="91" y="3"/>
                        </a:cubicBezTo>
                        <a:cubicBezTo>
                          <a:pt x="101" y="6"/>
                          <a:pt x="110" y="6"/>
                          <a:pt x="115" y="33"/>
                        </a:cubicBezTo>
                        <a:cubicBezTo>
                          <a:pt x="120" y="60"/>
                          <a:pt x="127" y="134"/>
                          <a:pt x="124" y="165"/>
                        </a:cubicBezTo>
                        <a:cubicBezTo>
                          <a:pt x="121" y="196"/>
                          <a:pt x="111" y="208"/>
                          <a:pt x="94" y="219"/>
                        </a:cubicBezTo>
                        <a:cubicBezTo>
                          <a:pt x="77" y="230"/>
                          <a:pt x="37" y="237"/>
                          <a:pt x="22" y="231"/>
                        </a:cubicBezTo>
                        <a:cubicBezTo>
                          <a:pt x="7" y="225"/>
                          <a:pt x="0" y="216"/>
                          <a:pt x="1" y="183"/>
                        </a:cubicBezTo>
                        <a:cubicBezTo>
                          <a:pt x="2" y="150"/>
                          <a:pt x="20" y="64"/>
                          <a:pt x="28" y="36"/>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8" name="Freeform 1100"/>
                  <p:cNvSpPr>
                    <a:spLocks/>
                  </p:cNvSpPr>
                  <p:nvPr/>
                </p:nvSpPr>
                <p:spPr bwMode="auto">
                  <a:xfrm>
                    <a:off x="3306" y="2596"/>
                    <a:ext cx="97" cy="282"/>
                  </a:xfrm>
                  <a:custGeom>
                    <a:avLst/>
                    <a:gdLst>
                      <a:gd name="T0" fmla="*/ 6 w 97"/>
                      <a:gd name="T1" fmla="*/ 38 h 282"/>
                      <a:gd name="T2" fmla="*/ 27 w 97"/>
                      <a:gd name="T3" fmla="*/ 17 h 282"/>
                      <a:gd name="T4" fmla="*/ 51 w 97"/>
                      <a:gd name="T5" fmla="*/ 17 h 282"/>
                      <a:gd name="T6" fmla="*/ 87 w 97"/>
                      <a:gd name="T7" fmla="*/ 74 h 282"/>
                      <a:gd name="T8" fmla="*/ 93 w 97"/>
                      <a:gd name="T9" fmla="*/ 164 h 282"/>
                      <a:gd name="T10" fmla="*/ 93 w 97"/>
                      <a:gd name="T11" fmla="*/ 206 h 282"/>
                      <a:gd name="T12" fmla="*/ 69 w 97"/>
                      <a:gd name="T13" fmla="*/ 239 h 282"/>
                      <a:gd name="T14" fmla="*/ 27 w 97"/>
                      <a:gd name="T15" fmla="*/ 254 h 282"/>
                      <a:gd name="T16" fmla="*/ 3 w 97"/>
                      <a:gd name="T17" fmla="*/ 245 h 282"/>
                      <a:gd name="T18" fmla="*/ 6 w 97"/>
                      <a:gd name="T19" fmla="*/ 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2">
                        <a:moveTo>
                          <a:pt x="6" y="38"/>
                        </a:moveTo>
                        <a:cubicBezTo>
                          <a:pt x="10" y="0"/>
                          <a:pt x="20" y="20"/>
                          <a:pt x="27" y="17"/>
                        </a:cubicBezTo>
                        <a:cubicBezTo>
                          <a:pt x="34" y="14"/>
                          <a:pt x="41" y="8"/>
                          <a:pt x="51" y="17"/>
                        </a:cubicBezTo>
                        <a:cubicBezTo>
                          <a:pt x="61" y="26"/>
                          <a:pt x="80" y="50"/>
                          <a:pt x="87" y="74"/>
                        </a:cubicBezTo>
                        <a:cubicBezTo>
                          <a:pt x="94" y="98"/>
                          <a:pt x="92" y="142"/>
                          <a:pt x="93" y="164"/>
                        </a:cubicBezTo>
                        <a:cubicBezTo>
                          <a:pt x="94" y="186"/>
                          <a:pt x="97" y="194"/>
                          <a:pt x="93" y="206"/>
                        </a:cubicBezTo>
                        <a:cubicBezTo>
                          <a:pt x="89" y="218"/>
                          <a:pt x="80" y="231"/>
                          <a:pt x="69" y="239"/>
                        </a:cubicBezTo>
                        <a:cubicBezTo>
                          <a:pt x="58" y="247"/>
                          <a:pt x="38" y="253"/>
                          <a:pt x="27" y="254"/>
                        </a:cubicBezTo>
                        <a:cubicBezTo>
                          <a:pt x="16" y="255"/>
                          <a:pt x="6" y="282"/>
                          <a:pt x="3" y="245"/>
                        </a:cubicBezTo>
                        <a:cubicBezTo>
                          <a:pt x="0" y="208"/>
                          <a:pt x="2" y="76"/>
                          <a:pt x="6" y="38"/>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49" name="Freeform 1101"/>
                  <p:cNvSpPr>
                    <a:spLocks/>
                  </p:cNvSpPr>
                  <p:nvPr/>
                </p:nvSpPr>
                <p:spPr bwMode="auto">
                  <a:xfrm>
                    <a:off x="3347" y="2496"/>
                    <a:ext cx="258" cy="308"/>
                  </a:xfrm>
                  <a:custGeom>
                    <a:avLst/>
                    <a:gdLst>
                      <a:gd name="T0" fmla="*/ 31 w 258"/>
                      <a:gd name="T1" fmla="*/ 132 h 308"/>
                      <a:gd name="T2" fmla="*/ 10 w 258"/>
                      <a:gd name="T3" fmla="*/ 105 h 308"/>
                      <a:gd name="T4" fmla="*/ 91 w 258"/>
                      <a:gd name="T5" fmla="*/ 57 h 308"/>
                      <a:gd name="T6" fmla="*/ 163 w 258"/>
                      <a:gd name="T7" fmla="*/ 18 h 308"/>
                      <a:gd name="T8" fmla="*/ 214 w 258"/>
                      <a:gd name="T9" fmla="*/ 6 h 308"/>
                      <a:gd name="T10" fmla="*/ 253 w 258"/>
                      <a:gd name="T11" fmla="*/ 54 h 308"/>
                      <a:gd name="T12" fmla="*/ 247 w 258"/>
                      <a:gd name="T13" fmla="*/ 195 h 308"/>
                      <a:gd name="T14" fmla="*/ 247 w 258"/>
                      <a:gd name="T15" fmla="*/ 234 h 308"/>
                      <a:gd name="T16" fmla="*/ 190 w 258"/>
                      <a:gd name="T17" fmla="*/ 261 h 308"/>
                      <a:gd name="T18" fmla="*/ 127 w 258"/>
                      <a:gd name="T19" fmla="*/ 282 h 308"/>
                      <a:gd name="T20" fmla="*/ 100 w 258"/>
                      <a:gd name="T21" fmla="*/ 294 h 308"/>
                      <a:gd name="T22" fmla="*/ 55 w 258"/>
                      <a:gd name="T23" fmla="*/ 297 h 308"/>
                      <a:gd name="T24" fmla="*/ 58 w 258"/>
                      <a:gd name="T25" fmla="*/ 225 h 308"/>
                      <a:gd name="T26" fmla="*/ 46 w 258"/>
                      <a:gd name="T27" fmla="*/ 165 h 308"/>
                      <a:gd name="T28" fmla="*/ 31 w 258"/>
                      <a:gd name="T29" fmla="*/ 1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308">
                        <a:moveTo>
                          <a:pt x="31" y="132"/>
                        </a:moveTo>
                        <a:cubicBezTo>
                          <a:pt x="25" y="122"/>
                          <a:pt x="0" y="117"/>
                          <a:pt x="10" y="105"/>
                        </a:cubicBezTo>
                        <a:cubicBezTo>
                          <a:pt x="20" y="93"/>
                          <a:pt x="66" y="71"/>
                          <a:pt x="91" y="57"/>
                        </a:cubicBezTo>
                        <a:cubicBezTo>
                          <a:pt x="116" y="43"/>
                          <a:pt x="142" y="27"/>
                          <a:pt x="163" y="18"/>
                        </a:cubicBezTo>
                        <a:cubicBezTo>
                          <a:pt x="184" y="9"/>
                          <a:pt x="199" y="0"/>
                          <a:pt x="214" y="6"/>
                        </a:cubicBezTo>
                        <a:cubicBezTo>
                          <a:pt x="229" y="12"/>
                          <a:pt x="248" y="23"/>
                          <a:pt x="253" y="54"/>
                        </a:cubicBezTo>
                        <a:cubicBezTo>
                          <a:pt x="258" y="85"/>
                          <a:pt x="248" y="165"/>
                          <a:pt x="247" y="195"/>
                        </a:cubicBezTo>
                        <a:cubicBezTo>
                          <a:pt x="246" y="225"/>
                          <a:pt x="257" y="223"/>
                          <a:pt x="247" y="234"/>
                        </a:cubicBezTo>
                        <a:cubicBezTo>
                          <a:pt x="237" y="245"/>
                          <a:pt x="210" y="253"/>
                          <a:pt x="190" y="261"/>
                        </a:cubicBezTo>
                        <a:cubicBezTo>
                          <a:pt x="170" y="269"/>
                          <a:pt x="142" y="277"/>
                          <a:pt x="127" y="282"/>
                        </a:cubicBezTo>
                        <a:cubicBezTo>
                          <a:pt x="112" y="287"/>
                          <a:pt x="112" y="292"/>
                          <a:pt x="100" y="294"/>
                        </a:cubicBezTo>
                        <a:cubicBezTo>
                          <a:pt x="88" y="296"/>
                          <a:pt x="62" y="308"/>
                          <a:pt x="55" y="297"/>
                        </a:cubicBezTo>
                        <a:cubicBezTo>
                          <a:pt x="48" y="286"/>
                          <a:pt x="59" y="247"/>
                          <a:pt x="58" y="225"/>
                        </a:cubicBezTo>
                        <a:cubicBezTo>
                          <a:pt x="57" y="203"/>
                          <a:pt x="48" y="181"/>
                          <a:pt x="46" y="165"/>
                        </a:cubicBezTo>
                        <a:cubicBezTo>
                          <a:pt x="44" y="149"/>
                          <a:pt x="37" y="142"/>
                          <a:pt x="31" y="132"/>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0" name="Freeform 1102"/>
                  <p:cNvSpPr>
                    <a:spLocks/>
                  </p:cNvSpPr>
                  <p:nvPr/>
                </p:nvSpPr>
                <p:spPr bwMode="auto">
                  <a:xfrm>
                    <a:off x="3590" y="2459"/>
                    <a:ext cx="68" cy="286"/>
                  </a:xfrm>
                  <a:custGeom>
                    <a:avLst/>
                    <a:gdLst>
                      <a:gd name="T0" fmla="*/ 1 w 68"/>
                      <a:gd name="T1" fmla="*/ 64 h 286"/>
                      <a:gd name="T2" fmla="*/ 13 w 68"/>
                      <a:gd name="T3" fmla="*/ 13 h 286"/>
                      <a:gd name="T4" fmla="*/ 61 w 68"/>
                      <a:gd name="T5" fmla="*/ 16 h 286"/>
                      <a:gd name="T6" fmla="*/ 58 w 68"/>
                      <a:gd name="T7" fmla="*/ 109 h 286"/>
                      <a:gd name="T8" fmla="*/ 52 w 68"/>
                      <a:gd name="T9" fmla="*/ 217 h 286"/>
                      <a:gd name="T10" fmla="*/ 43 w 68"/>
                      <a:gd name="T11" fmla="*/ 253 h 286"/>
                      <a:gd name="T12" fmla="*/ 43 w 68"/>
                      <a:gd name="T13" fmla="*/ 271 h 286"/>
                      <a:gd name="T14" fmla="*/ 16 w 68"/>
                      <a:gd name="T15" fmla="*/ 274 h 286"/>
                      <a:gd name="T16" fmla="*/ 1 w 68"/>
                      <a:gd name="T17" fmla="*/ 262 h 286"/>
                      <a:gd name="T18" fmla="*/ 13 w 68"/>
                      <a:gd name="T19" fmla="*/ 130 h 286"/>
                      <a:gd name="T20" fmla="*/ 1 w 68"/>
                      <a:gd name="T21" fmla="*/ 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86">
                        <a:moveTo>
                          <a:pt x="1" y="64"/>
                        </a:moveTo>
                        <a:cubicBezTo>
                          <a:pt x="1" y="45"/>
                          <a:pt x="3" y="21"/>
                          <a:pt x="13" y="13"/>
                        </a:cubicBezTo>
                        <a:cubicBezTo>
                          <a:pt x="23" y="5"/>
                          <a:pt x="54" y="0"/>
                          <a:pt x="61" y="16"/>
                        </a:cubicBezTo>
                        <a:cubicBezTo>
                          <a:pt x="68" y="32"/>
                          <a:pt x="59" y="76"/>
                          <a:pt x="58" y="109"/>
                        </a:cubicBezTo>
                        <a:cubicBezTo>
                          <a:pt x="57" y="142"/>
                          <a:pt x="54" y="193"/>
                          <a:pt x="52" y="217"/>
                        </a:cubicBezTo>
                        <a:cubicBezTo>
                          <a:pt x="50" y="241"/>
                          <a:pt x="44" y="244"/>
                          <a:pt x="43" y="253"/>
                        </a:cubicBezTo>
                        <a:cubicBezTo>
                          <a:pt x="42" y="262"/>
                          <a:pt x="47" y="268"/>
                          <a:pt x="43" y="271"/>
                        </a:cubicBezTo>
                        <a:cubicBezTo>
                          <a:pt x="39" y="274"/>
                          <a:pt x="23" y="275"/>
                          <a:pt x="16" y="274"/>
                        </a:cubicBezTo>
                        <a:cubicBezTo>
                          <a:pt x="9" y="273"/>
                          <a:pt x="2" y="286"/>
                          <a:pt x="1" y="262"/>
                        </a:cubicBezTo>
                        <a:cubicBezTo>
                          <a:pt x="0" y="238"/>
                          <a:pt x="13" y="165"/>
                          <a:pt x="13" y="130"/>
                        </a:cubicBezTo>
                        <a:cubicBezTo>
                          <a:pt x="13" y="95"/>
                          <a:pt x="1" y="83"/>
                          <a:pt x="1" y="64"/>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1" name="Freeform 1103"/>
                  <p:cNvSpPr>
                    <a:spLocks/>
                  </p:cNvSpPr>
                  <p:nvPr/>
                </p:nvSpPr>
                <p:spPr bwMode="auto">
                  <a:xfrm>
                    <a:off x="3636" y="2433"/>
                    <a:ext cx="106" cy="281"/>
                  </a:xfrm>
                  <a:custGeom>
                    <a:avLst/>
                    <a:gdLst>
                      <a:gd name="T0" fmla="*/ 15 w 106"/>
                      <a:gd name="T1" fmla="*/ 57 h 281"/>
                      <a:gd name="T2" fmla="*/ 24 w 106"/>
                      <a:gd name="T3" fmla="*/ 24 h 281"/>
                      <a:gd name="T4" fmla="*/ 72 w 106"/>
                      <a:gd name="T5" fmla="*/ 0 h 281"/>
                      <a:gd name="T6" fmla="*/ 90 w 106"/>
                      <a:gd name="T7" fmla="*/ 24 h 281"/>
                      <a:gd name="T8" fmla="*/ 105 w 106"/>
                      <a:gd name="T9" fmla="*/ 66 h 281"/>
                      <a:gd name="T10" fmla="*/ 84 w 106"/>
                      <a:gd name="T11" fmla="*/ 183 h 281"/>
                      <a:gd name="T12" fmla="*/ 60 w 106"/>
                      <a:gd name="T13" fmla="*/ 252 h 281"/>
                      <a:gd name="T14" fmla="*/ 39 w 106"/>
                      <a:gd name="T15" fmla="*/ 267 h 281"/>
                      <a:gd name="T16" fmla="*/ 3 w 106"/>
                      <a:gd name="T17" fmla="*/ 243 h 281"/>
                      <a:gd name="T18" fmla="*/ 18 w 106"/>
                      <a:gd name="T19"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81">
                        <a:moveTo>
                          <a:pt x="15" y="57"/>
                        </a:moveTo>
                        <a:cubicBezTo>
                          <a:pt x="15" y="45"/>
                          <a:pt x="15" y="33"/>
                          <a:pt x="24" y="24"/>
                        </a:cubicBezTo>
                        <a:cubicBezTo>
                          <a:pt x="33" y="15"/>
                          <a:pt x="61" y="0"/>
                          <a:pt x="72" y="0"/>
                        </a:cubicBezTo>
                        <a:cubicBezTo>
                          <a:pt x="83" y="0"/>
                          <a:pt x="85" y="13"/>
                          <a:pt x="90" y="24"/>
                        </a:cubicBezTo>
                        <a:cubicBezTo>
                          <a:pt x="95" y="35"/>
                          <a:pt x="106" y="40"/>
                          <a:pt x="105" y="66"/>
                        </a:cubicBezTo>
                        <a:cubicBezTo>
                          <a:pt x="104" y="92"/>
                          <a:pt x="91" y="152"/>
                          <a:pt x="84" y="183"/>
                        </a:cubicBezTo>
                        <a:cubicBezTo>
                          <a:pt x="77" y="214"/>
                          <a:pt x="68" y="238"/>
                          <a:pt x="60" y="252"/>
                        </a:cubicBezTo>
                        <a:cubicBezTo>
                          <a:pt x="52" y="266"/>
                          <a:pt x="48" y="268"/>
                          <a:pt x="39" y="267"/>
                        </a:cubicBezTo>
                        <a:cubicBezTo>
                          <a:pt x="30" y="266"/>
                          <a:pt x="6" y="281"/>
                          <a:pt x="3" y="243"/>
                        </a:cubicBezTo>
                        <a:cubicBezTo>
                          <a:pt x="0" y="205"/>
                          <a:pt x="9" y="120"/>
                          <a:pt x="18" y="36"/>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2" name="Freeform 1104"/>
                  <p:cNvSpPr>
                    <a:spLocks/>
                  </p:cNvSpPr>
                  <p:nvPr/>
                </p:nvSpPr>
                <p:spPr bwMode="auto">
                  <a:xfrm>
                    <a:off x="3702" y="2385"/>
                    <a:ext cx="118" cy="305"/>
                  </a:xfrm>
                  <a:custGeom>
                    <a:avLst/>
                    <a:gdLst>
                      <a:gd name="T0" fmla="*/ 15 w 118"/>
                      <a:gd name="T1" fmla="*/ 54 h 305"/>
                      <a:gd name="T2" fmla="*/ 36 w 118"/>
                      <a:gd name="T3" fmla="*/ 30 h 305"/>
                      <a:gd name="T4" fmla="*/ 69 w 118"/>
                      <a:gd name="T5" fmla="*/ 15 h 305"/>
                      <a:gd name="T6" fmla="*/ 105 w 118"/>
                      <a:gd name="T7" fmla="*/ 6 h 305"/>
                      <a:gd name="T8" fmla="*/ 114 w 118"/>
                      <a:gd name="T9" fmla="*/ 54 h 305"/>
                      <a:gd name="T10" fmla="*/ 78 w 118"/>
                      <a:gd name="T11" fmla="*/ 225 h 305"/>
                      <a:gd name="T12" fmla="*/ 69 w 118"/>
                      <a:gd name="T13" fmla="*/ 267 h 305"/>
                      <a:gd name="T14" fmla="*/ 42 w 118"/>
                      <a:gd name="T15" fmla="*/ 288 h 305"/>
                      <a:gd name="T16" fmla="*/ 3 w 118"/>
                      <a:gd name="T17" fmla="*/ 264 h 305"/>
                      <a:gd name="T18" fmla="*/ 15 w 118"/>
                      <a:gd name="T19" fmla="*/ 5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05">
                        <a:moveTo>
                          <a:pt x="15" y="54"/>
                        </a:moveTo>
                        <a:cubicBezTo>
                          <a:pt x="20" y="15"/>
                          <a:pt x="27" y="36"/>
                          <a:pt x="36" y="30"/>
                        </a:cubicBezTo>
                        <a:cubicBezTo>
                          <a:pt x="45" y="24"/>
                          <a:pt x="58" y="19"/>
                          <a:pt x="69" y="15"/>
                        </a:cubicBezTo>
                        <a:cubicBezTo>
                          <a:pt x="80" y="11"/>
                          <a:pt x="98" y="0"/>
                          <a:pt x="105" y="6"/>
                        </a:cubicBezTo>
                        <a:cubicBezTo>
                          <a:pt x="112" y="12"/>
                          <a:pt x="118" y="18"/>
                          <a:pt x="114" y="54"/>
                        </a:cubicBezTo>
                        <a:cubicBezTo>
                          <a:pt x="110" y="90"/>
                          <a:pt x="85" y="190"/>
                          <a:pt x="78" y="225"/>
                        </a:cubicBezTo>
                        <a:cubicBezTo>
                          <a:pt x="71" y="260"/>
                          <a:pt x="75" y="257"/>
                          <a:pt x="69" y="267"/>
                        </a:cubicBezTo>
                        <a:cubicBezTo>
                          <a:pt x="63" y="277"/>
                          <a:pt x="53" y="289"/>
                          <a:pt x="42" y="288"/>
                        </a:cubicBezTo>
                        <a:cubicBezTo>
                          <a:pt x="31" y="287"/>
                          <a:pt x="6" y="305"/>
                          <a:pt x="3" y="264"/>
                        </a:cubicBezTo>
                        <a:cubicBezTo>
                          <a:pt x="0" y="223"/>
                          <a:pt x="10" y="93"/>
                          <a:pt x="15" y="54"/>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3" name="Freeform 1105"/>
                  <p:cNvSpPr>
                    <a:spLocks/>
                  </p:cNvSpPr>
                  <p:nvPr/>
                </p:nvSpPr>
                <p:spPr bwMode="auto">
                  <a:xfrm>
                    <a:off x="3766" y="2347"/>
                    <a:ext cx="132" cy="343"/>
                  </a:xfrm>
                  <a:custGeom>
                    <a:avLst/>
                    <a:gdLst>
                      <a:gd name="T0" fmla="*/ 47 w 132"/>
                      <a:gd name="T1" fmla="*/ 50 h 343"/>
                      <a:gd name="T2" fmla="*/ 53 w 132"/>
                      <a:gd name="T3" fmla="*/ 20 h 343"/>
                      <a:gd name="T4" fmla="*/ 104 w 132"/>
                      <a:gd name="T5" fmla="*/ 8 h 343"/>
                      <a:gd name="T6" fmla="*/ 131 w 132"/>
                      <a:gd name="T7" fmla="*/ 32 h 343"/>
                      <a:gd name="T8" fmla="*/ 113 w 132"/>
                      <a:gd name="T9" fmla="*/ 203 h 343"/>
                      <a:gd name="T10" fmla="*/ 110 w 132"/>
                      <a:gd name="T11" fmla="*/ 251 h 343"/>
                      <a:gd name="T12" fmla="*/ 77 w 132"/>
                      <a:gd name="T13" fmla="*/ 290 h 343"/>
                      <a:gd name="T14" fmla="*/ 35 w 132"/>
                      <a:gd name="T15" fmla="*/ 296 h 343"/>
                      <a:gd name="T16" fmla="*/ 2 w 132"/>
                      <a:gd name="T17" fmla="*/ 299 h 343"/>
                      <a:gd name="T18" fmla="*/ 50 w 132"/>
                      <a:gd name="T19" fmla="*/ 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43">
                        <a:moveTo>
                          <a:pt x="47" y="50"/>
                        </a:moveTo>
                        <a:cubicBezTo>
                          <a:pt x="45" y="38"/>
                          <a:pt x="44" y="27"/>
                          <a:pt x="53" y="20"/>
                        </a:cubicBezTo>
                        <a:cubicBezTo>
                          <a:pt x="62" y="13"/>
                          <a:pt x="91" y="6"/>
                          <a:pt x="104" y="8"/>
                        </a:cubicBezTo>
                        <a:cubicBezTo>
                          <a:pt x="117" y="10"/>
                          <a:pt x="130" y="0"/>
                          <a:pt x="131" y="32"/>
                        </a:cubicBezTo>
                        <a:cubicBezTo>
                          <a:pt x="132" y="64"/>
                          <a:pt x="116" y="167"/>
                          <a:pt x="113" y="203"/>
                        </a:cubicBezTo>
                        <a:cubicBezTo>
                          <a:pt x="110" y="239"/>
                          <a:pt x="116" y="237"/>
                          <a:pt x="110" y="251"/>
                        </a:cubicBezTo>
                        <a:cubicBezTo>
                          <a:pt x="104" y="265"/>
                          <a:pt x="89" y="283"/>
                          <a:pt x="77" y="290"/>
                        </a:cubicBezTo>
                        <a:cubicBezTo>
                          <a:pt x="65" y="297"/>
                          <a:pt x="47" y="295"/>
                          <a:pt x="35" y="296"/>
                        </a:cubicBezTo>
                        <a:cubicBezTo>
                          <a:pt x="23" y="297"/>
                          <a:pt x="0" y="343"/>
                          <a:pt x="2" y="299"/>
                        </a:cubicBezTo>
                        <a:cubicBezTo>
                          <a:pt x="4" y="255"/>
                          <a:pt x="27" y="143"/>
                          <a:pt x="50" y="32"/>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4" name="Freeform 1106"/>
                  <p:cNvSpPr>
                    <a:spLocks/>
                  </p:cNvSpPr>
                  <p:nvPr/>
                </p:nvSpPr>
                <p:spPr bwMode="auto">
                  <a:xfrm>
                    <a:off x="3862" y="2317"/>
                    <a:ext cx="139" cy="327"/>
                  </a:xfrm>
                  <a:custGeom>
                    <a:avLst/>
                    <a:gdLst>
                      <a:gd name="T0" fmla="*/ 29 w 139"/>
                      <a:gd name="T1" fmla="*/ 71 h 327"/>
                      <a:gd name="T2" fmla="*/ 44 w 139"/>
                      <a:gd name="T3" fmla="*/ 29 h 327"/>
                      <a:gd name="T4" fmla="*/ 98 w 139"/>
                      <a:gd name="T5" fmla="*/ 2 h 327"/>
                      <a:gd name="T6" fmla="*/ 134 w 139"/>
                      <a:gd name="T7" fmla="*/ 41 h 327"/>
                      <a:gd name="T8" fmla="*/ 128 w 139"/>
                      <a:gd name="T9" fmla="*/ 152 h 327"/>
                      <a:gd name="T10" fmla="*/ 125 w 139"/>
                      <a:gd name="T11" fmla="*/ 224 h 327"/>
                      <a:gd name="T12" fmla="*/ 77 w 139"/>
                      <a:gd name="T13" fmla="*/ 266 h 327"/>
                      <a:gd name="T14" fmla="*/ 8 w 139"/>
                      <a:gd name="T15" fmla="*/ 290 h 327"/>
                      <a:gd name="T16" fmla="*/ 32 w 139"/>
                      <a:gd name="T17" fmla="*/ 4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27">
                        <a:moveTo>
                          <a:pt x="29" y="71"/>
                        </a:moveTo>
                        <a:cubicBezTo>
                          <a:pt x="31" y="55"/>
                          <a:pt x="33" y="40"/>
                          <a:pt x="44" y="29"/>
                        </a:cubicBezTo>
                        <a:cubicBezTo>
                          <a:pt x="55" y="18"/>
                          <a:pt x="83" y="0"/>
                          <a:pt x="98" y="2"/>
                        </a:cubicBezTo>
                        <a:cubicBezTo>
                          <a:pt x="113" y="4"/>
                          <a:pt x="129" y="16"/>
                          <a:pt x="134" y="41"/>
                        </a:cubicBezTo>
                        <a:cubicBezTo>
                          <a:pt x="139" y="66"/>
                          <a:pt x="129" y="122"/>
                          <a:pt x="128" y="152"/>
                        </a:cubicBezTo>
                        <a:cubicBezTo>
                          <a:pt x="127" y="182"/>
                          <a:pt x="134" y="205"/>
                          <a:pt x="125" y="224"/>
                        </a:cubicBezTo>
                        <a:cubicBezTo>
                          <a:pt x="116" y="243"/>
                          <a:pt x="96" y="255"/>
                          <a:pt x="77" y="266"/>
                        </a:cubicBezTo>
                        <a:cubicBezTo>
                          <a:pt x="58" y="277"/>
                          <a:pt x="16" y="327"/>
                          <a:pt x="8" y="290"/>
                        </a:cubicBezTo>
                        <a:cubicBezTo>
                          <a:pt x="0" y="253"/>
                          <a:pt x="16" y="148"/>
                          <a:pt x="32" y="44"/>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5" name="Freeform 1107"/>
                  <p:cNvSpPr>
                    <a:spLocks/>
                  </p:cNvSpPr>
                  <p:nvPr/>
                </p:nvSpPr>
                <p:spPr bwMode="auto">
                  <a:xfrm>
                    <a:off x="4041" y="2281"/>
                    <a:ext cx="126" cy="280"/>
                  </a:xfrm>
                  <a:custGeom>
                    <a:avLst/>
                    <a:gdLst>
                      <a:gd name="T0" fmla="*/ 18 w 126"/>
                      <a:gd name="T1" fmla="*/ 65 h 280"/>
                      <a:gd name="T2" fmla="*/ 6 w 126"/>
                      <a:gd name="T3" fmla="*/ 29 h 280"/>
                      <a:gd name="T4" fmla="*/ 57 w 126"/>
                      <a:gd name="T5" fmla="*/ 11 h 280"/>
                      <a:gd name="T6" fmla="*/ 114 w 126"/>
                      <a:gd name="T7" fmla="*/ 92 h 280"/>
                      <a:gd name="T8" fmla="*/ 123 w 126"/>
                      <a:gd name="T9" fmla="*/ 200 h 280"/>
                      <a:gd name="T10" fmla="*/ 96 w 126"/>
                      <a:gd name="T11" fmla="*/ 233 h 280"/>
                      <a:gd name="T12" fmla="*/ 42 w 126"/>
                      <a:gd name="T13" fmla="*/ 248 h 280"/>
                      <a:gd name="T14" fmla="*/ 9 w 126"/>
                      <a:gd name="T15" fmla="*/ 41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280">
                        <a:moveTo>
                          <a:pt x="18" y="65"/>
                        </a:moveTo>
                        <a:cubicBezTo>
                          <a:pt x="9" y="51"/>
                          <a:pt x="0" y="38"/>
                          <a:pt x="6" y="29"/>
                        </a:cubicBezTo>
                        <a:cubicBezTo>
                          <a:pt x="12" y="20"/>
                          <a:pt x="39" y="0"/>
                          <a:pt x="57" y="11"/>
                        </a:cubicBezTo>
                        <a:cubicBezTo>
                          <a:pt x="75" y="22"/>
                          <a:pt x="103" y="60"/>
                          <a:pt x="114" y="92"/>
                        </a:cubicBezTo>
                        <a:cubicBezTo>
                          <a:pt x="125" y="124"/>
                          <a:pt x="126" y="177"/>
                          <a:pt x="123" y="200"/>
                        </a:cubicBezTo>
                        <a:cubicBezTo>
                          <a:pt x="120" y="223"/>
                          <a:pt x="109" y="225"/>
                          <a:pt x="96" y="233"/>
                        </a:cubicBezTo>
                        <a:cubicBezTo>
                          <a:pt x="83" y="241"/>
                          <a:pt x="56" y="280"/>
                          <a:pt x="42" y="248"/>
                        </a:cubicBezTo>
                        <a:cubicBezTo>
                          <a:pt x="28" y="216"/>
                          <a:pt x="18" y="128"/>
                          <a:pt x="9" y="41"/>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6" name="Freeform 1108"/>
                  <p:cNvSpPr>
                    <a:spLocks/>
                  </p:cNvSpPr>
                  <p:nvPr/>
                </p:nvSpPr>
                <p:spPr bwMode="auto">
                  <a:xfrm>
                    <a:off x="3980" y="2310"/>
                    <a:ext cx="132" cy="265"/>
                  </a:xfrm>
                  <a:custGeom>
                    <a:avLst/>
                    <a:gdLst>
                      <a:gd name="T0" fmla="*/ 13 w 132"/>
                      <a:gd name="T1" fmla="*/ 48 h 265"/>
                      <a:gd name="T2" fmla="*/ 7 w 132"/>
                      <a:gd name="T3" fmla="*/ 15 h 265"/>
                      <a:gd name="T4" fmla="*/ 46 w 132"/>
                      <a:gd name="T5" fmla="*/ 3 h 265"/>
                      <a:gd name="T6" fmla="*/ 88 w 132"/>
                      <a:gd name="T7" fmla="*/ 36 h 265"/>
                      <a:gd name="T8" fmla="*/ 130 w 132"/>
                      <a:gd name="T9" fmla="*/ 150 h 265"/>
                      <a:gd name="T10" fmla="*/ 103 w 132"/>
                      <a:gd name="T11" fmla="*/ 225 h 265"/>
                      <a:gd name="T12" fmla="*/ 73 w 132"/>
                      <a:gd name="T13" fmla="*/ 246 h 265"/>
                      <a:gd name="T14" fmla="*/ 10 w 132"/>
                      <a:gd name="T15" fmla="*/ 228 h 265"/>
                      <a:gd name="T16" fmla="*/ 10 w 132"/>
                      <a:gd name="T17" fmla="*/ 2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65">
                        <a:moveTo>
                          <a:pt x="13" y="48"/>
                        </a:moveTo>
                        <a:cubicBezTo>
                          <a:pt x="7" y="35"/>
                          <a:pt x="2" y="22"/>
                          <a:pt x="7" y="15"/>
                        </a:cubicBezTo>
                        <a:cubicBezTo>
                          <a:pt x="12" y="8"/>
                          <a:pt x="33" y="0"/>
                          <a:pt x="46" y="3"/>
                        </a:cubicBezTo>
                        <a:cubicBezTo>
                          <a:pt x="59" y="6"/>
                          <a:pt x="74" y="12"/>
                          <a:pt x="88" y="36"/>
                        </a:cubicBezTo>
                        <a:cubicBezTo>
                          <a:pt x="102" y="60"/>
                          <a:pt x="128" y="119"/>
                          <a:pt x="130" y="150"/>
                        </a:cubicBezTo>
                        <a:cubicBezTo>
                          <a:pt x="132" y="181"/>
                          <a:pt x="112" y="209"/>
                          <a:pt x="103" y="225"/>
                        </a:cubicBezTo>
                        <a:cubicBezTo>
                          <a:pt x="94" y="241"/>
                          <a:pt x="88" y="246"/>
                          <a:pt x="73" y="246"/>
                        </a:cubicBezTo>
                        <a:cubicBezTo>
                          <a:pt x="58" y="246"/>
                          <a:pt x="20" y="265"/>
                          <a:pt x="10" y="228"/>
                        </a:cubicBezTo>
                        <a:cubicBezTo>
                          <a:pt x="0" y="191"/>
                          <a:pt x="5" y="107"/>
                          <a:pt x="10" y="24"/>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7" name="Freeform 1109"/>
                  <p:cNvSpPr>
                    <a:spLocks/>
                  </p:cNvSpPr>
                  <p:nvPr/>
                </p:nvSpPr>
                <p:spPr bwMode="auto">
                  <a:xfrm>
                    <a:off x="4110" y="2251"/>
                    <a:ext cx="120" cy="244"/>
                  </a:xfrm>
                  <a:custGeom>
                    <a:avLst/>
                    <a:gdLst>
                      <a:gd name="T0" fmla="*/ 24 w 120"/>
                      <a:gd name="T1" fmla="*/ 83 h 244"/>
                      <a:gd name="T2" fmla="*/ 0 w 120"/>
                      <a:gd name="T3" fmla="*/ 50 h 244"/>
                      <a:gd name="T4" fmla="*/ 24 w 120"/>
                      <a:gd name="T5" fmla="*/ 14 h 244"/>
                      <a:gd name="T6" fmla="*/ 66 w 120"/>
                      <a:gd name="T7" fmla="*/ 14 h 244"/>
                      <a:gd name="T8" fmla="*/ 105 w 120"/>
                      <a:gd name="T9" fmla="*/ 101 h 244"/>
                      <a:gd name="T10" fmla="*/ 117 w 120"/>
                      <a:gd name="T11" fmla="*/ 188 h 244"/>
                      <a:gd name="T12" fmla="*/ 90 w 120"/>
                      <a:gd name="T13" fmla="*/ 233 h 244"/>
                      <a:gd name="T14" fmla="*/ 51 w 120"/>
                      <a:gd name="T15" fmla="*/ 227 h 244"/>
                      <a:gd name="T16" fmla="*/ 51 w 120"/>
                      <a:gd name="T17" fmla="*/ 131 h 244"/>
                      <a:gd name="T18" fmla="*/ 3 w 120"/>
                      <a:gd name="T19" fmla="*/ 5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44">
                        <a:moveTo>
                          <a:pt x="24" y="83"/>
                        </a:moveTo>
                        <a:cubicBezTo>
                          <a:pt x="12" y="72"/>
                          <a:pt x="0" y="61"/>
                          <a:pt x="0" y="50"/>
                        </a:cubicBezTo>
                        <a:cubicBezTo>
                          <a:pt x="0" y="39"/>
                          <a:pt x="13" y="20"/>
                          <a:pt x="24" y="14"/>
                        </a:cubicBezTo>
                        <a:cubicBezTo>
                          <a:pt x="35" y="8"/>
                          <a:pt x="53" y="0"/>
                          <a:pt x="66" y="14"/>
                        </a:cubicBezTo>
                        <a:cubicBezTo>
                          <a:pt x="79" y="28"/>
                          <a:pt x="97" y="72"/>
                          <a:pt x="105" y="101"/>
                        </a:cubicBezTo>
                        <a:cubicBezTo>
                          <a:pt x="113" y="130"/>
                          <a:pt x="120" y="166"/>
                          <a:pt x="117" y="188"/>
                        </a:cubicBezTo>
                        <a:cubicBezTo>
                          <a:pt x="114" y="210"/>
                          <a:pt x="101" y="227"/>
                          <a:pt x="90" y="233"/>
                        </a:cubicBezTo>
                        <a:cubicBezTo>
                          <a:pt x="79" y="239"/>
                          <a:pt x="57" y="244"/>
                          <a:pt x="51" y="227"/>
                        </a:cubicBezTo>
                        <a:cubicBezTo>
                          <a:pt x="45" y="210"/>
                          <a:pt x="59" y="159"/>
                          <a:pt x="51" y="131"/>
                        </a:cubicBezTo>
                        <a:cubicBezTo>
                          <a:pt x="43" y="103"/>
                          <a:pt x="23" y="79"/>
                          <a:pt x="3" y="56"/>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8" name="Freeform 1110"/>
                  <p:cNvSpPr>
                    <a:spLocks/>
                  </p:cNvSpPr>
                  <p:nvPr/>
                </p:nvSpPr>
                <p:spPr bwMode="auto">
                  <a:xfrm>
                    <a:off x="4168" y="2217"/>
                    <a:ext cx="134" cy="244"/>
                  </a:xfrm>
                  <a:custGeom>
                    <a:avLst/>
                    <a:gdLst>
                      <a:gd name="T0" fmla="*/ 20 w 134"/>
                      <a:gd name="T1" fmla="*/ 69 h 244"/>
                      <a:gd name="T2" fmla="*/ 5 w 134"/>
                      <a:gd name="T3" fmla="*/ 36 h 244"/>
                      <a:gd name="T4" fmla="*/ 47 w 134"/>
                      <a:gd name="T5" fmla="*/ 6 h 244"/>
                      <a:gd name="T6" fmla="*/ 77 w 134"/>
                      <a:gd name="T7" fmla="*/ 6 h 244"/>
                      <a:gd name="T8" fmla="*/ 119 w 134"/>
                      <a:gd name="T9" fmla="*/ 39 h 244"/>
                      <a:gd name="T10" fmla="*/ 134 w 134"/>
                      <a:gd name="T11" fmla="*/ 117 h 244"/>
                      <a:gd name="T12" fmla="*/ 116 w 134"/>
                      <a:gd name="T13" fmla="*/ 195 h 244"/>
                      <a:gd name="T14" fmla="*/ 101 w 134"/>
                      <a:gd name="T15" fmla="*/ 222 h 244"/>
                      <a:gd name="T16" fmla="*/ 56 w 134"/>
                      <a:gd name="T17" fmla="*/ 234 h 244"/>
                      <a:gd name="T18" fmla="*/ 56 w 134"/>
                      <a:gd name="T19" fmla="*/ 162 h 244"/>
                      <a:gd name="T20" fmla="*/ 35 w 134"/>
                      <a:gd name="T21" fmla="*/ 87 h 244"/>
                      <a:gd name="T22" fmla="*/ 20 w 134"/>
                      <a:gd name="T23" fmla="*/ 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244">
                        <a:moveTo>
                          <a:pt x="20" y="69"/>
                        </a:moveTo>
                        <a:cubicBezTo>
                          <a:pt x="15" y="61"/>
                          <a:pt x="0" y="47"/>
                          <a:pt x="5" y="36"/>
                        </a:cubicBezTo>
                        <a:cubicBezTo>
                          <a:pt x="10" y="25"/>
                          <a:pt x="35" y="11"/>
                          <a:pt x="47" y="6"/>
                        </a:cubicBezTo>
                        <a:cubicBezTo>
                          <a:pt x="59" y="1"/>
                          <a:pt x="65" y="0"/>
                          <a:pt x="77" y="6"/>
                        </a:cubicBezTo>
                        <a:cubicBezTo>
                          <a:pt x="89" y="12"/>
                          <a:pt x="110" y="21"/>
                          <a:pt x="119" y="39"/>
                        </a:cubicBezTo>
                        <a:cubicBezTo>
                          <a:pt x="128" y="57"/>
                          <a:pt x="134" y="91"/>
                          <a:pt x="134" y="117"/>
                        </a:cubicBezTo>
                        <a:cubicBezTo>
                          <a:pt x="134" y="143"/>
                          <a:pt x="121" y="178"/>
                          <a:pt x="116" y="195"/>
                        </a:cubicBezTo>
                        <a:cubicBezTo>
                          <a:pt x="111" y="212"/>
                          <a:pt x="111" y="215"/>
                          <a:pt x="101" y="222"/>
                        </a:cubicBezTo>
                        <a:cubicBezTo>
                          <a:pt x="91" y="229"/>
                          <a:pt x="63" y="244"/>
                          <a:pt x="56" y="234"/>
                        </a:cubicBezTo>
                        <a:cubicBezTo>
                          <a:pt x="49" y="224"/>
                          <a:pt x="59" y="186"/>
                          <a:pt x="56" y="162"/>
                        </a:cubicBezTo>
                        <a:cubicBezTo>
                          <a:pt x="53" y="138"/>
                          <a:pt x="41" y="104"/>
                          <a:pt x="35" y="87"/>
                        </a:cubicBezTo>
                        <a:cubicBezTo>
                          <a:pt x="29" y="70"/>
                          <a:pt x="25" y="77"/>
                          <a:pt x="20" y="69"/>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59" name="Freeform 1111"/>
                  <p:cNvSpPr>
                    <a:spLocks/>
                  </p:cNvSpPr>
                  <p:nvPr/>
                </p:nvSpPr>
                <p:spPr bwMode="auto">
                  <a:xfrm>
                    <a:off x="4240" y="2179"/>
                    <a:ext cx="128" cy="232"/>
                  </a:xfrm>
                  <a:custGeom>
                    <a:avLst/>
                    <a:gdLst>
                      <a:gd name="T0" fmla="*/ 26 w 128"/>
                      <a:gd name="T1" fmla="*/ 65 h 232"/>
                      <a:gd name="T2" fmla="*/ 2 w 128"/>
                      <a:gd name="T3" fmla="*/ 44 h 232"/>
                      <a:gd name="T4" fmla="*/ 38 w 128"/>
                      <a:gd name="T5" fmla="*/ 14 h 232"/>
                      <a:gd name="T6" fmla="*/ 80 w 128"/>
                      <a:gd name="T7" fmla="*/ 8 h 232"/>
                      <a:gd name="T8" fmla="*/ 101 w 128"/>
                      <a:gd name="T9" fmla="*/ 62 h 232"/>
                      <a:gd name="T10" fmla="*/ 116 w 128"/>
                      <a:gd name="T11" fmla="*/ 140 h 232"/>
                      <a:gd name="T12" fmla="*/ 122 w 128"/>
                      <a:gd name="T13" fmla="*/ 179 h 232"/>
                      <a:gd name="T14" fmla="*/ 80 w 128"/>
                      <a:gd name="T15" fmla="*/ 224 h 232"/>
                      <a:gd name="T16" fmla="*/ 53 w 128"/>
                      <a:gd name="T17" fmla="*/ 227 h 232"/>
                      <a:gd name="T18" fmla="*/ 38 w 128"/>
                      <a:gd name="T19" fmla="*/ 206 h 232"/>
                      <a:gd name="T20" fmla="*/ 50 w 128"/>
                      <a:gd name="T21" fmla="*/ 89 h 232"/>
                      <a:gd name="T22" fmla="*/ 26 w 128"/>
                      <a:gd name="T23"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232">
                        <a:moveTo>
                          <a:pt x="26" y="65"/>
                        </a:moveTo>
                        <a:cubicBezTo>
                          <a:pt x="18" y="58"/>
                          <a:pt x="0" y="52"/>
                          <a:pt x="2" y="44"/>
                        </a:cubicBezTo>
                        <a:cubicBezTo>
                          <a:pt x="4" y="36"/>
                          <a:pt x="25" y="20"/>
                          <a:pt x="38" y="14"/>
                        </a:cubicBezTo>
                        <a:cubicBezTo>
                          <a:pt x="51" y="8"/>
                          <a:pt x="70" y="0"/>
                          <a:pt x="80" y="8"/>
                        </a:cubicBezTo>
                        <a:cubicBezTo>
                          <a:pt x="90" y="16"/>
                          <a:pt x="95" y="40"/>
                          <a:pt x="101" y="62"/>
                        </a:cubicBezTo>
                        <a:cubicBezTo>
                          <a:pt x="107" y="84"/>
                          <a:pt x="113" y="121"/>
                          <a:pt x="116" y="140"/>
                        </a:cubicBezTo>
                        <a:cubicBezTo>
                          <a:pt x="119" y="159"/>
                          <a:pt x="128" y="165"/>
                          <a:pt x="122" y="179"/>
                        </a:cubicBezTo>
                        <a:cubicBezTo>
                          <a:pt x="116" y="193"/>
                          <a:pt x="91" y="216"/>
                          <a:pt x="80" y="224"/>
                        </a:cubicBezTo>
                        <a:cubicBezTo>
                          <a:pt x="69" y="232"/>
                          <a:pt x="60" y="230"/>
                          <a:pt x="53" y="227"/>
                        </a:cubicBezTo>
                        <a:cubicBezTo>
                          <a:pt x="46" y="224"/>
                          <a:pt x="38" y="229"/>
                          <a:pt x="38" y="206"/>
                        </a:cubicBezTo>
                        <a:cubicBezTo>
                          <a:pt x="38" y="183"/>
                          <a:pt x="54" y="114"/>
                          <a:pt x="50" y="89"/>
                        </a:cubicBezTo>
                        <a:cubicBezTo>
                          <a:pt x="46" y="64"/>
                          <a:pt x="34" y="72"/>
                          <a:pt x="26" y="6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60" name="Freeform 1112"/>
                  <p:cNvSpPr>
                    <a:spLocks/>
                  </p:cNvSpPr>
                  <p:nvPr/>
                </p:nvSpPr>
                <p:spPr bwMode="auto">
                  <a:xfrm>
                    <a:off x="4308" y="2136"/>
                    <a:ext cx="115" cy="234"/>
                  </a:xfrm>
                  <a:custGeom>
                    <a:avLst/>
                    <a:gdLst>
                      <a:gd name="T0" fmla="*/ 9 w 115"/>
                      <a:gd name="T1" fmla="*/ 84 h 234"/>
                      <a:gd name="T2" fmla="*/ 6 w 115"/>
                      <a:gd name="T3" fmla="*/ 30 h 234"/>
                      <a:gd name="T4" fmla="*/ 48 w 115"/>
                      <a:gd name="T5" fmla="*/ 0 h 234"/>
                      <a:gd name="T6" fmla="*/ 99 w 115"/>
                      <a:gd name="T7" fmla="*/ 27 h 234"/>
                      <a:gd name="T8" fmla="*/ 114 w 115"/>
                      <a:gd name="T9" fmla="*/ 111 h 234"/>
                      <a:gd name="T10" fmla="*/ 108 w 115"/>
                      <a:gd name="T11" fmla="*/ 177 h 234"/>
                      <a:gd name="T12" fmla="*/ 72 w 115"/>
                      <a:gd name="T13" fmla="*/ 204 h 234"/>
                      <a:gd name="T14" fmla="*/ 45 w 115"/>
                      <a:gd name="T15" fmla="*/ 219 h 234"/>
                      <a:gd name="T16" fmla="*/ 36 w 115"/>
                      <a:gd name="T17" fmla="*/ 114 h 234"/>
                      <a:gd name="T18" fmla="*/ 6 w 115"/>
                      <a:gd name="T19" fmla="*/ 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34">
                        <a:moveTo>
                          <a:pt x="9" y="84"/>
                        </a:moveTo>
                        <a:cubicBezTo>
                          <a:pt x="4" y="64"/>
                          <a:pt x="0" y="44"/>
                          <a:pt x="6" y="30"/>
                        </a:cubicBezTo>
                        <a:cubicBezTo>
                          <a:pt x="12" y="16"/>
                          <a:pt x="33" y="0"/>
                          <a:pt x="48" y="0"/>
                        </a:cubicBezTo>
                        <a:cubicBezTo>
                          <a:pt x="63" y="0"/>
                          <a:pt x="88" y="8"/>
                          <a:pt x="99" y="27"/>
                        </a:cubicBezTo>
                        <a:cubicBezTo>
                          <a:pt x="110" y="46"/>
                          <a:pt x="113" y="86"/>
                          <a:pt x="114" y="111"/>
                        </a:cubicBezTo>
                        <a:cubicBezTo>
                          <a:pt x="115" y="136"/>
                          <a:pt x="115" y="162"/>
                          <a:pt x="108" y="177"/>
                        </a:cubicBezTo>
                        <a:cubicBezTo>
                          <a:pt x="101" y="192"/>
                          <a:pt x="82" y="197"/>
                          <a:pt x="72" y="204"/>
                        </a:cubicBezTo>
                        <a:cubicBezTo>
                          <a:pt x="62" y="211"/>
                          <a:pt x="51" y="234"/>
                          <a:pt x="45" y="219"/>
                        </a:cubicBezTo>
                        <a:cubicBezTo>
                          <a:pt x="39" y="204"/>
                          <a:pt x="42" y="140"/>
                          <a:pt x="36" y="114"/>
                        </a:cubicBezTo>
                        <a:cubicBezTo>
                          <a:pt x="30" y="88"/>
                          <a:pt x="12" y="69"/>
                          <a:pt x="6" y="6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61" name="Freeform 1113"/>
                  <p:cNvSpPr>
                    <a:spLocks/>
                  </p:cNvSpPr>
                  <p:nvPr/>
                </p:nvSpPr>
                <p:spPr bwMode="auto">
                  <a:xfrm>
                    <a:off x="4384" y="2102"/>
                    <a:ext cx="128" cy="213"/>
                  </a:xfrm>
                  <a:custGeom>
                    <a:avLst/>
                    <a:gdLst>
                      <a:gd name="T0" fmla="*/ 11 w 128"/>
                      <a:gd name="T1" fmla="*/ 73 h 213"/>
                      <a:gd name="T2" fmla="*/ 8 w 128"/>
                      <a:gd name="T3" fmla="*/ 31 h 213"/>
                      <a:gd name="T4" fmla="*/ 56 w 128"/>
                      <a:gd name="T5" fmla="*/ 4 h 213"/>
                      <a:gd name="T6" fmla="*/ 80 w 128"/>
                      <a:gd name="T7" fmla="*/ 13 h 213"/>
                      <a:gd name="T8" fmla="*/ 116 w 128"/>
                      <a:gd name="T9" fmla="*/ 85 h 213"/>
                      <a:gd name="T10" fmla="*/ 125 w 128"/>
                      <a:gd name="T11" fmla="*/ 112 h 213"/>
                      <a:gd name="T12" fmla="*/ 98 w 128"/>
                      <a:gd name="T13" fmla="*/ 166 h 213"/>
                      <a:gd name="T14" fmla="*/ 62 w 128"/>
                      <a:gd name="T15" fmla="*/ 181 h 213"/>
                      <a:gd name="T16" fmla="*/ 26 w 128"/>
                      <a:gd name="T17" fmla="*/ 208 h 213"/>
                      <a:gd name="T18" fmla="*/ 35 w 128"/>
                      <a:gd name="T19" fmla="*/ 148 h 213"/>
                      <a:gd name="T20" fmla="*/ 11 w 128"/>
                      <a:gd name="T21" fmla="*/ 7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13">
                        <a:moveTo>
                          <a:pt x="11" y="73"/>
                        </a:moveTo>
                        <a:cubicBezTo>
                          <a:pt x="7" y="54"/>
                          <a:pt x="0" y="42"/>
                          <a:pt x="8" y="31"/>
                        </a:cubicBezTo>
                        <a:cubicBezTo>
                          <a:pt x="16" y="20"/>
                          <a:pt x="44" y="7"/>
                          <a:pt x="56" y="4"/>
                        </a:cubicBezTo>
                        <a:cubicBezTo>
                          <a:pt x="68" y="1"/>
                          <a:pt x="70" y="0"/>
                          <a:pt x="80" y="13"/>
                        </a:cubicBezTo>
                        <a:cubicBezTo>
                          <a:pt x="90" y="26"/>
                          <a:pt x="109" y="69"/>
                          <a:pt x="116" y="85"/>
                        </a:cubicBezTo>
                        <a:cubicBezTo>
                          <a:pt x="123" y="101"/>
                          <a:pt x="128" y="99"/>
                          <a:pt x="125" y="112"/>
                        </a:cubicBezTo>
                        <a:cubicBezTo>
                          <a:pt x="122" y="125"/>
                          <a:pt x="108" y="155"/>
                          <a:pt x="98" y="166"/>
                        </a:cubicBezTo>
                        <a:cubicBezTo>
                          <a:pt x="88" y="177"/>
                          <a:pt x="74" y="174"/>
                          <a:pt x="62" y="181"/>
                        </a:cubicBezTo>
                        <a:cubicBezTo>
                          <a:pt x="50" y="188"/>
                          <a:pt x="30" y="213"/>
                          <a:pt x="26" y="208"/>
                        </a:cubicBezTo>
                        <a:cubicBezTo>
                          <a:pt x="22" y="203"/>
                          <a:pt x="36" y="169"/>
                          <a:pt x="35" y="148"/>
                        </a:cubicBezTo>
                        <a:cubicBezTo>
                          <a:pt x="34" y="127"/>
                          <a:pt x="15" y="92"/>
                          <a:pt x="11" y="73"/>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62" name="Freeform 1114"/>
                  <p:cNvSpPr>
                    <a:spLocks/>
                  </p:cNvSpPr>
                  <p:nvPr/>
                </p:nvSpPr>
                <p:spPr bwMode="auto">
                  <a:xfrm>
                    <a:off x="4459" y="2053"/>
                    <a:ext cx="111" cy="169"/>
                  </a:xfrm>
                  <a:custGeom>
                    <a:avLst/>
                    <a:gdLst>
                      <a:gd name="T0" fmla="*/ 5 w 111"/>
                      <a:gd name="T1" fmla="*/ 71 h 169"/>
                      <a:gd name="T2" fmla="*/ 5 w 111"/>
                      <a:gd name="T3" fmla="*/ 32 h 169"/>
                      <a:gd name="T4" fmla="*/ 38 w 111"/>
                      <a:gd name="T5" fmla="*/ 2 h 169"/>
                      <a:gd name="T6" fmla="*/ 77 w 111"/>
                      <a:gd name="T7" fmla="*/ 20 h 169"/>
                      <a:gd name="T8" fmla="*/ 110 w 111"/>
                      <a:gd name="T9" fmla="*/ 65 h 169"/>
                      <a:gd name="T10" fmla="*/ 83 w 111"/>
                      <a:gd name="T11" fmla="*/ 119 h 169"/>
                      <a:gd name="T12" fmla="*/ 56 w 111"/>
                      <a:gd name="T13" fmla="*/ 158 h 169"/>
                      <a:gd name="T14" fmla="*/ 2 w 111"/>
                      <a:gd name="T15" fmla="*/ 5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9">
                        <a:moveTo>
                          <a:pt x="5" y="71"/>
                        </a:moveTo>
                        <a:cubicBezTo>
                          <a:pt x="2" y="57"/>
                          <a:pt x="0" y="43"/>
                          <a:pt x="5" y="32"/>
                        </a:cubicBezTo>
                        <a:cubicBezTo>
                          <a:pt x="10" y="21"/>
                          <a:pt x="26" y="4"/>
                          <a:pt x="38" y="2"/>
                        </a:cubicBezTo>
                        <a:cubicBezTo>
                          <a:pt x="50" y="0"/>
                          <a:pt x="65" y="10"/>
                          <a:pt x="77" y="20"/>
                        </a:cubicBezTo>
                        <a:cubicBezTo>
                          <a:pt x="89" y="30"/>
                          <a:pt x="109" y="49"/>
                          <a:pt x="110" y="65"/>
                        </a:cubicBezTo>
                        <a:cubicBezTo>
                          <a:pt x="111" y="81"/>
                          <a:pt x="92" y="104"/>
                          <a:pt x="83" y="119"/>
                        </a:cubicBezTo>
                        <a:cubicBezTo>
                          <a:pt x="74" y="134"/>
                          <a:pt x="69" y="169"/>
                          <a:pt x="56" y="158"/>
                        </a:cubicBezTo>
                        <a:cubicBezTo>
                          <a:pt x="43" y="147"/>
                          <a:pt x="22" y="98"/>
                          <a:pt x="2" y="50"/>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63" name="Freeform 1115"/>
                  <p:cNvSpPr>
                    <a:spLocks/>
                  </p:cNvSpPr>
                  <p:nvPr/>
                </p:nvSpPr>
                <p:spPr bwMode="auto">
                  <a:xfrm>
                    <a:off x="4517" y="2031"/>
                    <a:ext cx="81" cy="84"/>
                  </a:xfrm>
                  <a:custGeom>
                    <a:avLst/>
                    <a:gdLst>
                      <a:gd name="T0" fmla="*/ 22 w 81"/>
                      <a:gd name="T1" fmla="*/ 45 h 84"/>
                      <a:gd name="T2" fmla="*/ 1 w 81"/>
                      <a:gd name="T3" fmla="*/ 12 h 84"/>
                      <a:gd name="T4" fmla="*/ 28 w 81"/>
                      <a:gd name="T5" fmla="*/ 0 h 84"/>
                      <a:gd name="T6" fmla="*/ 76 w 81"/>
                      <a:gd name="T7" fmla="*/ 15 h 84"/>
                      <a:gd name="T8" fmla="*/ 61 w 81"/>
                      <a:gd name="T9" fmla="*/ 63 h 84"/>
                      <a:gd name="T10" fmla="*/ 52 w 81"/>
                      <a:gd name="T11" fmla="*/ 81 h 84"/>
                      <a:gd name="T12" fmla="*/ 22 w 81"/>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81" h="84">
                        <a:moveTo>
                          <a:pt x="22" y="45"/>
                        </a:moveTo>
                        <a:cubicBezTo>
                          <a:pt x="13" y="33"/>
                          <a:pt x="0" y="19"/>
                          <a:pt x="1" y="12"/>
                        </a:cubicBezTo>
                        <a:cubicBezTo>
                          <a:pt x="2" y="5"/>
                          <a:pt x="16" y="0"/>
                          <a:pt x="28" y="0"/>
                        </a:cubicBezTo>
                        <a:cubicBezTo>
                          <a:pt x="40" y="0"/>
                          <a:pt x="71" y="5"/>
                          <a:pt x="76" y="15"/>
                        </a:cubicBezTo>
                        <a:cubicBezTo>
                          <a:pt x="81" y="25"/>
                          <a:pt x="65" y="52"/>
                          <a:pt x="61" y="63"/>
                        </a:cubicBezTo>
                        <a:cubicBezTo>
                          <a:pt x="57" y="74"/>
                          <a:pt x="58" y="84"/>
                          <a:pt x="52" y="81"/>
                        </a:cubicBezTo>
                        <a:cubicBezTo>
                          <a:pt x="46" y="78"/>
                          <a:pt x="31" y="57"/>
                          <a:pt x="22" y="45"/>
                        </a:cubicBezTo>
                        <a:close/>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464" name="Freeform 1116"/>
                  <p:cNvSpPr>
                    <a:spLocks/>
                  </p:cNvSpPr>
                  <p:nvPr/>
                </p:nvSpPr>
                <p:spPr bwMode="auto">
                  <a:xfrm>
                    <a:off x="4552" y="1975"/>
                    <a:ext cx="73" cy="75"/>
                  </a:xfrm>
                  <a:custGeom>
                    <a:avLst/>
                    <a:gdLst>
                      <a:gd name="T0" fmla="*/ 26 w 73"/>
                      <a:gd name="T1" fmla="*/ 65 h 75"/>
                      <a:gd name="T2" fmla="*/ 2 w 73"/>
                      <a:gd name="T3" fmla="*/ 50 h 75"/>
                      <a:gd name="T4" fmla="*/ 14 w 73"/>
                      <a:gd name="T5" fmla="*/ 17 h 75"/>
                      <a:gd name="T6" fmla="*/ 62 w 73"/>
                      <a:gd name="T7" fmla="*/ 5 h 75"/>
                      <a:gd name="T8" fmla="*/ 71 w 73"/>
                      <a:gd name="T9" fmla="*/ 47 h 75"/>
                      <a:gd name="T10" fmla="*/ 47 w 73"/>
                      <a:gd name="T11" fmla="*/ 74 h 75"/>
                      <a:gd name="T12" fmla="*/ 11 w 73"/>
                      <a:gd name="T13" fmla="*/ 53 h 75"/>
                    </a:gdLst>
                    <a:ahLst/>
                    <a:cxnLst>
                      <a:cxn ang="0">
                        <a:pos x="T0" y="T1"/>
                      </a:cxn>
                      <a:cxn ang="0">
                        <a:pos x="T2" y="T3"/>
                      </a:cxn>
                      <a:cxn ang="0">
                        <a:pos x="T4" y="T5"/>
                      </a:cxn>
                      <a:cxn ang="0">
                        <a:pos x="T6" y="T7"/>
                      </a:cxn>
                      <a:cxn ang="0">
                        <a:pos x="T8" y="T9"/>
                      </a:cxn>
                      <a:cxn ang="0">
                        <a:pos x="T10" y="T11"/>
                      </a:cxn>
                      <a:cxn ang="0">
                        <a:pos x="T12" y="T13"/>
                      </a:cxn>
                    </a:cxnLst>
                    <a:rect l="0" t="0" r="r" b="b"/>
                    <a:pathLst>
                      <a:path w="73" h="75">
                        <a:moveTo>
                          <a:pt x="26" y="65"/>
                        </a:moveTo>
                        <a:cubicBezTo>
                          <a:pt x="15" y="61"/>
                          <a:pt x="4" y="58"/>
                          <a:pt x="2" y="50"/>
                        </a:cubicBezTo>
                        <a:cubicBezTo>
                          <a:pt x="0" y="42"/>
                          <a:pt x="4" y="24"/>
                          <a:pt x="14" y="17"/>
                        </a:cubicBezTo>
                        <a:cubicBezTo>
                          <a:pt x="24" y="10"/>
                          <a:pt x="53" y="0"/>
                          <a:pt x="62" y="5"/>
                        </a:cubicBezTo>
                        <a:cubicBezTo>
                          <a:pt x="71" y="10"/>
                          <a:pt x="73" y="36"/>
                          <a:pt x="71" y="47"/>
                        </a:cubicBezTo>
                        <a:cubicBezTo>
                          <a:pt x="69" y="58"/>
                          <a:pt x="57" y="73"/>
                          <a:pt x="47" y="74"/>
                        </a:cubicBezTo>
                        <a:cubicBezTo>
                          <a:pt x="37" y="75"/>
                          <a:pt x="24" y="64"/>
                          <a:pt x="11" y="53"/>
                        </a:cubicBezTo>
                      </a:path>
                    </a:pathLst>
                  </a:custGeom>
                  <a:solidFill>
                    <a:srgbClr val="FF99CC"/>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37" name="Group 1117"/>
              <p:cNvGrpSpPr>
                <a:grpSpLocks/>
              </p:cNvGrpSpPr>
              <p:nvPr/>
            </p:nvGrpSpPr>
            <p:grpSpPr bwMode="auto">
              <a:xfrm>
                <a:off x="6689725" y="3076575"/>
                <a:ext cx="355600" cy="385763"/>
                <a:chOff x="3390" y="1636"/>
                <a:chExt cx="402" cy="330"/>
              </a:xfrm>
            </p:grpSpPr>
            <p:grpSp>
              <p:nvGrpSpPr>
                <p:cNvPr id="1338" name="Group 1118"/>
                <p:cNvGrpSpPr>
                  <a:grpSpLocks/>
                </p:cNvGrpSpPr>
                <p:nvPr/>
              </p:nvGrpSpPr>
              <p:grpSpPr bwMode="auto">
                <a:xfrm>
                  <a:off x="3439" y="1694"/>
                  <a:ext cx="219" cy="263"/>
                  <a:chOff x="2404" y="1616"/>
                  <a:chExt cx="378" cy="533"/>
                </a:xfrm>
              </p:grpSpPr>
              <p:grpSp>
                <p:nvGrpSpPr>
                  <p:cNvPr id="1389" name="Group 1119"/>
                  <p:cNvGrpSpPr>
                    <a:grpSpLocks/>
                  </p:cNvGrpSpPr>
                  <p:nvPr/>
                </p:nvGrpSpPr>
                <p:grpSpPr bwMode="auto">
                  <a:xfrm>
                    <a:off x="2526" y="1638"/>
                    <a:ext cx="22" cy="511"/>
                    <a:chOff x="2526" y="1315"/>
                    <a:chExt cx="19" cy="834"/>
                  </a:xfrm>
                </p:grpSpPr>
                <p:sp>
                  <p:nvSpPr>
                    <p:cNvPr id="1396" name="Freeform 112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97" name="Freeform 1121"/>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90" name="Group 1122"/>
                  <p:cNvGrpSpPr>
                    <a:grpSpLocks/>
                  </p:cNvGrpSpPr>
                  <p:nvPr/>
                </p:nvGrpSpPr>
                <p:grpSpPr bwMode="auto">
                  <a:xfrm>
                    <a:off x="2404" y="1616"/>
                    <a:ext cx="128" cy="522"/>
                    <a:chOff x="2407" y="1125"/>
                    <a:chExt cx="128" cy="522"/>
                  </a:xfrm>
                </p:grpSpPr>
                <p:sp>
                  <p:nvSpPr>
                    <p:cNvPr id="1394" name="Freeform 112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95" name="Freeform 1124"/>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91" name="Group 1125"/>
                  <p:cNvGrpSpPr>
                    <a:grpSpLocks/>
                  </p:cNvGrpSpPr>
                  <p:nvPr/>
                </p:nvGrpSpPr>
                <p:grpSpPr bwMode="auto">
                  <a:xfrm>
                    <a:off x="2517" y="1638"/>
                    <a:ext cx="265" cy="489"/>
                    <a:chOff x="2531" y="1324"/>
                    <a:chExt cx="265" cy="489"/>
                  </a:xfrm>
                </p:grpSpPr>
                <p:sp>
                  <p:nvSpPr>
                    <p:cNvPr id="1392" name="Freeform 112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93" name="Freeform 1127"/>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39" name="Group 1128"/>
                <p:cNvGrpSpPr>
                  <a:grpSpLocks/>
                </p:cNvGrpSpPr>
                <p:nvPr/>
              </p:nvGrpSpPr>
              <p:grpSpPr bwMode="auto">
                <a:xfrm>
                  <a:off x="3479" y="1701"/>
                  <a:ext cx="219" cy="263"/>
                  <a:chOff x="2404" y="1616"/>
                  <a:chExt cx="378" cy="533"/>
                </a:xfrm>
              </p:grpSpPr>
              <p:grpSp>
                <p:nvGrpSpPr>
                  <p:cNvPr id="1380" name="Group 1129"/>
                  <p:cNvGrpSpPr>
                    <a:grpSpLocks/>
                  </p:cNvGrpSpPr>
                  <p:nvPr/>
                </p:nvGrpSpPr>
                <p:grpSpPr bwMode="auto">
                  <a:xfrm>
                    <a:off x="2526" y="1638"/>
                    <a:ext cx="22" cy="511"/>
                    <a:chOff x="2526" y="1315"/>
                    <a:chExt cx="19" cy="834"/>
                  </a:xfrm>
                </p:grpSpPr>
                <p:sp>
                  <p:nvSpPr>
                    <p:cNvPr id="1387" name="Freeform 113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88" name="Freeform 1131"/>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81" name="Group 1132"/>
                  <p:cNvGrpSpPr>
                    <a:grpSpLocks/>
                  </p:cNvGrpSpPr>
                  <p:nvPr/>
                </p:nvGrpSpPr>
                <p:grpSpPr bwMode="auto">
                  <a:xfrm>
                    <a:off x="2404" y="1616"/>
                    <a:ext cx="128" cy="522"/>
                    <a:chOff x="2407" y="1125"/>
                    <a:chExt cx="128" cy="522"/>
                  </a:xfrm>
                </p:grpSpPr>
                <p:sp>
                  <p:nvSpPr>
                    <p:cNvPr id="1385" name="Freeform 113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86" name="Freeform 1134"/>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82" name="Group 1135"/>
                  <p:cNvGrpSpPr>
                    <a:grpSpLocks/>
                  </p:cNvGrpSpPr>
                  <p:nvPr/>
                </p:nvGrpSpPr>
                <p:grpSpPr bwMode="auto">
                  <a:xfrm>
                    <a:off x="2517" y="1638"/>
                    <a:ext cx="265" cy="489"/>
                    <a:chOff x="2531" y="1324"/>
                    <a:chExt cx="265" cy="489"/>
                  </a:xfrm>
                </p:grpSpPr>
                <p:sp>
                  <p:nvSpPr>
                    <p:cNvPr id="1383" name="Freeform 113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84" name="Freeform 1137"/>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40" name="Group 1138"/>
                <p:cNvGrpSpPr>
                  <a:grpSpLocks/>
                </p:cNvGrpSpPr>
                <p:nvPr/>
              </p:nvGrpSpPr>
              <p:grpSpPr bwMode="auto">
                <a:xfrm>
                  <a:off x="3390" y="1636"/>
                  <a:ext cx="243" cy="329"/>
                  <a:chOff x="2404" y="1616"/>
                  <a:chExt cx="378" cy="533"/>
                </a:xfrm>
              </p:grpSpPr>
              <p:grpSp>
                <p:nvGrpSpPr>
                  <p:cNvPr id="1371" name="Group 1139"/>
                  <p:cNvGrpSpPr>
                    <a:grpSpLocks/>
                  </p:cNvGrpSpPr>
                  <p:nvPr/>
                </p:nvGrpSpPr>
                <p:grpSpPr bwMode="auto">
                  <a:xfrm>
                    <a:off x="2526" y="1638"/>
                    <a:ext cx="22" cy="511"/>
                    <a:chOff x="2526" y="1315"/>
                    <a:chExt cx="19" cy="834"/>
                  </a:xfrm>
                </p:grpSpPr>
                <p:sp>
                  <p:nvSpPr>
                    <p:cNvPr id="1378" name="Freeform 114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79" name="Freeform 1141"/>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72" name="Group 1142"/>
                  <p:cNvGrpSpPr>
                    <a:grpSpLocks/>
                  </p:cNvGrpSpPr>
                  <p:nvPr/>
                </p:nvGrpSpPr>
                <p:grpSpPr bwMode="auto">
                  <a:xfrm>
                    <a:off x="2404" y="1616"/>
                    <a:ext cx="128" cy="522"/>
                    <a:chOff x="2407" y="1125"/>
                    <a:chExt cx="128" cy="522"/>
                  </a:xfrm>
                </p:grpSpPr>
                <p:sp>
                  <p:nvSpPr>
                    <p:cNvPr id="1376" name="Freeform 114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77" name="Freeform 1144"/>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73" name="Group 1145"/>
                  <p:cNvGrpSpPr>
                    <a:grpSpLocks/>
                  </p:cNvGrpSpPr>
                  <p:nvPr/>
                </p:nvGrpSpPr>
                <p:grpSpPr bwMode="auto">
                  <a:xfrm>
                    <a:off x="2517" y="1638"/>
                    <a:ext cx="265" cy="489"/>
                    <a:chOff x="2531" y="1324"/>
                    <a:chExt cx="265" cy="489"/>
                  </a:xfrm>
                </p:grpSpPr>
                <p:sp>
                  <p:nvSpPr>
                    <p:cNvPr id="1374" name="Freeform 114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75" name="Freeform 1147"/>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41" name="Group 1148"/>
                <p:cNvGrpSpPr>
                  <a:grpSpLocks/>
                </p:cNvGrpSpPr>
                <p:nvPr/>
              </p:nvGrpSpPr>
              <p:grpSpPr bwMode="auto">
                <a:xfrm>
                  <a:off x="3532" y="1760"/>
                  <a:ext cx="168" cy="206"/>
                  <a:chOff x="2404" y="1616"/>
                  <a:chExt cx="378" cy="533"/>
                </a:xfrm>
              </p:grpSpPr>
              <p:grpSp>
                <p:nvGrpSpPr>
                  <p:cNvPr id="1362" name="Group 1149"/>
                  <p:cNvGrpSpPr>
                    <a:grpSpLocks/>
                  </p:cNvGrpSpPr>
                  <p:nvPr/>
                </p:nvGrpSpPr>
                <p:grpSpPr bwMode="auto">
                  <a:xfrm>
                    <a:off x="2526" y="1638"/>
                    <a:ext cx="22" cy="511"/>
                    <a:chOff x="2526" y="1315"/>
                    <a:chExt cx="19" cy="834"/>
                  </a:xfrm>
                </p:grpSpPr>
                <p:sp>
                  <p:nvSpPr>
                    <p:cNvPr id="1369" name="Freeform 115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70" name="Freeform 1151"/>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63" name="Group 1152"/>
                  <p:cNvGrpSpPr>
                    <a:grpSpLocks/>
                  </p:cNvGrpSpPr>
                  <p:nvPr/>
                </p:nvGrpSpPr>
                <p:grpSpPr bwMode="auto">
                  <a:xfrm>
                    <a:off x="2404" y="1616"/>
                    <a:ext cx="128" cy="522"/>
                    <a:chOff x="2407" y="1125"/>
                    <a:chExt cx="128" cy="522"/>
                  </a:xfrm>
                </p:grpSpPr>
                <p:sp>
                  <p:nvSpPr>
                    <p:cNvPr id="1367" name="Freeform 115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68" name="Freeform 1154"/>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64" name="Group 1155"/>
                  <p:cNvGrpSpPr>
                    <a:grpSpLocks/>
                  </p:cNvGrpSpPr>
                  <p:nvPr/>
                </p:nvGrpSpPr>
                <p:grpSpPr bwMode="auto">
                  <a:xfrm>
                    <a:off x="2517" y="1638"/>
                    <a:ext cx="265" cy="489"/>
                    <a:chOff x="2531" y="1324"/>
                    <a:chExt cx="265" cy="489"/>
                  </a:xfrm>
                </p:grpSpPr>
                <p:sp>
                  <p:nvSpPr>
                    <p:cNvPr id="1365" name="Freeform 115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66" name="Freeform 1157"/>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42" name="Group 1158"/>
                <p:cNvGrpSpPr>
                  <a:grpSpLocks/>
                </p:cNvGrpSpPr>
                <p:nvPr/>
              </p:nvGrpSpPr>
              <p:grpSpPr bwMode="auto">
                <a:xfrm>
                  <a:off x="3491" y="1695"/>
                  <a:ext cx="219" cy="263"/>
                  <a:chOff x="2404" y="1616"/>
                  <a:chExt cx="378" cy="533"/>
                </a:xfrm>
              </p:grpSpPr>
              <p:grpSp>
                <p:nvGrpSpPr>
                  <p:cNvPr id="1353" name="Group 1159"/>
                  <p:cNvGrpSpPr>
                    <a:grpSpLocks/>
                  </p:cNvGrpSpPr>
                  <p:nvPr/>
                </p:nvGrpSpPr>
                <p:grpSpPr bwMode="auto">
                  <a:xfrm>
                    <a:off x="2526" y="1638"/>
                    <a:ext cx="22" cy="511"/>
                    <a:chOff x="2526" y="1315"/>
                    <a:chExt cx="19" cy="834"/>
                  </a:xfrm>
                </p:grpSpPr>
                <p:sp>
                  <p:nvSpPr>
                    <p:cNvPr id="1360" name="Freeform 116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61" name="Freeform 1161"/>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54" name="Group 1162"/>
                  <p:cNvGrpSpPr>
                    <a:grpSpLocks/>
                  </p:cNvGrpSpPr>
                  <p:nvPr/>
                </p:nvGrpSpPr>
                <p:grpSpPr bwMode="auto">
                  <a:xfrm>
                    <a:off x="2404" y="1616"/>
                    <a:ext cx="128" cy="522"/>
                    <a:chOff x="2407" y="1125"/>
                    <a:chExt cx="128" cy="522"/>
                  </a:xfrm>
                </p:grpSpPr>
                <p:sp>
                  <p:nvSpPr>
                    <p:cNvPr id="1358" name="Freeform 116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59" name="Freeform 1164"/>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55" name="Group 1165"/>
                  <p:cNvGrpSpPr>
                    <a:grpSpLocks/>
                  </p:cNvGrpSpPr>
                  <p:nvPr/>
                </p:nvGrpSpPr>
                <p:grpSpPr bwMode="auto">
                  <a:xfrm>
                    <a:off x="2517" y="1638"/>
                    <a:ext cx="265" cy="489"/>
                    <a:chOff x="2531" y="1324"/>
                    <a:chExt cx="265" cy="489"/>
                  </a:xfrm>
                </p:grpSpPr>
                <p:sp>
                  <p:nvSpPr>
                    <p:cNvPr id="1356" name="Freeform 116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57" name="Freeform 1167"/>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nvGrpSpPr>
                <p:cNvPr id="1343" name="Group 1168"/>
                <p:cNvGrpSpPr>
                  <a:grpSpLocks/>
                </p:cNvGrpSpPr>
                <p:nvPr/>
              </p:nvGrpSpPr>
              <p:grpSpPr bwMode="auto">
                <a:xfrm>
                  <a:off x="3570" y="1672"/>
                  <a:ext cx="222" cy="293"/>
                  <a:chOff x="2404" y="1616"/>
                  <a:chExt cx="378" cy="533"/>
                </a:xfrm>
              </p:grpSpPr>
              <p:grpSp>
                <p:nvGrpSpPr>
                  <p:cNvPr id="1344" name="Group 1169"/>
                  <p:cNvGrpSpPr>
                    <a:grpSpLocks/>
                  </p:cNvGrpSpPr>
                  <p:nvPr/>
                </p:nvGrpSpPr>
                <p:grpSpPr bwMode="auto">
                  <a:xfrm>
                    <a:off x="2526" y="1638"/>
                    <a:ext cx="22" cy="511"/>
                    <a:chOff x="2526" y="1315"/>
                    <a:chExt cx="19" cy="834"/>
                  </a:xfrm>
                </p:grpSpPr>
                <p:sp>
                  <p:nvSpPr>
                    <p:cNvPr id="1351" name="Freeform 1170"/>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52" name="Freeform 1171"/>
                    <p:cNvSpPr>
                      <a:spLocks/>
                    </p:cNvSpPr>
                    <p:nvPr/>
                  </p:nvSpPr>
                  <p:spPr bwMode="auto">
                    <a:xfrm>
                      <a:off x="2526" y="1315"/>
                      <a:ext cx="19" cy="834"/>
                    </a:xfrm>
                    <a:custGeom>
                      <a:avLst/>
                      <a:gdLst>
                        <a:gd name="T0" fmla="*/ 9 w 19"/>
                        <a:gd name="T1" fmla="*/ 787 h 834"/>
                        <a:gd name="T2" fmla="*/ 9 w 19"/>
                        <a:gd name="T3" fmla="*/ 777 h 834"/>
                        <a:gd name="T4" fmla="*/ 9 w 19"/>
                        <a:gd name="T5" fmla="*/ 749 h 834"/>
                        <a:gd name="T6" fmla="*/ 9 w 19"/>
                        <a:gd name="T7" fmla="*/ 706 h 834"/>
                        <a:gd name="T8" fmla="*/ 9 w 19"/>
                        <a:gd name="T9" fmla="*/ 654 h 834"/>
                        <a:gd name="T10" fmla="*/ 9 w 19"/>
                        <a:gd name="T11" fmla="*/ 597 h 834"/>
                        <a:gd name="T12" fmla="*/ 9 w 19"/>
                        <a:gd name="T13" fmla="*/ 531 h 834"/>
                        <a:gd name="T14" fmla="*/ 14 w 19"/>
                        <a:gd name="T15" fmla="*/ 460 h 834"/>
                        <a:gd name="T16" fmla="*/ 14 w 19"/>
                        <a:gd name="T17" fmla="*/ 389 h 834"/>
                        <a:gd name="T18" fmla="*/ 14 w 19"/>
                        <a:gd name="T19" fmla="*/ 317 h 834"/>
                        <a:gd name="T20" fmla="*/ 14 w 19"/>
                        <a:gd name="T21" fmla="*/ 246 h 834"/>
                        <a:gd name="T22" fmla="*/ 14 w 19"/>
                        <a:gd name="T23" fmla="*/ 180 h 834"/>
                        <a:gd name="T24" fmla="*/ 19 w 19"/>
                        <a:gd name="T25" fmla="*/ 123 h 834"/>
                        <a:gd name="T26" fmla="*/ 19 w 19"/>
                        <a:gd name="T27" fmla="*/ 71 h 834"/>
                        <a:gd name="T28" fmla="*/ 19 w 19"/>
                        <a:gd name="T29" fmla="*/ 33 h 834"/>
                        <a:gd name="T30" fmla="*/ 19 w 19"/>
                        <a:gd name="T31" fmla="*/ 9 h 834"/>
                        <a:gd name="T32" fmla="*/ 19 w 19"/>
                        <a:gd name="T33" fmla="*/ 0 h 834"/>
                        <a:gd name="T34" fmla="*/ 14 w 19"/>
                        <a:gd name="T35" fmla="*/ 19 h 834"/>
                        <a:gd name="T36" fmla="*/ 14 w 19"/>
                        <a:gd name="T37" fmla="*/ 47 h 834"/>
                        <a:gd name="T38" fmla="*/ 9 w 19"/>
                        <a:gd name="T39" fmla="*/ 90 h 834"/>
                        <a:gd name="T40" fmla="*/ 9 w 19"/>
                        <a:gd name="T41" fmla="*/ 137 h 834"/>
                        <a:gd name="T42" fmla="*/ 9 w 19"/>
                        <a:gd name="T43" fmla="*/ 194 h 834"/>
                        <a:gd name="T44" fmla="*/ 9 w 19"/>
                        <a:gd name="T45" fmla="*/ 256 h 834"/>
                        <a:gd name="T46" fmla="*/ 9 w 19"/>
                        <a:gd name="T47" fmla="*/ 327 h 834"/>
                        <a:gd name="T48" fmla="*/ 5 w 19"/>
                        <a:gd name="T49" fmla="*/ 393 h 834"/>
                        <a:gd name="T50" fmla="*/ 5 w 19"/>
                        <a:gd name="T51" fmla="*/ 464 h 834"/>
                        <a:gd name="T52" fmla="*/ 5 w 19"/>
                        <a:gd name="T53" fmla="*/ 536 h 834"/>
                        <a:gd name="T54" fmla="*/ 5 w 19"/>
                        <a:gd name="T55" fmla="*/ 602 h 834"/>
                        <a:gd name="T56" fmla="*/ 5 w 19"/>
                        <a:gd name="T57" fmla="*/ 659 h 834"/>
                        <a:gd name="T58" fmla="*/ 0 w 19"/>
                        <a:gd name="T59" fmla="*/ 716 h 834"/>
                        <a:gd name="T60" fmla="*/ 0 w 19"/>
                        <a:gd name="T61" fmla="*/ 763 h 834"/>
                        <a:gd name="T62" fmla="*/ 0 w 19"/>
                        <a:gd name="T63" fmla="*/ 801 h 834"/>
                        <a:gd name="T64" fmla="*/ 0 w 19"/>
                        <a:gd name="T65" fmla="*/ 829 h 834"/>
                        <a:gd name="T66" fmla="*/ 5 w 19"/>
                        <a:gd name="T67" fmla="*/ 834 h 834"/>
                        <a:gd name="T68" fmla="*/ 9 w 19"/>
                        <a:gd name="T69" fmla="*/ 820 h 834"/>
                        <a:gd name="T70" fmla="*/ 9 w 19"/>
                        <a:gd name="T71" fmla="*/ 7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834">
                          <a:moveTo>
                            <a:pt x="9" y="787"/>
                          </a:moveTo>
                          <a:lnTo>
                            <a:pt x="9" y="777"/>
                          </a:lnTo>
                          <a:lnTo>
                            <a:pt x="9" y="749"/>
                          </a:lnTo>
                          <a:lnTo>
                            <a:pt x="9" y="706"/>
                          </a:lnTo>
                          <a:lnTo>
                            <a:pt x="9" y="654"/>
                          </a:lnTo>
                          <a:lnTo>
                            <a:pt x="9" y="597"/>
                          </a:lnTo>
                          <a:lnTo>
                            <a:pt x="9" y="531"/>
                          </a:lnTo>
                          <a:lnTo>
                            <a:pt x="14" y="460"/>
                          </a:lnTo>
                          <a:lnTo>
                            <a:pt x="14" y="389"/>
                          </a:lnTo>
                          <a:lnTo>
                            <a:pt x="14" y="317"/>
                          </a:lnTo>
                          <a:lnTo>
                            <a:pt x="14" y="246"/>
                          </a:lnTo>
                          <a:lnTo>
                            <a:pt x="14" y="180"/>
                          </a:lnTo>
                          <a:lnTo>
                            <a:pt x="19" y="123"/>
                          </a:lnTo>
                          <a:lnTo>
                            <a:pt x="19" y="71"/>
                          </a:lnTo>
                          <a:lnTo>
                            <a:pt x="19" y="33"/>
                          </a:lnTo>
                          <a:lnTo>
                            <a:pt x="19" y="9"/>
                          </a:lnTo>
                          <a:lnTo>
                            <a:pt x="19" y="0"/>
                          </a:lnTo>
                          <a:lnTo>
                            <a:pt x="14" y="19"/>
                          </a:lnTo>
                          <a:lnTo>
                            <a:pt x="14" y="47"/>
                          </a:lnTo>
                          <a:lnTo>
                            <a:pt x="9" y="90"/>
                          </a:lnTo>
                          <a:lnTo>
                            <a:pt x="9" y="137"/>
                          </a:lnTo>
                          <a:lnTo>
                            <a:pt x="9" y="194"/>
                          </a:lnTo>
                          <a:lnTo>
                            <a:pt x="9" y="256"/>
                          </a:lnTo>
                          <a:lnTo>
                            <a:pt x="9" y="327"/>
                          </a:lnTo>
                          <a:lnTo>
                            <a:pt x="5" y="393"/>
                          </a:lnTo>
                          <a:lnTo>
                            <a:pt x="5" y="464"/>
                          </a:lnTo>
                          <a:lnTo>
                            <a:pt x="5" y="536"/>
                          </a:lnTo>
                          <a:lnTo>
                            <a:pt x="5" y="602"/>
                          </a:lnTo>
                          <a:lnTo>
                            <a:pt x="5" y="659"/>
                          </a:lnTo>
                          <a:lnTo>
                            <a:pt x="0" y="716"/>
                          </a:lnTo>
                          <a:lnTo>
                            <a:pt x="0" y="763"/>
                          </a:lnTo>
                          <a:lnTo>
                            <a:pt x="0" y="801"/>
                          </a:lnTo>
                          <a:lnTo>
                            <a:pt x="0" y="829"/>
                          </a:lnTo>
                          <a:lnTo>
                            <a:pt x="5" y="834"/>
                          </a:lnTo>
                          <a:lnTo>
                            <a:pt x="9" y="820"/>
                          </a:lnTo>
                          <a:lnTo>
                            <a:pt x="9" y="787"/>
                          </a:lnTo>
                        </a:path>
                      </a:pathLst>
                    </a:custGeom>
                    <a:noFill/>
                    <a:ln w="1428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45" name="Group 1172"/>
                  <p:cNvGrpSpPr>
                    <a:grpSpLocks/>
                  </p:cNvGrpSpPr>
                  <p:nvPr/>
                </p:nvGrpSpPr>
                <p:grpSpPr bwMode="auto">
                  <a:xfrm>
                    <a:off x="2404" y="1616"/>
                    <a:ext cx="128" cy="522"/>
                    <a:chOff x="2407" y="1125"/>
                    <a:chExt cx="128" cy="522"/>
                  </a:xfrm>
                </p:grpSpPr>
                <p:sp>
                  <p:nvSpPr>
                    <p:cNvPr id="1349" name="Freeform 1173"/>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50" name="Freeform 1174"/>
                    <p:cNvSpPr>
                      <a:spLocks/>
                    </p:cNvSpPr>
                    <p:nvPr/>
                  </p:nvSpPr>
                  <p:spPr bwMode="auto">
                    <a:xfrm>
                      <a:off x="2407" y="1125"/>
                      <a:ext cx="128" cy="522"/>
                    </a:xfrm>
                    <a:custGeom>
                      <a:avLst/>
                      <a:gdLst>
                        <a:gd name="T0" fmla="*/ 105 w 128"/>
                        <a:gd name="T1" fmla="*/ 460 h 522"/>
                        <a:gd name="T2" fmla="*/ 105 w 128"/>
                        <a:gd name="T3" fmla="*/ 389 h 522"/>
                        <a:gd name="T4" fmla="*/ 95 w 128"/>
                        <a:gd name="T5" fmla="*/ 308 h 522"/>
                        <a:gd name="T6" fmla="*/ 76 w 128"/>
                        <a:gd name="T7" fmla="*/ 233 h 522"/>
                        <a:gd name="T8" fmla="*/ 57 w 128"/>
                        <a:gd name="T9" fmla="*/ 157 h 522"/>
                        <a:gd name="T10" fmla="*/ 38 w 128"/>
                        <a:gd name="T11" fmla="*/ 95 h 522"/>
                        <a:gd name="T12" fmla="*/ 19 w 128"/>
                        <a:gd name="T13" fmla="*/ 43 h 522"/>
                        <a:gd name="T14" fmla="*/ 10 w 128"/>
                        <a:gd name="T15" fmla="*/ 10 h 522"/>
                        <a:gd name="T16" fmla="*/ 0 w 128"/>
                        <a:gd name="T17" fmla="*/ 0 h 522"/>
                        <a:gd name="T18" fmla="*/ 10 w 128"/>
                        <a:gd name="T19" fmla="*/ 5 h 522"/>
                        <a:gd name="T20" fmla="*/ 24 w 128"/>
                        <a:gd name="T21" fmla="*/ 33 h 522"/>
                        <a:gd name="T22" fmla="*/ 43 w 128"/>
                        <a:gd name="T23" fmla="*/ 81 h 522"/>
                        <a:gd name="T24" fmla="*/ 62 w 128"/>
                        <a:gd name="T25" fmla="*/ 142 h 522"/>
                        <a:gd name="T26" fmla="*/ 81 w 128"/>
                        <a:gd name="T27" fmla="*/ 214 h 522"/>
                        <a:gd name="T28" fmla="*/ 100 w 128"/>
                        <a:gd name="T29" fmla="*/ 289 h 522"/>
                        <a:gd name="T30" fmla="*/ 114 w 128"/>
                        <a:gd name="T31" fmla="*/ 375 h 522"/>
                        <a:gd name="T32" fmla="*/ 124 w 128"/>
                        <a:gd name="T33" fmla="*/ 455 h 522"/>
                        <a:gd name="T34" fmla="*/ 128 w 128"/>
                        <a:gd name="T35" fmla="*/ 512 h 522"/>
                        <a:gd name="T36" fmla="*/ 119 w 128"/>
                        <a:gd name="T37" fmla="*/ 522 h 522"/>
                        <a:gd name="T38" fmla="*/ 109 w 128"/>
                        <a:gd name="T39" fmla="*/ 498 h 522"/>
                        <a:gd name="T40" fmla="*/ 105 w 128"/>
                        <a:gd name="T41" fmla="*/ 46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522">
                          <a:moveTo>
                            <a:pt x="105" y="460"/>
                          </a:moveTo>
                          <a:lnTo>
                            <a:pt x="105" y="389"/>
                          </a:lnTo>
                          <a:lnTo>
                            <a:pt x="95" y="308"/>
                          </a:lnTo>
                          <a:lnTo>
                            <a:pt x="76" y="233"/>
                          </a:lnTo>
                          <a:lnTo>
                            <a:pt x="57" y="157"/>
                          </a:lnTo>
                          <a:lnTo>
                            <a:pt x="38" y="95"/>
                          </a:lnTo>
                          <a:lnTo>
                            <a:pt x="19" y="43"/>
                          </a:lnTo>
                          <a:lnTo>
                            <a:pt x="10" y="10"/>
                          </a:lnTo>
                          <a:lnTo>
                            <a:pt x="0" y="0"/>
                          </a:lnTo>
                          <a:lnTo>
                            <a:pt x="10" y="5"/>
                          </a:lnTo>
                          <a:lnTo>
                            <a:pt x="24" y="33"/>
                          </a:lnTo>
                          <a:lnTo>
                            <a:pt x="43" y="81"/>
                          </a:lnTo>
                          <a:lnTo>
                            <a:pt x="62" y="142"/>
                          </a:lnTo>
                          <a:lnTo>
                            <a:pt x="81" y="214"/>
                          </a:lnTo>
                          <a:lnTo>
                            <a:pt x="100" y="289"/>
                          </a:lnTo>
                          <a:lnTo>
                            <a:pt x="114" y="375"/>
                          </a:lnTo>
                          <a:lnTo>
                            <a:pt x="124" y="455"/>
                          </a:lnTo>
                          <a:lnTo>
                            <a:pt x="128" y="512"/>
                          </a:lnTo>
                          <a:lnTo>
                            <a:pt x="119" y="522"/>
                          </a:lnTo>
                          <a:lnTo>
                            <a:pt x="109" y="498"/>
                          </a:lnTo>
                          <a:lnTo>
                            <a:pt x="105" y="460"/>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nvGrpSpPr>
                  <p:cNvPr id="1346" name="Group 1175"/>
                  <p:cNvGrpSpPr>
                    <a:grpSpLocks/>
                  </p:cNvGrpSpPr>
                  <p:nvPr/>
                </p:nvGrpSpPr>
                <p:grpSpPr bwMode="auto">
                  <a:xfrm>
                    <a:off x="2517" y="1638"/>
                    <a:ext cx="265" cy="489"/>
                    <a:chOff x="2531" y="1324"/>
                    <a:chExt cx="265" cy="489"/>
                  </a:xfrm>
                </p:grpSpPr>
                <p:sp>
                  <p:nvSpPr>
                    <p:cNvPr id="1347" name="Freeform 1176"/>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sp>
                  <p:nvSpPr>
                    <p:cNvPr id="1348" name="Freeform 1177"/>
                    <p:cNvSpPr>
                      <a:spLocks/>
                    </p:cNvSpPr>
                    <p:nvPr/>
                  </p:nvSpPr>
                  <p:spPr bwMode="auto">
                    <a:xfrm>
                      <a:off x="2531" y="1324"/>
                      <a:ext cx="265" cy="489"/>
                    </a:xfrm>
                    <a:custGeom>
                      <a:avLst/>
                      <a:gdLst>
                        <a:gd name="T0" fmla="*/ 28 w 265"/>
                        <a:gd name="T1" fmla="*/ 432 h 489"/>
                        <a:gd name="T2" fmla="*/ 47 w 265"/>
                        <a:gd name="T3" fmla="*/ 365 h 489"/>
                        <a:gd name="T4" fmla="*/ 71 w 265"/>
                        <a:gd name="T5" fmla="*/ 294 h 489"/>
                        <a:gd name="T6" fmla="*/ 109 w 265"/>
                        <a:gd name="T7" fmla="*/ 223 h 489"/>
                        <a:gd name="T8" fmla="*/ 147 w 265"/>
                        <a:gd name="T9" fmla="*/ 152 h 489"/>
                        <a:gd name="T10" fmla="*/ 185 w 265"/>
                        <a:gd name="T11" fmla="*/ 90 h 489"/>
                        <a:gd name="T12" fmla="*/ 223 w 265"/>
                        <a:gd name="T13" fmla="*/ 43 h 489"/>
                        <a:gd name="T14" fmla="*/ 251 w 265"/>
                        <a:gd name="T15" fmla="*/ 10 h 489"/>
                        <a:gd name="T16" fmla="*/ 265 w 265"/>
                        <a:gd name="T17" fmla="*/ 0 h 489"/>
                        <a:gd name="T18" fmla="*/ 251 w 265"/>
                        <a:gd name="T19" fmla="*/ 0 h 489"/>
                        <a:gd name="T20" fmla="*/ 227 w 265"/>
                        <a:gd name="T21" fmla="*/ 24 h 489"/>
                        <a:gd name="T22" fmla="*/ 199 w 265"/>
                        <a:gd name="T23" fmla="*/ 62 h 489"/>
                        <a:gd name="T24" fmla="*/ 161 w 265"/>
                        <a:gd name="T25" fmla="*/ 119 h 489"/>
                        <a:gd name="T26" fmla="*/ 118 w 265"/>
                        <a:gd name="T27" fmla="*/ 185 h 489"/>
                        <a:gd name="T28" fmla="*/ 80 w 265"/>
                        <a:gd name="T29" fmla="*/ 261 h 489"/>
                        <a:gd name="T30" fmla="*/ 42 w 265"/>
                        <a:gd name="T31" fmla="*/ 342 h 489"/>
                        <a:gd name="T32" fmla="*/ 14 w 265"/>
                        <a:gd name="T33" fmla="*/ 422 h 489"/>
                        <a:gd name="T34" fmla="*/ 0 w 265"/>
                        <a:gd name="T35" fmla="*/ 479 h 489"/>
                        <a:gd name="T36" fmla="*/ 4 w 265"/>
                        <a:gd name="T37" fmla="*/ 489 h 489"/>
                        <a:gd name="T38" fmla="*/ 19 w 265"/>
                        <a:gd name="T39" fmla="*/ 470 h 489"/>
                        <a:gd name="T40" fmla="*/ 28 w 265"/>
                        <a:gd name="T41" fmla="*/ 43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489">
                          <a:moveTo>
                            <a:pt x="28" y="432"/>
                          </a:moveTo>
                          <a:lnTo>
                            <a:pt x="47" y="365"/>
                          </a:lnTo>
                          <a:lnTo>
                            <a:pt x="71" y="294"/>
                          </a:lnTo>
                          <a:lnTo>
                            <a:pt x="109" y="223"/>
                          </a:lnTo>
                          <a:lnTo>
                            <a:pt x="147" y="152"/>
                          </a:lnTo>
                          <a:lnTo>
                            <a:pt x="185" y="90"/>
                          </a:lnTo>
                          <a:lnTo>
                            <a:pt x="223" y="43"/>
                          </a:lnTo>
                          <a:lnTo>
                            <a:pt x="251" y="10"/>
                          </a:lnTo>
                          <a:lnTo>
                            <a:pt x="265" y="0"/>
                          </a:lnTo>
                          <a:lnTo>
                            <a:pt x="251" y="0"/>
                          </a:lnTo>
                          <a:lnTo>
                            <a:pt x="227" y="24"/>
                          </a:lnTo>
                          <a:lnTo>
                            <a:pt x="199" y="62"/>
                          </a:lnTo>
                          <a:lnTo>
                            <a:pt x="161" y="119"/>
                          </a:lnTo>
                          <a:lnTo>
                            <a:pt x="118" y="185"/>
                          </a:lnTo>
                          <a:lnTo>
                            <a:pt x="80" y="261"/>
                          </a:lnTo>
                          <a:lnTo>
                            <a:pt x="42" y="342"/>
                          </a:lnTo>
                          <a:lnTo>
                            <a:pt x="14" y="422"/>
                          </a:lnTo>
                          <a:lnTo>
                            <a:pt x="0" y="479"/>
                          </a:lnTo>
                          <a:lnTo>
                            <a:pt x="4" y="489"/>
                          </a:lnTo>
                          <a:lnTo>
                            <a:pt x="19" y="470"/>
                          </a:lnTo>
                          <a:lnTo>
                            <a:pt x="28" y="432"/>
                          </a:lnTo>
                        </a:path>
                      </a:pathLst>
                    </a:custGeom>
                    <a:noFill/>
                    <a:ln w="7938">
                      <a:solidFill>
                        <a:srgbClr val="0066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de-DE">
                        <a:latin typeface="Bahnschrift" panose="020B0502040204020203" pitchFamily="34" charset="0"/>
                        <a:cs typeface="Arial" charset="0"/>
                      </a:endParaRPr>
                    </a:p>
                  </p:txBody>
                </p:sp>
              </p:grpSp>
            </p:grpSp>
          </p:grpSp>
        </p:grpSp>
        <p:cxnSp>
          <p:nvCxnSpPr>
            <p:cNvPr id="1283" name="Gerade Verbindung mit Pfeil 1282"/>
            <p:cNvCxnSpPr/>
            <p:nvPr/>
          </p:nvCxnSpPr>
          <p:spPr>
            <a:xfrm>
              <a:off x="5048632" y="1411424"/>
              <a:ext cx="699973"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7968209" y="4954043"/>
            <a:ext cx="2317325" cy="474365"/>
            <a:chOff x="6444208" y="4954042"/>
            <a:chExt cx="2317325" cy="474365"/>
          </a:xfrm>
        </p:grpSpPr>
        <p:sp>
          <p:nvSpPr>
            <p:cNvPr id="12" name="Textfeld 11"/>
            <p:cNvSpPr txBox="1"/>
            <p:nvPr/>
          </p:nvSpPr>
          <p:spPr>
            <a:xfrm>
              <a:off x="7304083" y="4966742"/>
              <a:ext cx="1457450" cy="461665"/>
            </a:xfrm>
            <a:prstGeom prst="rect">
              <a:avLst/>
            </a:prstGeom>
            <a:noFill/>
          </p:spPr>
          <p:txBody>
            <a:bodyPr wrap="none" rtlCol="0">
              <a:spAutoFit/>
            </a:bodyPr>
            <a:lstStyle/>
            <a:p>
              <a:pPr defTabSz="914400" fontAlgn="base">
                <a:spcBef>
                  <a:spcPct val="0"/>
                </a:spcBef>
                <a:spcAft>
                  <a:spcPct val="0"/>
                </a:spcAft>
              </a:pPr>
              <a:r>
                <a:rPr lang="en-US" sz="2400" dirty="0" smtClean="0">
                  <a:latin typeface="Bahnschrift" panose="020B0502040204020203" pitchFamily="34" charset="0"/>
                  <a:cs typeface="Arial" charset="0"/>
                </a:rPr>
                <a:t>functions</a:t>
              </a:r>
              <a:endParaRPr lang="en-US" sz="2400" dirty="0">
                <a:latin typeface="Bahnschrift" panose="020B0502040204020203" pitchFamily="34" charset="0"/>
                <a:cs typeface="Arial" charset="0"/>
              </a:endParaRPr>
            </a:p>
          </p:txBody>
        </p:sp>
        <p:cxnSp>
          <p:nvCxnSpPr>
            <p:cNvPr id="14" name="Gerade Verbindung 13"/>
            <p:cNvCxnSpPr/>
            <p:nvPr/>
          </p:nvCxnSpPr>
          <p:spPr>
            <a:xfrm>
              <a:off x="6444208" y="4954042"/>
              <a:ext cx="0" cy="3175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6444208" y="5271542"/>
              <a:ext cx="63922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sp>
        <p:nvSpPr>
          <p:cNvPr id="1151" name="Rechteck 1150"/>
          <p:cNvSpPr/>
          <p:nvPr/>
        </p:nvSpPr>
        <p:spPr>
          <a:xfrm>
            <a:off x="1525109" y="6301854"/>
            <a:ext cx="9464143" cy="492443"/>
          </a:xfrm>
          <a:prstGeom prst="rect">
            <a:avLst/>
          </a:prstGeom>
          <a:solidFill>
            <a:srgbClr val="C00000"/>
          </a:solidFill>
        </p:spPr>
        <p:txBody>
          <a:bodyPr wrap="square">
            <a:spAutoFit/>
          </a:bodyPr>
          <a:lstStyle/>
          <a:p>
            <a:pPr defTabSz="914400" eaLnBrk="0" fontAlgn="base" hangingPunct="0">
              <a:spcBef>
                <a:spcPts val="700"/>
              </a:spcBef>
              <a:spcAft>
                <a:spcPct val="0"/>
              </a:spcAft>
              <a:buClr>
                <a:srgbClr val="C0504D"/>
              </a:buClr>
              <a:buSzPct val="60000"/>
            </a:pPr>
            <a:r>
              <a:rPr lang="de-DE" sz="2600" b="1" dirty="0" err="1" smtClean="0">
                <a:latin typeface="Bahnschrift" panose="020B0502040204020203" pitchFamily="34" charset="0"/>
                <a:cs typeface="Arial" charset="0"/>
              </a:rPr>
              <a:t>Soil</a:t>
            </a:r>
            <a:r>
              <a:rPr lang="de-DE" sz="2600" dirty="0" smtClean="0">
                <a:latin typeface="Bahnschrift" panose="020B0502040204020203" pitchFamily="34" charset="0"/>
                <a:cs typeface="Arial" charset="0"/>
              </a:rPr>
              <a:t> </a:t>
            </a:r>
            <a:r>
              <a:rPr lang="de-DE" sz="2600" dirty="0" err="1" smtClean="0">
                <a:latin typeface="Bahnschrift" panose="020B0502040204020203" pitchFamily="34" charset="0"/>
                <a:cs typeface="Arial" charset="0"/>
              </a:rPr>
              <a:t>functions</a:t>
            </a:r>
            <a:r>
              <a:rPr lang="de-DE" sz="2600" dirty="0" smtClean="0">
                <a:latin typeface="Bahnschrift" panose="020B0502040204020203" pitchFamily="34" charset="0"/>
                <a:cs typeface="Arial" charset="0"/>
              </a:rPr>
              <a:t> = </a:t>
            </a:r>
            <a:r>
              <a:rPr lang="de-DE" sz="2600" dirty="0">
                <a:latin typeface="Bahnschrift" panose="020B0502040204020203" pitchFamily="34" charset="0"/>
                <a:cs typeface="Arial" charset="0"/>
              </a:rPr>
              <a:t>f(t) </a:t>
            </a:r>
            <a:r>
              <a:rPr lang="de-DE" sz="2600" dirty="0" smtClean="0">
                <a:latin typeface="Bahnschrift" panose="020B0502040204020203" pitchFamily="34" charset="0"/>
                <a:cs typeface="Arial" charset="0"/>
              </a:rPr>
              <a:t>{Time x </a:t>
            </a:r>
            <a:r>
              <a:rPr lang="de-DE" sz="2600" dirty="0" err="1" smtClean="0">
                <a:latin typeface="Bahnschrift" panose="020B0502040204020203" pitchFamily="34" charset="0"/>
                <a:cs typeface="Arial" charset="0"/>
              </a:rPr>
              <a:t>Climate</a:t>
            </a:r>
            <a:r>
              <a:rPr lang="de-DE" sz="2600" dirty="0" smtClean="0">
                <a:latin typeface="Bahnschrift" panose="020B0502040204020203" pitchFamily="34" charset="0"/>
                <a:cs typeface="Arial" charset="0"/>
              </a:rPr>
              <a:t> </a:t>
            </a:r>
            <a:r>
              <a:rPr lang="de-DE" sz="2600" dirty="0">
                <a:latin typeface="Bahnschrift" panose="020B0502040204020203" pitchFamily="34" charset="0"/>
                <a:cs typeface="Arial" charset="0"/>
              </a:rPr>
              <a:t>x </a:t>
            </a:r>
            <a:r>
              <a:rPr lang="de-DE" sz="2600" dirty="0" smtClean="0">
                <a:latin typeface="Bahnschrift" panose="020B0502040204020203" pitchFamily="34" charset="0"/>
                <a:cs typeface="Arial" charset="0"/>
              </a:rPr>
              <a:t>Stones </a:t>
            </a:r>
            <a:r>
              <a:rPr lang="de-DE" sz="2600" dirty="0">
                <a:latin typeface="Bahnschrift" panose="020B0502040204020203" pitchFamily="34" charset="0"/>
                <a:cs typeface="Arial" charset="0"/>
              </a:rPr>
              <a:t>x Relief x </a:t>
            </a:r>
            <a:r>
              <a:rPr lang="de-DE" sz="2600" dirty="0" smtClean="0">
                <a:latin typeface="Bahnschrift" panose="020B0502040204020203" pitchFamily="34" charset="0"/>
                <a:cs typeface="Arial" charset="0"/>
              </a:rPr>
              <a:t>Life</a:t>
            </a:r>
            <a:endParaRPr lang="de-DE" sz="2400" dirty="0">
              <a:latin typeface="Bahnschrift" panose="020B0502040204020203" pitchFamily="34" charset="0"/>
              <a:cs typeface="Arial" charset="0"/>
            </a:endParaRPr>
          </a:p>
        </p:txBody>
      </p:sp>
      <p:pic>
        <p:nvPicPr>
          <p:cNvPr id="1157" name="Grafik 1156"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1158"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14</a:t>
            </a:fld>
            <a:endParaRPr lang="de-DE" sz="2000" b="1" dirty="0">
              <a:solidFill>
                <a:schemeClr val="tx1">
                  <a:lumMod val="65000"/>
                  <a:lumOff val="35000"/>
                </a:schemeClr>
              </a:solidFill>
              <a:latin typeface="Bahnschrift" panose="020B0502040204020203" pitchFamily="34" charset="0"/>
            </a:endParaRPr>
          </a:p>
        </p:txBody>
      </p:sp>
    </p:spTree>
    <p:extLst>
      <p:ext uri="{BB962C8B-B14F-4D97-AF65-F5344CB8AC3E}">
        <p14:creationId xmlns:p14="http://schemas.microsoft.com/office/powerpoint/2010/main" val="59610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15</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4" name="Grafik 3">
            <a:extLst>
              <a:ext uri="{FF2B5EF4-FFF2-40B4-BE49-F238E27FC236}">
                <a16:creationId xmlns:a16="http://schemas.microsoft.com/office/drawing/2014/main" id="{386B5DFC-A103-448C-AC08-BEBED7F76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82" y="574611"/>
            <a:ext cx="7592470" cy="5694353"/>
          </a:xfrm>
          <a:prstGeom prst="rect">
            <a:avLst/>
          </a:prstGeom>
        </p:spPr>
      </p:pic>
    </p:spTree>
    <p:extLst>
      <p:ext uri="{BB962C8B-B14F-4D97-AF65-F5344CB8AC3E}">
        <p14:creationId xmlns:p14="http://schemas.microsoft.com/office/powerpoint/2010/main" val="2938726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64106" y="152145"/>
            <a:ext cx="10707526" cy="1325563"/>
          </a:xfrm>
        </p:spPr>
        <p:txBody>
          <a:bodyPr>
            <a:noAutofit/>
          </a:bodyPr>
          <a:lstStyle/>
          <a:p>
            <a:pPr algn="ctr"/>
            <a:r>
              <a:rPr lang="en-US" sz="3200" dirty="0" smtClean="0">
                <a:solidFill>
                  <a:srgbClr val="FFC000"/>
                </a:solidFill>
                <a:latin typeface="Bahnschrift" panose="020B0502040204020203" pitchFamily="34" charset="0"/>
                <a:cs typeface="Aharoni" panose="02010803020104030203" pitchFamily="2" charset="-79"/>
              </a:rPr>
              <a:t>Time the most important state factor at the global scale</a:t>
            </a:r>
            <a:endParaRPr lang="en-US" sz="3200" dirty="0">
              <a:solidFill>
                <a:srgbClr val="FFC000"/>
              </a:solidFill>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16</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14" name="Textfeld 13"/>
          <p:cNvSpPr txBox="1"/>
          <p:nvPr/>
        </p:nvSpPr>
        <p:spPr>
          <a:xfrm>
            <a:off x="2681830" y="6046494"/>
            <a:ext cx="6534149" cy="400110"/>
          </a:xfrm>
          <a:prstGeom prst="rect">
            <a:avLst/>
          </a:prstGeom>
          <a:noFill/>
        </p:spPr>
        <p:txBody>
          <a:bodyPr wrap="square" rtlCol="0">
            <a:spAutoFit/>
          </a:bodyPr>
          <a:lstStyle/>
          <a:p>
            <a:pPr algn="ctr"/>
            <a:r>
              <a:rPr lang="en-US" sz="2000" dirty="0">
                <a:latin typeface="Bahnschrift" panose="020B0502040204020203" pitchFamily="34" charset="0"/>
              </a:rPr>
              <a:t>Ice Shield during ice ages renewing the soil of the north</a:t>
            </a:r>
          </a:p>
        </p:txBody>
      </p:sp>
      <p:pic>
        <p:nvPicPr>
          <p:cNvPr id="12" name="Picture 12" descr="http://www.kerbtier.de/Pages/Themenseiten/Phylogenie/Bilder/dePeriodQuaternary02.jpg"/>
          <p:cNvPicPr>
            <a:picLocks noChangeAspect="1" noChangeArrowheads="1"/>
          </p:cNvPicPr>
          <p:nvPr/>
        </p:nvPicPr>
        <p:blipFill>
          <a:blip r:embed="rId4" cstate="print"/>
          <a:srcRect/>
          <a:stretch>
            <a:fillRect/>
          </a:stretch>
        </p:blipFill>
        <p:spPr bwMode="auto">
          <a:xfrm>
            <a:off x="1196344" y="1255703"/>
            <a:ext cx="9764492" cy="4882247"/>
          </a:xfrm>
          <a:prstGeom prst="rect">
            <a:avLst/>
          </a:prstGeom>
          <a:noFill/>
        </p:spPr>
      </p:pic>
    </p:spTree>
    <p:extLst>
      <p:ext uri="{BB962C8B-B14F-4D97-AF65-F5344CB8AC3E}">
        <p14:creationId xmlns:p14="http://schemas.microsoft.com/office/powerpoint/2010/main" val="2468387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17</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cxnSp>
        <p:nvCxnSpPr>
          <p:cNvPr id="11" name="Gerade Verbindung mit Pfeil 10"/>
          <p:cNvCxnSpPr/>
          <p:nvPr/>
        </p:nvCxnSpPr>
        <p:spPr>
          <a:xfrm flipH="1" flipV="1">
            <a:off x="2395728" y="1234178"/>
            <a:ext cx="9144" cy="405079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8" name="Textfeld 17"/>
          <p:cNvSpPr txBox="1"/>
          <p:nvPr/>
        </p:nvSpPr>
        <p:spPr>
          <a:xfrm>
            <a:off x="1275588" y="1167990"/>
            <a:ext cx="905256" cy="461665"/>
          </a:xfrm>
          <a:prstGeom prst="rect">
            <a:avLst/>
          </a:prstGeom>
          <a:noFill/>
        </p:spPr>
        <p:txBody>
          <a:bodyPr wrap="square" rtlCol="0">
            <a:spAutoFit/>
          </a:bodyPr>
          <a:lstStyle/>
          <a:p>
            <a:r>
              <a:rPr lang="de-DE" sz="2400" dirty="0" smtClean="0">
                <a:latin typeface="Bahnschrift" panose="020B0502040204020203" pitchFamily="34" charset="0"/>
              </a:rPr>
              <a:t>high</a:t>
            </a:r>
            <a:endParaRPr lang="de-DE" sz="2400" dirty="0">
              <a:latin typeface="Bahnschrift" panose="020B0502040204020203" pitchFamily="34" charset="0"/>
            </a:endParaRPr>
          </a:p>
        </p:txBody>
      </p:sp>
      <p:sp>
        <p:nvSpPr>
          <p:cNvPr id="19" name="Textfeld 18"/>
          <p:cNvSpPr txBox="1"/>
          <p:nvPr/>
        </p:nvSpPr>
        <p:spPr>
          <a:xfrm>
            <a:off x="1275588" y="4854826"/>
            <a:ext cx="1234440" cy="461665"/>
          </a:xfrm>
          <a:prstGeom prst="rect">
            <a:avLst/>
          </a:prstGeom>
          <a:noFill/>
        </p:spPr>
        <p:txBody>
          <a:bodyPr wrap="square" rtlCol="0">
            <a:spAutoFit/>
          </a:bodyPr>
          <a:lstStyle/>
          <a:p>
            <a:r>
              <a:rPr lang="en-US" sz="2400" dirty="0">
                <a:latin typeface="Bahnschrift" panose="020B0502040204020203" pitchFamily="34" charset="0"/>
              </a:rPr>
              <a:t>low</a:t>
            </a:r>
          </a:p>
        </p:txBody>
      </p:sp>
      <p:sp>
        <p:nvSpPr>
          <p:cNvPr id="20" name="Textfeld 19"/>
          <p:cNvSpPr txBox="1"/>
          <p:nvPr/>
        </p:nvSpPr>
        <p:spPr>
          <a:xfrm rot="16200000">
            <a:off x="372465" y="3144577"/>
            <a:ext cx="2872902" cy="461665"/>
          </a:xfrm>
          <a:prstGeom prst="rect">
            <a:avLst/>
          </a:prstGeom>
          <a:noFill/>
        </p:spPr>
        <p:txBody>
          <a:bodyPr wrap="none" rtlCol="0">
            <a:spAutoFit/>
          </a:bodyPr>
          <a:lstStyle/>
          <a:p>
            <a:r>
              <a:rPr lang="en-US" sz="2400" dirty="0" smtClean="0">
                <a:solidFill>
                  <a:srgbClr val="FFC000"/>
                </a:solidFill>
                <a:latin typeface="Bahnschrift" panose="020B0502040204020203" pitchFamily="34" charset="0"/>
              </a:rPr>
              <a:t>Nutrient availability</a:t>
            </a:r>
            <a:endParaRPr lang="en-US" sz="2400" dirty="0">
              <a:solidFill>
                <a:srgbClr val="FFC000"/>
              </a:solidFill>
              <a:latin typeface="Bahnschrift" panose="020B0502040204020203" pitchFamily="34" charset="0"/>
            </a:endParaRPr>
          </a:p>
        </p:txBody>
      </p:sp>
      <p:cxnSp>
        <p:nvCxnSpPr>
          <p:cNvPr id="21" name="Gerade Verbindung mit Pfeil 20"/>
          <p:cNvCxnSpPr/>
          <p:nvPr/>
        </p:nvCxnSpPr>
        <p:spPr>
          <a:xfrm flipV="1">
            <a:off x="2395728" y="5185683"/>
            <a:ext cx="9272016" cy="86834"/>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24" name="Titel 1">
            <a:extLst>
              <a:ext uri="{FF2B5EF4-FFF2-40B4-BE49-F238E27FC236}">
                <a16:creationId xmlns:a16="http://schemas.microsoft.com/office/drawing/2014/main" id="{49665535-20FB-4087-B276-B618E3C7392C}"/>
              </a:ext>
            </a:extLst>
          </p:cNvPr>
          <p:cNvSpPr>
            <a:spLocks noGrp="1"/>
          </p:cNvSpPr>
          <p:nvPr>
            <p:ph type="title"/>
          </p:nvPr>
        </p:nvSpPr>
        <p:spPr>
          <a:xfrm>
            <a:off x="64106" y="152145"/>
            <a:ext cx="10707526" cy="1325563"/>
          </a:xfrm>
        </p:spPr>
        <p:txBody>
          <a:bodyPr>
            <a:noAutofit/>
          </a:bodyPr>
          <a:lstStyle/>
          <a:p>
            <a:pPr algn="ctr"/>
            <a:r>
              <a:rPr lang="en-US" sz="3200" dirty="0" smtClean="0">
                <a:solidFill>
                  <a:srgbClr val="FFC000"/>
                </a:solidFill>
                <a:latin typeface="Bahnschrift" panose="020B0502040204020203" pitchFamily="34" charset="0"/>
                <a:cs typeface="Aharoni" panose="02010803020104030203" pitchFamily="2" charset="-79"/>
              </a:rPr>
              <a:t>Raw conceptual model of nutrient availability with time</a:t>
            </a:r>
            <a:endParaRPr lang="en-US" sz="3200" dirty="0">
              <a:solidFill>
                <a:srgbClr val="FFC000"/>
              </a:solidFill>
              <a:latin typeface="Bahnschrift" panose="020B0502040204020203" pitchFamily="34" charset="0"/>
              <a:cs typeface="Aharoni" panose="02010803020104030203" pitchFamily="2" charset="-79"/>
            </a:endParaRPr>
          </a:p>
        </p:txBody>
      </p:sp>
      <p:sp>
        <p:nvSpPr>
          <p:cNvPr id="25" name="Textfeld 24"/>
          <p:cNvSpPr txBox="1"/>
          <p:nvPr/>
        </p:nvSpPr>
        <p:spPr>
          <a:xfrm>
            <a:off x="5417869" y="5420531"/>
            <a:ext cx="790601" cy="461665"/>
          </a:xfrm>
          <a:prstGeom prst="rect">
            <a:avLst/>
          </a:prstGeom>
          <a:noFill/>
        </p:spPr>
        <p:txBody>
          <a:bodyPr wrap="none" rtlCol="0">
            <a:spAutoFit/>
          </a:bodyPr>
          <a:lstStyle/>
          <a:p>
            <a:r>
              <a:rPr lang="en-US" sz="2400" dirty="0" smtClean="0">
                <a:solidFill>
                  <a:srgbClr val="FFC000"/>
                </a:solidFill>
                <a:latin typeface="Bahnschrift" panose="020B0502040204020203" pitchFamily="34" charset="0"/>
              </a:rPr>
              <a:t>time</a:t>
            </a:r>
            <a:endParaRPr lang="en-US" sz="2400" dirty="0">
              <a:solidFill>
                <a:srgbClr val="FFC000"/>
              </a:solidFill>
              <a:latin typeface="Bahnschrift" panose="020B0502040204020203" pitchFamily="34" charset="0"/>
            </a:endParaRPr>
          </a:p>
        </p:txBody>
      </p:sp>
      <p:sp>
        <p:nvSpPr>
          <p:cNvPr id="26" name="Textfeld 25"/>
          <p:cNvSpPr txBox="1"/>
          <p:nvPr/>
        </p:nvSpPr>
        <p:spPr>
          <a:xfrm>
            <a:off x="2808732" y="5420530"/>
            <a:ext cx="1234440" cy="461665"/>
          </a:xfrm>
          <a:prstGeom prst="rect">
            <a:avLst/>
          </a:prstGeom>
          <a:noFill/>
        </p:spPr>
        <p:txBody>
          <a:bodyPr wrap="square" rtlCol="0">
            <a:spAutoFit/>
          </a:bodyPr>
          <a:lstStyle/>
          <a:p>
            <a:r>
              <a:rPr lang="en-US" sz="2400" dirty="0" smtClean="0">
                <a:latin typeface="Bahnschrift" panose="020B0502040204020203" pitchFamily="34" charset="0"/>
              </a:rPr>
              <a:t>young</a:t>
            </a:r>
            <a:endParaRPr lang="en-US" sz="2400" dirty="0">
              <a:latin typeface="Bahnschrift" panose="020B0502040204020203" pitchFamily="34" charset="0"/>
            </a:endParaRPr>
          </a:p>
        </p:txBody>
      </p:sp>
      <p:sp>
        <p:nvSpPr>
          <p:cNvPr id="27" name="Textfeld 26"/>
          <p:cNvSpPr txBox="1"/>
          <p:nvPr/>
        </p:nvSpPr>
        <p:spPr>
          <a:xfrm>
            <a:off x="7990332" y="5472066"/>
            <a:ext cx="1234440" cy="461665"/>
          </a:xfrm>
          <a:prstGeom prst="rect">
            <a:avLst/>
          </a:prstGeom>
          <a:noFill/>
        </p:spPr>
        <p:txBody>
          <a:bodyPr wrap="square" rtlCol="0">
            <a:spAutoFit/>
          </a:bodyPr>
          <a:lstStyle/>
          <a:p>
            <a:r>
              <a:rPr lang="en-US" sz="2400" dirty="0" smtClean="0">
                <a:latin typeface="Bahnschrift" panose="020B0502040204020203" pitchFamily="34" charset="0"/>
              </a:rPr>
              <a:t>old</a:t>
            </a:r>
            <a:endParaRPr lang="en-US" sz="2400" dirty="0">
              <a:latin typeface="Bahnschrift" panose="020B0502040204020203" pitchFamily="34" charset="0"/>
            </a:endParaRPr>
          </a:p>
        </p:txBody>
      </p:sp>
      <p:sp>
        <p:nvSpPr>
          <p:cNvPr id="28" name="Textfeld 27"/>
          <p:cNvSpPr txBox="1"/>
          <p:nvPr/>
        </p:nvSpPr>
        <p:spPr>
          <a:xfrm>
            <a:off x="2682240" y="2472845"/>
            <a:ext cx="1360932" cy="646331"/>
          </a:xfrm>
          <a:prstGeom prst="rect">
            <a:avLst/>
          </a:prstGeom>
          <a:noFill/>
        </p:spPr>
        <p:txBody>
          <a:bodyPr wrap="square" rtlCol="0">
            <a:spAutoFit/>
          </a:bodyPr>
          <a:lstStyle/>
          <a:p>
            <a:pPr algn="ctr"/>
            <a:r>
              <a:rPr lang="en-US" dirty="0">
                <a:latin typeface="Bahnschrift" panose="020B0502040204020203" pitchFamily="34" charset="0"/>
              </a:rPr>
              <a:t>v</a:t>
            </a:r>
            <a:r>
              <a:rPr lang="en-US" dirty="0" smtClean="0">
                <a:latin typeface="Bahnschrift" panose="020B0502040204020203" pitchFamily="34" charset="0"/>
              </a:rPr>
              <a:t>ery young soils</a:t>
            </a:r>
            <a:endParaRPr lang="en-US" dirty="0">
              <a:latin typeface="Bahnschrift" panose="020B0502040204020203" pitchFamily="34" charset="0"/>
            </a:endParaRPr>
          </a:p>
        </p:txBody>
      </p:sp>
      <p:sp>
        <p:nvSpPr>
          <p:cNvPr id="30" name="Textfeld 29"/>
          <p:cNvSpPr txBox="1"/>
          <p:nvPr/>
        </p:nvSpPr>
        <p:spPr>
          <a:xfrm>
            <a:off x="4136929" y="1754292"/>
            <a:ext cx="1360932" cy="369332"/>
          </a:xfrm>
          <a:prstGeom prst="rect">
            <a:avLst/>
          </a:prstGeom>
          <a:noFill/>
        </p:spPr>
        <p:txBody>
          <a:bodyPr wrap="square" rtlCol="0">
            <a:spAutoFit/>
          </a:bodyPr>
          <a:lstStyle/>
          <a:p>
            <a:pPr algn="ctr"/>
            <a:r>
              <a:rPr lang="en-US" dirty="0" smtClean="0">
                <a:latin typeface="Bahnschrift" panose="020B0502040204020203" pitchFamily="34" charset="0"/>
              </a:rPr>
              <a:t>young soils</a:t>
            </a:r>
            <a:endParaRPr lang="en-US" dirty="0">
              <a:latin typeface="Bahnschrift" panose="020B0502040204020203" pitchFamily="34" charset="0"/>
            </a:endParaRPr>
          </a:p>
        </p:txBody>
      </p:sp>
      <p:sp>
        <p:nvSpPr>
          <p:cNvPr id="31" name="Textfeld 30"/>
          <p:cNvSpPr txBox="1"/>
          <p:nvPr/>
        </p:nvSpPr>
        <p:spPr>
          <a:xfrm>
            <a:off x="6208470" y="1782177"/>
            <a:ext cx="1646226" cy="369332"/>
          </a:xfrm>
          <a:prstGeom prst="rect">
            <a:avLst/>
          </a:prstGeom>
          <a:noFill/>
        </p:spPr>
        <p:txBody>
          <a:bodyPr wrap="square" rtlCol="0">
            <a:spAutoFit/>
          </a:bodyPr>
          <a:lstStyle/>
          <a:p>
            <a:pPr algn="ctr"/>
            <a:r>
              <a:rPr lang="en-US" dirty="0" smtClean="0">
                <a:latin typeface="Bahnschrift" panose="020B0502040204020203" pitchFamily="34" charset="0"/>
              </a:rPr>
              <a:t> mature soils</a:t>
            </a:r>
            <a:endParaRPr lang="en-US" dirty="0">
              <a:latin typeface="Bahnschrift" panose="020B0502040204020203" pitchFamily="34" charset="0"/>
            </a:endParaRPr>
          </a:p>
        </p:txBody>
      </p:sp>
      <p:sp>
        <p:nvSpPr>
          <p:cNvPr id="33" name="Textfeld 32"/>
          <p:cNvSpPr txBox="1"/>
          <p:nvPr/>
        </p:nvSpPr>
        <p:spPr>
          <a:xfrm>
            <a:off x="8375292" y="3761358"/>
            <a:ext cx="1646226" cy="369332"/>
          </a:xfrm>
          <a:prstGeom prst="rect">
            <a:avLst/>
          </a:prstGeom>
          <a:noFill/>
        </p:spPr>
        <p:txBody>
          <a:bodyPr wrap="square" rtlCol="0">
            <a:spAutoFit/>
          </a:bodyPr>
          <a:lstStyle/>
          <a:p>
            <a:pPr algn="ctr"/>
            <a:r>
              <a:rPr lang="en-US" dirty="0" smtClean="0">
                <a:latin typeface="Bahnschrift" panose="020B0502040204020203" pitchFamily="34" charset="0"/>
              </a:rPr>
              <a:t>old soils</a:t>
            </a:r>
            <a:endParaRPr lang="en-US" dirty="0">
              <a:latin typeface="Bahnschrift" panose="020B0502040204020203" pitchFamily="34" charset="0"/>
            </a:endParaRPr>
          </a:p>
        </p:txBody>
      </p:sp>
      <p:sp>
        <p:nvSpPr>
          <p:cNvPr id="34" name="Textfeld 33"/>
          <p:cNvSpPr txBox="1"/>
          <p:nvPr/>
        </p:nvSpPr>
        <p:spPr>
          <a:xfrm>
            <a:off x="10379345" y="5729707"/>
            <a:ext cx="1646226" cy="646331"/>
          </a:xfrm>
          <a:prstGeom prst="rect">
            <a:avLst/>
          </a:prstGeom>
          <a:noFill/>
        </p:spPr>
        <p:txBody>
          <a:bodyPr wrap="square" rtlCol="0">
            <a:spAutoFit/>
          </a:bodyPr>
          <a:lstStyle/>
          <a:p>
            <a:pPr algn="ctr"/>
            <a:r>
              <a:rPr lang="en-US" dirty="0" smtClean="0">
                <a:solidFill>
                  <a:srgbClr val="FFC000"/>
                </a:solidFill>
                <a:latin typeface="Bahnschrift" panose="020B0502040204020203" pitchFamily="34" charset="0"/>
              </a:rPr>
              <a:t>Very</a:t>
            </a:r>
          </a:p>
          <a:p>
            <a:pPr algn="ctr"/>
            <a:r>
              <a:rPr lang="en-US" dirty="0" smtClean="0">
                <a:solidFill>
                  <a:srgbClr val="FFC000"/>
                </a:solidFill>
                <a:latin typeface="Bahnschrift" panose="020B0502040204020203" pitchFamily="34" charset="0"/>
              </a:rPr>
              <a:t>old soils</a:t>
            </a:r>
            <a:endParaRPr lang="en-US" dirty="0">
              <a:solidFill>
                <a:srgbClr val="FFC000"/>
              </a:solidFill>
              <a:latin typeface="Bahnschrift" panose="020B0502040204020203" pitchFamily="34" charset="0"/>
            </a:endParaRPr>
          </a:p>
        </p:txBody>
      </p:sp>
      <p:sp>
        <p:nvSpPr>
          <p:cNvPr id="35" name="Textfeld 34"/>
          <p:cNvSpPr txBox="1"/>
          <p:nvPr/>
        </p:nvSpPr>
        <p:spPr>
          <a:xfrm>
            <a:off x="8630885" y="1723466"/>
            <a:ext cx="3401568" cy="954107"/>
          </a:xfrm>
          <a:prstGeom prst="rect">
            <a:avLst/>
          </a:prstGeom>
          <a:noFill/>
        </p:spPr>
        <p:txBody>
          <a:bodyPr wrap="square" rtlCol="0">
            <a:spAutoFit/>
          </a:bodyPr>
          <a:lstStyle/>
          <a:p>
            <a:pPr algn="ctr"/>
            <a:r>
              <a:rPr lang="en-US" sz="2800" b="1" dirty="0" smtClean="0">
                <a:solidFill>
                  <a:srgbClr val="00B0F0"/>
                </a:solidFill>
                <a:latin typeface="Bahnschrift" panose="020B0502040204020203" pitchFamily="34" charset="0"/>
              </a:rPr>
              <a:t>Tipping point crossed?</a:t>
            </a:r>
            <a:endParaRPr lang="en-US" sz="2800" b="1" dirty="0">
              <a:solidFill>
                <a:srgbClr val="00B0F0"/>
              </a:solidFill>
              <a:latin typeface="Bahnschrift" panose="020B0502040204020203" pitchFamily="34" charset="0"/>
            </a:endParaRPr>
          </a:p>
        </p:txBody>
      </p:sp>
    </p:spTree>
    <p:extLst>
      <p:ext uri="{BB962C8B-B14F-4D97-AF65-F5344CB8AC3E}">
        <p14:creationId xmlns:p14="http://schemas.microsoft.com/office/powerpoint/2010/main" val="3674442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18</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cxnSp>
        <p:nvCxnSpPr>
          <p:cNvPr id="11" name="Gerade Verbindung mit Pfeil 10"/>
          <p:cNvCxnSpPr/>
          <p:nvPr/>
        </p:nvCxnSpPr>
        <p:spPr>
          <a:xfrm flipH="1" flipV="1">
            <a:off x="2395728" y="1234178"/>
            <a:ext cx="9144" cy="405079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8" name="Textfeld 17"/>
          <p:cNvSpPr txBox="1"/>
          <p:nvPr/>
        </p:nvSpPr>
        <p:spPr>
          <a:xfrm>
            <a:off x="1275588" y="1167990"/>
            <a:ext cx="905256" cy="461665"/>
          </a:xfrm>
          <a:prstGeom prst="rect">
            <a:avLst/>
          </a:prstGeom>
          <a:noFill/>
        </p:spPr>
        <p:txBody>
          <a:bodyPr wrap="square" rtlCol="0">
            <a:spAutoFit/>
          </a:bodyPr>
          <a:lstStyle/>
          <a:p>
            <a:r>
              <a:rPr lang="de-DE" sz="2400" dirty="0" smtClean="0">
                <a:latin typeface="Bahnschrift" panose="020B0502040204020203" pitchFamily="34" charset="0"/>
              </a:rPr>
              <a:t>high</a:t>
            </a:r>
            <a:endParaRPr lang="de-DE" sz="2400" dirty="0">
              <a:latin typeface="Bahnschrift" panose="020B0502040204020203" pitchFamily="34" charset="0"/>
            </a:endParaRPr>
          </a:p>
        </p:txBody>
      </p:sp>
      <p:sp>
        <p:nvSpPr>
          <p:cNvPr id="19" name="Textfeld 18"/>
          <p:cNvSpPr txBox="1"/>
          <p:nvPr/>
        </p:nvSpPr>
        <p:spPr>
          <a:xfrm>
            <a:off x="1275588" y="4854826"/>
            <a:ext cx="1234440" cy="461665"/>
          </a:xfrm>
          <a:prstGeom prst="rect">
            <a:avLst/>
          </a:prstGeom>
          <a:noFill/>
        </p:spPr>
        <p:txBody>
          <a:bodyPr wrap="square" rtlCol="0">
            <a:spAutoFit/>
          </a:bodyPr>
          <a:lstStyle/>
          <a:p>
            <a:r>
              <a:rPr lang="en-US" sz="2400" dirty="0">
                <a:latin typeface="Bahnschrift" panose="020B0502040204020203" pitchFamily="34" charset="0"/>
              </a:rPr>
              <a:t>low</a:t>
            </a:r>
          </a:p>
        </p:txBody>
      </p:sp>
      <p:sp>
        <p:nvSpPr>
          <p:cNvPr id="20" name="Textfeld 19"/>
          <p:cNvSpPr txBox="1"/>
          <p:nvPr/>
        </p:nvSpPr>
        <p:spPr>
          <a:xfrm rot="16200000">
            <a:off x="372465" y="3144577"/>
            <a:ext cx="2872902" cy="461665"/>
          </a:xfrm>
          <a:prstGeom prst="rect">
            <a:avLst/>
          </a:prstGeom>
          <a:noFill/>
        </p:spPr>
        <p:txBody>
          <a:bodyPr wrap="none" rtlCol="0">
            <a:spAutoFit/>
          </a:bodyPr>
          <a:lstStyle/>
          <a:p>
            <a:r>
              <a:rPr lang="en-US" sz="2400" dirty="0" smtClean="0">
                <a:solidFill>
                  <a:srgbClr val="FFC000"/>
                </a:solidFill>
                <a:latin typeface="Bahnschrift" panose="020B0502040204020203" pitchFamily="34" charset="0"/>
              </a:rPr>
              <a:t>Nutrient availability</a:t>
            </a:r>
            <a:endParaRPr lang="en-US" sz="2400" dirty="0">
              <a:solidFill>
                <a:srgbClr val="FFC000"/>
              </a:solidFill>
              <a:latin typeface="Bahnschrift" panose="020B0502040204020203" pitchFamily="34" charset="0"/>
            </a:endParaRPr>
          </a:p>
        </p:txBody>
      </p:sp>
      <p:cxnSp>
        <p:nvCxnSpPr>
          <p:cNvPr id="21" name="Gerade Verbindung mit Pfeil 20"/>
          <p:cNvCxnSpPr/>
          <p:nvPr/>
        </p:nvCxnSpPr>
        <p:spPr>
          <a:xfrm flipV="1">
            <a:off x="2395728" y="5185683"/>
            <a:ext cx="9272016" cy="86834"/>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24" name="Titel 1">
            <a:extLst>
              <a:ext uri="{FF2B5EF4-FFF2-40B4-BE49-F238E27FC236}">
                <a16:creationId xmlns:a16="http://schemas.microsoft.com/office/drawing/2014/main" id="{49665535-20FB-4087-B276-B618E3C7392C}"/>
              </a:ext>
            </a:extLst>
          </p:cNvPr>
          <p:cNvSpPr>
            <a:spLocks noGrp="1"/>
          </p:cNvSpPr>
          <p:nvPr>
            <p:ph type="title"/>
          </p:nvPr>
        </p:nvSpPr>
        <p:spPr>
          <a:xfrm>
            <a:off x="64106" y="152145"/>
            <a:ext cx="10707526" cy="1325563"/>
          </a:xfrm>
        </p:spPr>
        <p:txBody>
          <a:bodyPr>
            <a:noAutofit/>
          </a:bodyPr>
          <a:lstStyle/>
          <a:p>
            <a:pPr algn="ctr"/>
            <a:r>
              <a:rPr lang="en-US" sz="3200" dirty="0" smtClean="0">
                <a:solidFill>
                  <a:srgbClr val="FFC000"/>
                </a:solidFill>
                <a:latin typeface="Bahnschrift" panose="020B0502040204020203" pitchFamily="34" charset="0"/>
                <a:cs typeface="Aharoni" panose="02010803020104030203" pitchFamily="2" charset="-79"/>
              </a:rPr>
              <a:t>Raw conceptual model of nutrient availability with time</a:t>
            </a:r>
            <a:endParaRPr lang="en-US" sz="3200" dirty="0">
              <a:solidFill>
                <a:srgbClr val="FFC000"/>
              </a:solidFill>
              <a:latin typeface="Bahnschrift" panose="020B0502040204020203" pitchFamily="34" charset="0"/>
              <a:cs typeface="Aharoni" panose="02010803020104030203" pitchFamily="2" charset="-79"/>
            </a:endParaRPr>
          </a:p>
        </p:txBody>
      </p:sp>
      <p:sp>
        <p:nvSpPr>
          <p:cNvPr id="25" name="Textfeld 24"/>
          <p:cNvSpPr txBox="1"/>
          <p:nvPr/>
        </p:nvSpPr>
        <p:spPr>
          <a:xfrm>
            <a:off x="5417869" y="5420531"/>
            <a:ext cx="790601" cy="461665"/>
          </a:xfrm>
          <a:prstGeom prst="rect">
            <a:avLst/>
          </a:prstGeom>
          <a:noFill/>
        </p:spPr>
        <p:txBody>
          <a:bodyPr wrap="none" rtlCol="0">
            <a:spAutoFit/>
          </a:bodyPr>
          <a:lstStyle/>
          <a:p>
            <a:r>
              <a:rPr lang="en-US" sz="2400" dirty="0" smtClean="0">
                <a:solidFill>
                  <a:srgbClr val="FFC000"/>
                </a:solidFill>
                <a:latin typeface="Bahnschrift" panose="020B0502040204020203" pitchFamily="34" charset="0"/>
              </a:rPr>
              <a:t>time</a:t>
            </a:r>
            <a:endParaRPr lang="en-US" sz="2400" dirty="0">
              <a:solidFill>
                <a:srgbClr val="FFC000"/>
              </a:solidFill>
              <a:latin typeface="Bahnschrift" panose="020B0502040204020203" pitchFamily="34" charset="0"/>
            </a:endParaRPr>
          </a:p>
        </p:txBody>
      </p:sp>
      <p:sp>
        <p:nvSpPr>
          <p:cNvPr id="26" name="Textfeld 25"/>
          <p:cNvSpPr txBox="1"/>
          <p:nvPr/>
        </p:nvSpPr>
        <p:spPr>
          <a:xfrm>
            <a:off x="2808732" y="5420530"/>
            <a:ext cx="1234440" cy="461665"/>
          </a:xfrm>
          <a:prstGeom prst="rect">
            <a:avLst/>
          </a:prstGeom>
          <a:noFill/>
        </p:spPr>
        <p:txBody>
          <a:bodyPr wrap="square" rtlCol="0">
            <a:spAutoFit/>
          </a:bodyPr>
          <a:lstStyle/>
          <a:p>
            <a:r>
              <a:rPr lang="en-US" sz="2400" dirty="0" smtClean="0">
                <a:latin typeface="Bahnschrift" panose="020B0502040204020203" pitchFamily="34" charset="0"/>
              </a:rPr>
              <a:t>young</a:t>
            </a:r>
            <a:endParaRPr lang="en-US" sz="2400" dirty="0">
              <a:latin typeface="Bahnschrift" panose="020B0502040204020203" pitchFamily="34" charset="0"/>
            </a:endParaRPr>
          </a:p>
        </p:txBody>
      </p:sp>
      <p:sp>
        <p:nvSpPr>
          <p:cNvPr id="27" name="Textfeld 26"/>
          <p:cNvSpPr txBox="1"/>
          <p:nvPr/>
        </p:nvSpPr>
        <p:spPr>
          <a:xfrm>
            <a:off x="7990332" y="5472066"/>
            <a:ext cx="1234440" cy="461665"/>
          </a:xfrm>
          <a:prstGeom prst="rect">
            <a:avLst/>
          </a:prstGeom>
          <a:noFill/>
        </p:spPr>
        <p:txBody>
          <a:bodyPr wrap="square" rtlCol="0">
            <a:spAutoFit/>
          </a:bodyPr>
          <a:lstStyle/>
          <a:p>
            <a:r>
              <a:rPr lang="en-US" sz="2400" dirty="0" smtClean="0">
                <a:latin typeface="Bahnschrift" panose="020B0502040204020203" pitchFamily="34" charset="0"/>
              </a:rPr>
              <a:t>old</a:t>
            </a:r>
            <a:endParaRPr lang="en-US" sz="2400" dirty="0">
              <a:latin typeface="Bahnschrift" panose="020B0502040204020203" pitchFamily="34" charset="0"/>
            </a:endParaRPr>
          </a:p>
        </p:txBody>
      </p:sp>
      <p:sp>
        <p:nvSpPr>
          <p:cNvPr id="30" name="Textfeld 29"/>
          <p:cNvSpPr txBox="1"/>
          <p:nvPr/>
        </p:nvSpPr>
        <p:spPr>
          <a:xfrm>
            <a:off x="2781843" y="1723466"/>
            <a:ext cx="1360932" cy="369332"/>
          </a:xfrm>
          <a:prstGeom prst="rect">
            <a:avLst/>
          </a:prstGeom>
          <a:noFill/>
        </p:spPr>
        <p:txBody>
          <a:bodyPr wrap="square" rtlCol="0">
            <a:spAutoFit/>
          </a:bodyPr>
          <a:lstStyle/>
          <a:p>
            <a:pPr algn="ctr"/>
            <a:r>
              <a:rPr lang="en-US" dirty="0" smtClean="0">
                <a:latin typeface="Bahnschrift" panose="020B0502040204020203" pitchFamily="34" charset="0"/>
              </a:rPr>
              <a:t>young soils</a:t>
            </a:r>
            <a:endParaRPr lang="en-US" dirty="0">
              <a:latin typeface="Bahnschrift" panose="020B0502040204020203" pitchFamily="34" charset="0"/>
            </a:endParaRPr>
          </a:p>
        </p:txBody>
      </p:sp>
      <p:sp>
        <p:nvSpPr>
          <p:cNvPr id="31" name="Textfeld 30"/>
          <p:cNvSpPr txBox="1"/>
          <p:nvPr/>
        </p:nvSpPr>
        <p:spPr>
          <a:xfrm>
            <a:off x="6208470" y="1782177"/>
            <a:ext cx="1646226" cy="369332"/>
          </a:xfrm>
          <a:prstGeom prst="rect">
            <a:avLst/>
          </a:prstGeom>
          <a:noFill/>
        </p:spPr>
        <p:txBody>
          <a:bodyPr wrap="square" rtlCol="0">
            <a:spAutoFit/>
          </a:bodyPr>
          <a:lstStyle/>
          <a:p>
            <a:pPr algn="ctr"/>
            <a:r>
              <a:rPr lang="en-US" dirty="0" smtClean="0">
                <a:latin typeface="Bahnschrift" panose="020B0502040204020203" pitchFamily="34" charset="0"/>
              </a:rPr>
              <a:t> mature soils</a:t>
            </a:r>
            <a:endParaRPr lang="en-US" dirty="0">
              <a:latin typeface="Bahnschrift" panose="020B0502040204020203" pitchFamily="34" charset="0"/>
            </a:endParaRPr>
          </a:p>
        </p:txBody>
      </p:sp>
      <p:sp>
        <p:nvSpPr>
          <p:cNvPr id="34" name="Textfeld 33"/>
          <p:cNvSpPr txBox="1"/>
          <p:nvPr/>
        </p:nvSpPr>
        <p:spPr>
          <a:xfrm>
            <a:off x="10379345" y="5729707"/>
            <a:ext cx="1646226" cy="646331"/>
          </a:xfrm>
          <a:prstGeom prst="rect">
            <a:avLst/>
          </a:prstGeom>
          <a:noFill/>
        </p:spPr>
        <p:txBody>
          <a:bodyPr wrap="square" rtlCol="0">
            <a:spAutoFit/>
          </a:bodyPr>
          <a:lstStyle/>
          <a:p>
            <a:pPr algn="ctr"/>
            <a:r>
              <a:rPr lang="en-US" dirty="0" smtClean="0">
                <a:solidFill>
                  <a:srgbClr val="FFC000"/>
                </a:solidFill>
                <a:latin typeface="Bahnschrift" panose="020B0502040204020203" pitchFamily="34" charset="0"/>
              </a:rPr>
              <a:t>Very</a:t>
            </a:r>
          </a:p>
          <a:p>
            <a:pPr algn="ctr"/>
            <a:r>
              <a:rPr lang="en-US" dirty="0" smtClean="0">
                <a:solidFill>
                  <a:srgbClr val="FFC000"/>
                </a:solidFill>
                <a:latin typeface="Bahnschrift" panose="020B0502040204020203" pitchFamily="34" charset="0"/>
              </a:rPr>
              <a:t>old soils</a:t>
            </a:r>
            <a:endParaRPr lang="en-US" dirty="0">
              <a:solidFill>
                <a:srgbClr val="FFC000"/>
              </a:solidFill>
              <a:latin typeface="Bahnschrift" panose="020B0502040204020203" pitchFamily="34" charset="0"/>
            </a:endParaRPr>
          </a:p>
        </p:txBody>
      </p:sp>
      <p:sp>
        <p:nvSpPr>
          <p:cNvPr id="35" name="Textfeld 34"/>
          <p:cNvSpPr txBox="1"/>
          <p:nvPr/>
        </p:nvSpPr>
        <p:spPr>
          <a:xfrm>
            <a:off x="8668511" y="1723466"/>
            <a:ext cx="3363941" cy="2677656"/>
          </a:xfrm>
          <a:prstGeom prst="rect">
            <a:avLst/>
          </a:prstGeom>
          <a:noFill/>
        </p:spPr>
        <p:txBody>
          <a:bodyPr wrap="square" rtlCol="0">
            <a:spAutoFit/>
          </a:bodyPr>
          <a:lstStyle/>
          <a:p>
            <a:pPr algn="ctr"/>
            <a:r>
              <a:rPr lang="en-US" sz="2800" b="1" dirty="0" smtClean="0">
                <a:solidFill>
                  <a:srgbClr val="00B0F0"/>
                </a:solidFill>
                <a:latin typeface="Bahnschrift" panose="020B0502040204020203" pitchFamily="34" charset="0"/>
              </a:rPr>
              <a:t>Tipping point crossed?</a:t>
            </a:r>
          </a:p>
          <a:p>
            <a:pPr algn="ctr"/>
            <a:r>
              <a:rPr lang="en-US" sz="2800" b="1" dirty="0" smtClean="0">
                <a:solidFill>
                  <a:srgbClr val="00B0F0"/>
                </a:solidFill>
                <a:latin typeface="Bahnschrift" panose="020B0502040204020203" pitchFamily="34" charset="0"/>
              </a:rPr>
              <a:t>No rapid change – gradual change</a:t>
            </a:r>
          </a:p>
          <a:p>
            <a:pPr algn="ctr"/>
            <a:r>
              <a:rPr lang="en-US" sz="2800" b="1" dirty="0" smtClean="0">
                <a:solidFill>
                  <a:srgbClr val="00B0F0"/>
                </a:solidFill>
                <a:latin typeface="Bahnschrift" panose="020B0502040204020203" pitchFamily="34" charset="0"/>
              </a:rPr>
              <a:t>		But hard to 			get back</a:t>
            </a:r>
            <a:endParaRPr lang="en-US" sz="2800" b="1" dirty="0">
              <a:solidFill>
                <a:srgbClr val="00B0F0"/>
              </a:solidFill>
              <a:latin typeface="Bahnschrift" panose="020B0502040204020203" pitchFamily="34" charset="0"/>
            </a:endParaRPr>
          </a:p>
        </p:txBody>
      </p:sp>
      <p:sp>
        <p:nvSpPr>
          <p:cNvPr id="2" name="Freihandform 1"/>
          <p:cNvSpPr/>
          <p:nvPr/>
        </p:nvSpPr>
        <p:spPr>
          <a:xfrm>
            <a:off x="2386584" y="1753281"/>
            <a:ext cx="8695944" cy="4071447"/>
          </a:xfrm>
          <a:custGeom>
            <a:avLst/>
            <a:gdLst>
              <a:gd name="connsiteX0" fmla="*/ 0 w 8695944"/>
              <a:gd name="connsiteY0" fmla="*/ 2251791 h 4071447"/>
              <a:gd name="connsiteX1" fmla="*/ 969264 w 8695944"/>
              <a:gd name="connsiteY1" fmla="*/ 1172799 h 4071447"/>
              <a:gd name="connsiteX2" fmla="*/ 2011680 w 8695944"/>
              <a:gd name="connsiteY2" fmla="*/ 240111 h 4071447"/>
              <a:gd name="connsiteX3" fmla="*/ 2633472 w 8695944"/>
              <a:gd name="connsiteY3" fmla="*/ 2367 h 4071447"/>
              <a:gd name="connsiteX4" fmla="*/ 3282696 w 8695944"/>
              <a:gd name="connsiteY4" fmla="*/ 148671 h 4071447"/>
              <a:gd name="connsiteX5" fmla="*/ 4215384 w 8695944"/>
              <a:gd name="connsiteY5" fmla="*/ 615015 h 4071447"/>
              <a:gd name="connsiteX6" fmla="*/ 6647688 w 8695944"/>
              <a:gd name="connsiteY6" fmla="*/ 2123775 h 4071447"/>
              <a:gd name="connsiteX7" fmla="*/ 8695944 w 8695944"/>
              <a:gd name="connsiteY7" fmla="*/ 4071447 h 407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5944" h="4071447">
                <a:moveTo>
                  <a:pt x="0" y="2251791"/>
                </a:moveTo>
                <a:cubicBezTo>
                  <a:pt x="316992" y="1879935"/>
                  <a:pt x="633984" y="1508079"/>
                  <a:pt x="969264" y="1172799"/>
                </a:cubicBezTo>
                <a:cubicBezTo>
                  <a:pt x="1304544" y="837519"/>
                  <a:pt x="1734312" y="435183"/>
                  <a:pt x="2011680" y="240111"/>
                </a:cubicBezTo>
                <a:cubicBezTo>
                  <a:pt x="2289048" y="45039"/>
                  <a:pt x="2421636" y="17607"/>
                  <a:pt x="2633472" y="2367"/>
                </a:cubicBezTo>
                <a:cubicBezTo>
                  <a:pt x="2845308" y="-12873"/>
                  <a:pt x="3019044" y="46563"/>
                  <a:pt x="3282696" y="148671"/>
                </a:cubicBezTo>
                <a:cubicBezTo>
                  <a:pt x="3546348" y="250779"/>
                  <a:pt x="3654552" y="285831"/>
                  <a:pt x="4215384" y="615015"/>
                </a:cubicBezTo>
                <a:cubicBezTo>
                  <a:pt x="4776216" y="944199"/>
                  <a:pt x="5900928" y="1547703"/>
                  <a:pt x="6647688" y="2123775"/>
                </a:cubicBezTo>
                <a:cubicBezTo>
                  <a:pt x="7394448" y="2699847"/>
                  <a:pt x="8045196" y="3385647"/>
                  <a:pt x="8695944" y="4071447"/>
                </a:cubicBezTo>
              </a:path>
            </a:pathLst>
          </a:custGeom>
          <a:ln w="57150">
            <a:solidFill>
              <a:srgbClr val="00B0F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sp>
        <p:nvSpPr>
          <p:cNvPr id="28" name="Textfeld 27"/>
          <p:cNvSpPr txBox="1"/>
          <p:nvPr/>
        </p:nvSpPr>
        <p:spPr>
          <a:xfrm>
            <a:off x="2966466" y="3345431"/>
            <a:ext cx="1360932" cy="646331"/>
          </a:xfrm>
          <a:prstGeom prst="rect">
            <a:avLst/>
          </a:prstGeom>
          <a:noFill/>
        </p:spPr>
        <p:txBody>
          <a:bodyPr wrap="square" rtlCol="0">
            <a:spAutoFit/>
          </a:bodyPr>
          <a:lstStyle/>
          <a:p>
            <a:pPr algn="ctr"/>
            <a:r>
              <a:rPr lang="en-US" dirty="0">
                <a:latin typeface="Bahnschrift" panose="020B0502040204020203" pitchFamily="34" charset="0"/>
              </a:rPr>
              <a:t>v</a:t>
            </a:r>
            <a:r>
              <a:rPr lang="en-US" dirty="0" smtClean="0">
                <a:latin typeface="Bahnschrift" panose="020B0502040204020203" pitchFamily="34" charset="0"/>
              </a:rPr>
              <a:t>ery young soils</a:t>
            </a:r>
            <a:endParaRPr lang="en-US" dirty="0">
              <a:latin typeface="Bahnschrift" panose="020B0502040204020203" pitchFamily="34" charset="0"/>
            </a:endParaRPr>
          </a:p>
        </p:txBody>
      </p:sp>
      <p:sp>
        <p:nvSpPr>
          <p:cNvPr id="33" name="Textfeld 32"/>
          <p:cNvSpPr txBox="1"/>
          <p:nvPr/>
        </p:nvSpPr>
        <p:spPr>
          <a:xfrm>
            <a:off x="7669898" y="3991762"/>
            <a:ext cx="1646226" cy="369332"/>
          </a:xfrm>
          <a:prstGeom prst="rect">
            <a:avLst/>
          </a:prstGeom>
          <a:noFill/>
        </p:spPr>
        <p:txBody>
          <a:bodyPr wrap="square" rtlCol="0">
            <a:spAutoFit/>
          </a:bodyPr>
          <a:lstStyle/>
          <a:p>
            <a:pPr algn="ctr"/>
            <a:r>
              <a:rPr lang="en-US" dirty="0" smtClean="0">
                <a:latin typeface="Bahnschrift" panose="020B0502040204020203" pitchFamily="34" charset="0"/>
              </a:rPr>
              <a:t>old soils</a:t>
            </a:r>
            <a:endParaRPr lang="en-US" dirty="0">
              <a:latin typeface="Bahnschrift" panose="020B0502040204020203" pitchFamily="34" charset="0"/>
            </a:endParaRPr>
          </a:p>
        </p:txBody>
      </p:sp>
    </p:spTree>
    <p:extLst>
      <p:ext uri="{BB962C8B-B14F-4D97-AF65-F5344CB8AC3E}">
        <p14:creationId xmlns:p14="http://schemas.microsoft.com/office/powerpoint/2010/main" val="1432853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103525" y="2530871"/>
            <a:ext cx="12129096" cy="1325563"/>
          </a:xfrm>
        </p:spPr>
        <p:txBody>
          <a:bodyPr>
            <a:noAutofit/>
          </a:bodyPr>
          <a:lstStyle/>
          <a:p>
            <a:pPr algn="ctr"/>
            <a:r>
              <a:rPr lang="en-US" sz="3200" dirty="0">
                <a:solidFill>
                  <a:srgbClr val="FFC000"/>
                </a:solidFill>
                <a:latin typeface="Bahnschrift" panose="020B0502040204020203" pitchFamily="34" charset="0"/>
                <a:cs typeface="Aharoni" panose="02010803020104030203" pitchFamily="2" charset="-79"/>
              </a:rPr>
              <a:t>It is a myth that ecosystem recycle resources perfectly</a:t>
            </a: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They sustain via evolutionary adaption (</a:t>
            </a:r>
            <a:r>
              <a:rPr lang="en-US" sz="3200" dirty="0" err="1">
                <a:latin typeface="Bahnschrift" panose="020B0502040204020203" pitchFamily="34" charset="0"/>
                <a:cs typeface="Aharoni" panose="02010803020104030203" pitchFamily="2" charset="-79"/>
              </a:rPr>
              <a:t>Biodiv</a:t>
            </a:r>
            <a:r>
              <a:rPr lang="en-US" sz="3200" dirty="0">
                <a:latin typeface="Bahnschrift" panose="020B0502040204020203" pitchFamily="34" charset="0"/>
                <a:cs typeface="Aharoni" panose="02010803020104030203" pitchFamily="2" charset="-79"/>
              </a:rPr>
              <a:t>)</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e.g. to low nutrients</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a:solidFill>
                  <a:srgbClr val="FFC000"/>
                </a:solidFill>
                <a:latin typeface="Bahnschrift" panose="020B0502040204020203" pitchFamily="34" charset="0"/>
                <a:cs typeface="Aharoni" panose="02010803020104030203" pitchFamily="2" charset="-79"/>
              </a:rPr>
              <a:t>But </a:t>
            </a:r>
            <a:r>
              <a:rPr lang="en-US" sz="3200" dirty="0" smtClean="0">
                <a:solidFill>
                  <a:srgbClr val="FFC000"/>
                </a:solidFill>
                <a:latin typeface="Bahnschrift" panose="020B0502040204020203" pitchFamily="34" charset="0"/>
                <a:cs typeface="Aharoni" panose="02010803020104030203" pitchFamily="2" charset="-79"/>
              </a:rPr>
              <a:t>the ecosystems get </a:t>
            </a:r>
            <a:r>
              <a:rPr lang="en-US" sz="3200" dirty="0">
                <a:solidFill>
                  <a:srgbClr val="FFC000"/>
                </a:solidFill>
                <a:latin typeface="Bahnschrift" panose="020B0502040204020203" pitchFamily="34" charset="0"/>
                <a:cs typeface="Aharoni" panose="02010803020104030203" pitchFamily="2" charset="-79"/>
              </a:rPr>
              <a:t>more </a:t>
            </a:r>
            <a:r>
              <a:rPr lang="en-US" sz="3200" dirty="0" smtClean="0">
                <a:solidFill>
                  <a:srgbClr val="FFC000"/>
                </a:solidFill>
                <a:latin typeface="Bahnschrift" panose="020B0502040204020203" pitchFamily="34" charset="0"/>
                <a:cs typeface="Aharoni" panose="02010803020104030203" pitchFamily="2" charset="-79"/>
              </a:rPr>
              <a:t>vulnerable to external stressors like us!! </a:t>
            </a:r>
            <a:endParaRPr lang="en-US" sz="3200" dirty="0">
              <a:solidFill>
                <a:srgbClr val="FFC000"/>
              </a:solidFill>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19</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Tree>
    <p:extLst>
      <p:ext uri="{BB962C8B-B14F-4D97-AF65-F5344CB8AC3E}">
        <p14:creationId xmlns:p14="http://schemas.microsoft.com/office/powerpoint/2010/main" val="3826169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422794" y="1907526"/>
            <a:ext cx="10657114" cy="1325563"/>
          </a:xfrm>
        </p:spPr>
        <p:txBody>
          <a:bodyPr>
            <a:normAutofit/>
          </a:bodyPr>
          <a:lstStyle/>
          <a:p>
            <a:r>
              <a:rPr lang="en-US" dirty="0" smtClean="0">
                <a:solidFill>
                  <a:srgbClr val="FFC000"/>
                </a:solidFill>
                <a:latin typeface="+mn-lt"/>
                <a:cs typeface="Aharoni" panose="02010803020104030203" pitchFamily="2" charset="-79"/>
              </a:rPr>
              <a:t>The concept of </a:t>
            </a:r>
            <a:br>
              <a:rPr lang="en-US" dirty="0" smtClean="0">
                <a:solidFill>
                  <a:srgbClr val="FFC000"/>
                </a:solidFill>
                <a:latin typeface="+mn-lt"/>
                <a:cs typeface="Aharoni" panose="02010803020104030203" pitchFamily="2" charset="-79"/>
              </a:rPr>
            </a:br>
            <a:r>
              <a:rPr lang="en-US" dirty="0" smtClean="0">
                <a:solidFill>
                  <a:srgbClr val="FFC000"/>
                </a:solidFill>
                <a:latin typeface="+mn-lt"/>
                <a:cs typeface="Aharoni" panose="02010803020104030203" pitchFamily="2" charset="-79"/>
              </a:rPr>
              <a:t>Ecosystem Services (ESS)</a:t>
            </a:r>
            <a:endParaRPr lang="en-US" dirty="0">
              <a:solidFill>
                <a:srgbClr val="FFC000"/>
              </a:solidFill>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08795" y="1056558"/>
            <a:ext cx="3758908" cy="5011878"/>
          </a:xfrm>
          <a:prstGeom prst="rect">
            <a:avLst/>
          </a:prstGeom>
        </p:spPr>
      </p:pic>
      <p:sp>
        <p:nvSpPr>
          <p:cNvPr id="11" name="Textfeld 1"/>
          <p:cNvSpPr txBox="1">
            <a:spLocks noChangeArrowheads="1"/>
          </p:cNvSpPr>
          <p:nvPr/>
        </p:nvSpPr>
        <p:spPr bwMode="auto">
          <a:xfrm>
            <a:off x="422794" y="3724275"/>
            <a:ext cx="6286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JM" altLang="de-DE" sz="3200" dirty="0" smtClean="0"/>
              <a:t>In general, ecosystem (goods and) services are the </a:t>
            </a:r>
            <a:r>
              <a:rPr lang="en-JM" altLang="de-DE" sz="3200" b="1" i="1" dirty="0" smtClean="0">
                <a:solidFill>
                  <a:srgbClr val="C00000"/>
                </a:solidFill>
              </a:rPr>
              <a:t>benefits</a:t>
            </a:r>
            <a:r>
              <a:rPr lang="en-JM" altLang="de-DE" sz="3200" b="1" i="1" dirty="0" smtClean="0"/>
              <a:t> </a:t>
            </a:r>
            <a:r>
              <a:rPr lang="en-JM" altLang="de-DE" sz="3200" i="1" dirty="0" smtClean="0"/>
              <a:t>that</a:t>
            </a:r>
            <a:r>
              <a:rPr lang="en-JM" altLang="de-DE" sz="3200" b="1" i="1" dirty="0" smtClean="0"/>
              <a:t> </a:t>
            </a:r>
            <a:r>
              <a:rPr lang="en-JM" altLang="de-DE" sz="3200" b="1" i="1" dirty="0" smtClean="0">
                <a:solidFill>
                  <a:srgbClr val="C00000"/>
                </a:solidFill>
              </a:rPr>
              <a:t>humans</a:t>
            </a:r>
            <a:r>
              <a:rPr lang="en-JM" altLang="de-DE" sz="3200" b="1" i="1" dirty="0" smtClean="0"/>
              <a:t> receive </a:t>
            </a:r>
            <a:r>
              <a:rPr lang="en-JM" altLang="de-DE" sz="3200" b="1" i="1" dirty="0" smtClean="0">
                <a:solidFill>
                  <a:srgbClr val="C00000"/>
                </a:solidFill>
              </a:rPr>
              <a:t>from ecosystems</a:t>
            </a:r>
            <a:endParaRPr lang="en-JM" altLang="de-DE" sz="3200" b="1" i="1" dirty="0">
              <a:solidFill>
                <a:srgbClr val="C00000"/>
              </a:solidFill>
            </a:endParaRPr>
          </a:p>
        </p:txBody>
      </p:sp>
    </p:spTree>
    <p:extLst>
      <p:ext uri="{BB962C8B-B14F-4D97-AF65-F5344CB8AC3E}">
        <p14:creationId xmlns:p14="http://schemas.microsoft.com/office/powerpoint/2010/main" val="373185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2">
            <a:extLst>
              <a:ext uri="{28A0092B-C50C-407E-A947-70E740481C1C}">
                <a14:useLocalDpi xmlns:a14="http://schemas.microsoft.com/office/drawing/2010/main" val="0"/>
              </a:ext>
            </a:extLst>
          </a:blip>
          <a:srcRect r="50907"/>
          <a:stretch/>
        </p:blipFill>
        <p:spPr>
          <a:xfrm>
            <a:off x="2356660" y="516141"/>
            <a:ext cx="8245396" cy="5750788"/>
          </a:xfrm>
          <a:prstGeom prst="rect">
            <a:avLst/>
          </a:prstGeom>
          <a:ln w="41275">
            <a:solidFill>
              <a:schemeClr val="bg2"/>
            </a:solidFill>
          </a:ln>
        </p:spPr>
      </p:pic>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62904" y="2606273"/>
            <a:ext cx="2213784" cy="1325563"/>
          </a:xfrm>
        </p:spPr>
        <p:txBody>
          <a:bodyPr>
            <a:noAutofit/>
          </a:bodyPr>
          <a:lstStyle/>
          <a:p>
            <a:r>
              <a:rPr lang="en-US" sz="3200" dirty="0">
                <a:latin typeface="Bahnschrift" panose="020B0502040204020203" pitchFamily="34" charset="0"/>
                <a:cs typeface="Aharoni" panose="02010803020104030203" pitchFamily="2" charset="-79"/>
              </a:rPr>
              <a:t>So</a:t>
            </a:r>
            <a:br>
              <a:rPr lang="en-US" sz="3200" dirty="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you may now think let us loose </a:t>
            </a:r>
            <a:r>
              <a:rPr lang="en-US" sz="3200" dirty="0">
                <a:latin typeface="Bahnschrift" panose="020B0502040204020203" pitchFamily="34" charset="0"/>
                <a:cs typeface="Aharoni" panose="02010803020104030203" pitchFamily="2" charset="-79"/>
              </a:rPr>
              <a:t>soils </a:t>
            </a:r>
            <a:r>
              <a:rPr lang="en-US" sz="3200" dirty="0" smtClean="0">
                <a:latin typeface="Bahnschrift" panose="020B0502040204020203" pitchFamily="34" charset="0"/>
                <a:cs typeface="Aharoni" panose="02010803020104030203" pitchFamily="2" charset="-79"/>
              </a:rPr>
              <a:t>to get fresh and nutritional soil</a:t>
            </a:r>
            <a:endParaRPr lang="en-US" sz="3200" dirty="0">
              <a:latin typeface="Bahnschrift" panose="020B0502040204020203" pitchFamily="34" charset="0"/>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20</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14" name="Textfeld 13"/>
          <p:cNvSpPr txBox="1"/>
          <p:nvPr/>
        </p:nvSpPr>
        <p:spPr>
          <a:xfrm>
            <a:off x="4000501" y="5603152"/>
            <a:ext cx="6773842" cy="707886"/>
          </a:xfrm>
          <a:prstGeom prst="rect">
            <a:avLst/>
          </a:prstGeom>
          <a:noFill/>
        </p:spPr>
        <p:txBody>
          <a:bodyPr wrap="square" rtlCol="0">
            <a:spAutoFit/>
          </a:bodyPr>
          <a:lstStyle/>
          <a:p>
            <a:r>
              <a:rPr lang="en-US" sz="2000" dirty="0">
                <a:latin typeface="Bahnschrift" panose="020B0502040204020203" pitchFamily="34" charset="0"/>
              </a:rPr>
              <a:t>South Carolina, USA – Forest regrowth on eroded soils </a:t>
            </a:r>
          </a:p>
          <a:p>
            <a:r>
              <a:rPr lang="en-US" sz="2000" dirty="0">
                <a:latin typeface="Bahnschrift" panose="020B0502040204020203" pitchFamily="34" charset="0"/>
              </a:rPr>
              <a:t>(badlands after intensive agriculture in 19th Century)</a:t>
            </a:r>
          </a:p>
        </p:txBody>
      </p:sp>
    </p:spTree>
    <p:extLst>
      <p:ext uri="{BB962C8B-B14F-4D97-AF65-F5344CB8AC3E}">
        <p14:creationId xmlns:p14="http://schemas.microsoft.com/office/powerpoint/2010/main" val="2220894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45494" y="3042935"/>
            <a:ext cx="12129096" cy="1325563"/>
          </a:xfrm>
        </p:spPr>
        <p:txBody>
          <a:bodyPr>
            <a:noAutofit/>
          </a:bodyPr>
          <a:lstStyle/>
          <a:p>
            <a:pPr algn="ctr"/>
            <a:r>
              <a:rPr lang="en-US" sz="3200" dirty="0" smtClean="0">
                <a:solidFill>
                  <a:srgbClr val="FFC000"/>
                </a:solidFill>
                <a:latin typeface="Bahnschrift" panose="020B0502040204020203" pitchFamily="34" charset="0"/>
                <a:cs typeface="Aharoni" panose="02010803020104030203" pitchFamily="2" charset="-79"/>
              </a:rPr>
              <a:t>A sudden (man-made) erosion of soil would mean crossing a tipping point</a:t>
            </a: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evolutionary </a:t>
            </a:r>
            <a:r>
              <a:rPr lang="en-US" sz="3200" dirty="0">
                <a:latin typeface="Bahnschrift" panose="020B0502040204020203" pitchFamily="34" charset="0"/>
                <a:cs typeface="Aharoni" panose="02010803020104030203" pitchFamily="2" charset="-79"/>
              </a:rPr>
              <a:t>adaption (</a:t>
            </a:r>
            <a:r>
              <a:rPr lang="en-US" sz="3200" dirty="0" err="1">
                <a:latin typeface="Bahnschrift" panose="020B0502040204020203" pitchFamily="34" charset="0"/>
                <a:cs typeface="Aharoni" panose="02010803020104030203" pitchFamily="2" charset="-79"/>
              </a:rPr>
              <a:t>Biodiv</a:t>
            </a:r>
            <a:r>
              <a:rPr lang="en-US" sz="3200" dirty="0">
                <a:latin typeface="Bahnschrift" panose="020B0502040204020203" pitchFamily="34" charset="0"/>
                <a:cs typeface="Aharoni" panose="02010803020104030203" pitchFamily="2" charset="-79"/>
              </a:rPr>
              <a:t>)</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a:t>
            </a:r>
            <a:r>
              <a:rPr lang="en-US" sz="3200" dirty="0" smtClean="0">
                <a:latin typeface="Bahnschrift" panose="020B0502040204020203" pitchFamily="34" charset="0"/>
                <a:cs typeface="Aharoni" panose="02010803020104030203" pitchFamily="2" charset="-79"/>
              </a:rPr>
              <a:t>could not follow - chaos</a:t>
            </a: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smtClean="0">
                <a:solidFill>
                  <a:srgbClr val="FFC000"/>
                </a:solidFill>
                <a:latin typeface="Bahnschrift" panose="020B0502040204020203" pitchFamily="34" charset="0"/>
                <a:cs typeface="Aharoni" panose="02010803020104030203" pitchFamily="2" charset="-79"/>
              </a:rPr>
              <a:t/>
            </a:r>
            <a:br>
              <a:rPr lang="en-US" sz="3200" dirty="0" smtClean="0">
                <a:solidFill>
                  <a:srgbClr val="FFC000"/>
                </a:solidFill>
                <a:latin typeface="Bahnschrift" panose="020B0502040204020203" pitchFamily="34" charset="0"/>
                <a:cs typeface="Aharoni" panose="02010803020104030203" pitchFamily="2" charset="-79"/>
              </a:rPr>
            </a:br>
            <a:r>
              <a:rPr lang="en-US" sz="3200" dirty="0" smtClean="0">
                <a:solidFill>
                  <a:srgbClr val="FFC000"/>
                </a:solidFill>
                <a:latin typeface="Bahnschrift" panose="020B0502040204020203" pitchFamily="34" charset="0"/>
                <a:cs typeface="Aharoni" panose="02010803020104030203" pitchFamily="2" charset="-79"/>
              </a:rPr>
              <a:t>That is one of the reasons why most of the tropics are most likely more vulnerable than e.g. Europe , but also more important in many aspects for the earth system!!! </a:t>
            </a:r>
            <a:br>
              <a:rPr lang="en-US" sz="3200" dirty="0" smtClean="0">
                <a:solidFill>
                  <a:srgbClr val="FFC000"/>
                </a:solidFill>
                <a:latin typeface="Bahnschrift" panose="020B0502040204020203" pitchFamily="34" charset="0"/>
                <a:cs typeface="Aharoni" panose="02010803020104030203" pitchFamily="2" charset="-79"/>
              </a:rPr>
            </a:br>
            <a:r>
              <a:rPr lang="en-US" sz="3200" dirty="0" smtClean="0">
                <a:solidFill>
                  <a:srgbClr val="FFC000"/>
                </a:solidFill>
                <a:latin typeface="Bahnschrift" panose="020B0502040204020203" pitchFamily="34" charset="0"/>
                <a:cs typeface="Aharoni" panose="02010803020104030203" pitchFamily="2" charset="-79"/>
              </a:rPr>
              <a:t/>
            </a:r>
            <a:br>
              <a:rPr lang="en-US" sz="3200" dirty="0" smtClean="0">
                <a:solidFill>
                  <a:srgbClr val="FFC000"/>
                </a:solidFill>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Unfair I know</a:t>
            </a:r>
            <a:endParaRPr lang="en-US" sz="3200" dirty="0">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21</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Tree>
    <p:extLst>
      <p:ext uri="{BB962C8B-B14F-4D97-AF65-F5344CB8AC3E}">
        <p14:creationId xmlns:p14="http://schemas.microsoft.com/office/powerpoint/2010/main" val="536112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45494" y="3042935"/>
            <a:ext cx="12129096" cy="1325563"/>
          </a:xfrm>
        </p:spPr>
        <p:txBody>
          <a:bodyPr>
            <a:noAutofit/>
          </a:bodyPr>
          <a:lstStyle/>
          <a:p>
            <a:pPr algn="ctr"/>
            <a:r>
              <a:rPr lang="en-US" sz="3200" dirty="0" smtClean="0">
                <a:solidFill>
                  <a:srgbClr val="FFC000"/>
                </a:solidFill>
                <a:latin typeface="Bahnschrift" panose="020B0502040204020203" pitchFamily="34" charset="0"/>
                <a:cs typeface="Aharoni" panose="02010803020104030203" pitchFamily="2" charset="-79"/>
              </a:rPr>
              <a:t>Lack of erosion applies to region lacking topographical differences (relief) </a:t>
            </a:r>
            <a:br>
              <a:rPr lang="en-US" sz="3200" dirty="0" smtClean="0">
                <a:solidFill>
                  <a:srgbClr val="FFC000"/>
                </a:solidFill>
                <a:latin typeface="Bahnschrift" panose="020B0502040204020203" pitchFamily="34" charset="0"/>
                <a:cs typeface="Aharoni" panose="02010803020104030203" pitchFamily="2" charset="-79"/>
              </a:rPr>
            </a:br>
            <a:r>
              <a:rPr lang="en-US" sz="3200" dirty="0" smtClean="0">
                <a:solidFill>
                  <a:srgbClr val="FFC000"/>
                </a:solidFill>
                <a:latin typeface="Bahnschrift" panose="020B0502040204020203" pitchFamily="34" charset="0"/>
                <a:cs typeface="Aharoni" panose="02010803020104030203" pitchFamily="2" charset="-79"/>
              </a:rPr>
              <a:t>or in other words it only applies for mountainous regions</a:t>
            </a:r>
            <a:br>
              <a:rPr lang="en-US" sz="3200" dirty="0" smtClean="0">
                <a:solidFill>
                  <a:srgbClr val="FFC000"/>
                </a:solidFill>
                <a:latin typeface="Bahnschrift" panose="020B0502040204020203" pitchFamily="34" charset="0"/>
                <a:cs typeface="Aharoni" panose="02010803020104030203" pitchFamily="2" charset="-79"/>
              </a:rPr>
            </a:br>
            <a:r>
              <a:rPr lang="en-US" sz="3200" dirty="0">
                <a:solidFill>
                  <a:srgbClr val="FFC000"/>
                </a:solidFill>
                <a:latin typeface="Bahnschrift" panose="020B0502040204020203" pitchFamily="34" charset="0"/>
                <a:cs typeface="Aharoni" panose="02010803020104030203" pitchFamily="2" charset="-79"/>
              </a:rPr>
              <a:t/>
            </a:r>
            <a:br>
              <a:rPr lang="en-US" sz="3200" dirty="0">
                <a:solidFill>
                  <a:srgbClr val="FFC000"/>
                </a:solidFill>
                <a:latin typeface="Bahnschrift" panose="020B0502040204020203" pitchFamily="34" charset="0"/>
                <a:cs typeface="Aharoni" panose="02010803020104030203" pitchFamily="2" charset="-79"/>
              </a:rPr>
            </a:br>
            <a:r>
              <a:rPr lang="en-US" sz="3200" dirty="0" smtClean="0">
                <a:solidFill>
                  <a:srgbClr val="FFC000"/>
                </a:solidFill>
                <a:latin typeface="Bahnschrift" panose="020B0502040204020203" pitchFamily="34" charset="0"/>
                <a:cs typeface="Aharoni" panose="02010803020104030203" pitchFamily="2" charset="-79"/>
              </a:rPr>
              <a:t>Most regions of the world are flat so without glaciers soils continuously get older</a:t>
            </a:r>
            <a:br>
              <a:rPr lang="en-US" sz="3200" dirty="0" smtClean="0">
                <a:solidFill>
                  <a:srgbClr val="FFC000"/>
                </a:solidFill>
                <a:latin typeface="Bahnschrift" panose="020B0502040204020203" pitchFamily="34" charset="0"/>
                <a:cs typeface="Aharoni" panose="02010803020104030203" pitchFamily="2" charset="-79"/>
              </a:rPr>
            </a:br>
            <a:endParaRPr lang="en-US" sz="3200" dirty="0">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22</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Tree>
    <p:extLst>
      <p:ext uri="{BB962C8B-B14F-4D97-AF65-F5344CB8AC3E}">
        <p14:creationId xmlns:p14="http://schemas.microsoft.com/office/powerpoint/2010/main" val="225056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64106" y="152145"/>
            <a:ext cx="12129096" cy="1325563"/>
          </a:xfrm>
        </p:spPr>
        <p:txBody>
          <a:bodyPr>
            <a:noAutofit/>
          </a:bodyPr>
          <a:lstStyle/>
          <a:p>
            <a:pPr algn="ctr"/>
            <a:r>
              <a:rPr lang="en-US" sz="3200" dirty="0">
                <a:latin typeface="Bahnschrift" panose="020B0502040204020203" pitchFamily="34" charset="0"/>
                <a:cs typeface="Aharoni" panose="02010803020104030203" pitchFamily="2" charset="-79"/>
              </a:rPr>
              <a:t>Why do soils differ?</a:t>
            </a:r>
            <a:br>
              <a:rPr lang="en-US" sz="3200" dirty="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Soil forming factors </a:t>
            </a: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23</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7" name="Grafik 6">
            <a:extLst>
              <a:ext uri="{FF2B5EF4-FFF2-40B4-BE49-F238E27FC236}">
                <a16:creationId xmlns:a16="http://schemas.microsoft.com/office/drawing/2014/main" id="{2E05CEC7-A15C-4D68-9698-2E28FCFC6530}"/>
              </a:ext>
            </a:extLst>
          </p:cNvPr>
          <p:cNvPicPr>
            <a:picLocks noChangeAspect="1"/>
          </p:cNvPicPr>
          <p:nvPr/>
        </p:nvPicPr>
        <p:blipFill rotWithShape="1">
          <a:blip r:embed="rId4">
            <a:extLst>
              <a:ext uri="{28A0092B-C50C-407E-A947-70E740481C1C}">
                <a14:useLocalDpi xmlns:a14="http://schemas.microsoft.com/office/drawing/2010/main" val="0"/>
              </a:ext>
            </a:extLst>
          </a:blip>
          <a:srcRect l="822" t="2533" r="1294" b="12401"/>
          <a:stretch/>
        </p:blipFill>
        <p:spPr>
          <a:xfrm>
            <a:off x="64106" y="412097"/>
            <a:ext cx="10113264" cy="5833872"/>
          </a:xfrm>
          <a:prstGeom prst="rect">
            <a:avLst/>
          </a:prstGeom>
        </p:spPr>
      </p:pic>
      <p:sp>
        <p:nvSpPr>
          <p:cNvPr id="11" name="Titel 1">
            <a:extLst>
              <a:ext uri="{FF2B5EF4-FFF2-40B4-BE49-F238E27FC236}">
                <a16:creationId xmlns:a16="http://schemas.microsoft.com/office/drawing/2014/main" id="{49665535-20FB-4087-B276-B618E3C7392C}"/>
              </a:ext>
            </a:extLst>
          </p:cNvPr>
          <p:cNvSpPr txBox="1">
            <a:spLocks/>
          </p:cNvSpPr>
          <p:nvPr/>
        </p:nvSpPr>
        <p:spPr>
          <a:xfrm>
            <a:off x="10140793" y="2943025"/>
            <a:ext cx="226440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Bahnschrift" panose="020B0502040204020203" pitchFamily="34" charset="0"/>
                <a:cs typeface="Aharoni" panose="02010803020104030203" pitchFamily="2" charset="-79"/>
              </a:rPr>
              <a:t>Without water or if it is cold soil genesis is slow</a:t>
            </a:r>
            <a:endParaRPr lang="en-US" sz="3200" dirty="0">
              <a:latin typeface="Bahnschrift" panose="020B0502040204020203" pitchFamily="34" charset="0"/>
            </a:endParaRPr>
          </a:p>
        </p:txBody>
      </p:sp>
    </p:spTree>
    <p:extLst>
      <p:ext uri="{BB962C8B-B14F-4D97-AF65-F5344CB8AC3E}">
        <p14:creationId xmlns:p14="http://schemas.microsoft.com/office/powerpoint/2010/main" val="2450146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518" y="1124744"/>
            <a:ext cx="6906147" cy="51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130" y="1954420"/>
            <a:ext cx="3599939" cy="430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136" y="2127258"/>
            <a:ext cx="5935702" cy="412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bwMode="auto">
          <a:xfrm>
            <a:off x="118612" y="1124744"/>
            <a:ext cx="344076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defTabSz="914400" fontAlgn="base">
              <a:spcBef>
                <a:spcPct val="0"/>
              </a:spcBef>
              <a:spcAft>
                <a:spcPct val="0"/>
              </a:spcAft>
            </a:pPr>
            <a:r>
              <a:rPr lang="en-US" sz="3200" b="1" dirty="0" smtClean="0">
                <a:solidFill>
                  <a:srgbClr val="FFC000"/>
                </a:solidFill>
                <a:latin typeface="Calibri"/>
                <a:cs typeface="Arial" charset="0"/>
              </a:rPr>
              <a:t>Carbon accumulation with the retreat of a glacier</a:t>
            </a:r>
            <a:endParaRPr lang="en-US" sz="3200" b="1" dirty="0" smtClean="0">
              <a:solidFill>
                <a:srgbClr val="FFC000"/>
              </a:solidFill>
              <a:latin typeface="Bahnschrift" panose="020B0502040204020203" pitchFamily="34" charset="0"/>
              <a:cs typeface="Arial" charset="0"/>
            </a:endParaRPr>
          </a:p>
          <a:p>
            <a:pPr defTabSz="914400" fontAlgn="base">
              <a:spcBef>
                <a:spcPct val="0"/>
              </a:spcBef>
              <a:spcAft>
                <a:spcPct val="0"/>
              </a:spcAft>
            </a:pPr>
            <a:endParaRPr lang="en-US" sz="3200" b="1" dirty="0" smtClean="0">
              <a:solidFill>
                <a:srgbClr val="FFC000"/>
              </a:solidFill>
              <a:latin typeface="Bahnschrift" panose="020B0502040204020203" pitchFamily="34" charset="0"/>
              <a:cs typeface="Arial" charset="0"/>
            </a:endParaRPr>
          </a:p>
          <a:p>
            <a:pPr defTabSz="914400" fontAlgn="base">
              <a:spcBef>
                <a:spcPct val="0"/>
              </a:spcBef>
              <a:spcAft>
                <a:spcPct val="0"/>
              </a:spcAft>
            </a:pPr>
            <a:r>
              <a:rPr lang="en-US" sz="3200" b="1" dirty="0" smtClean="0">
                <a:latin typeface="Bahnschrift" panose="020B0502040204020203" pitchFamily="34" charset="0"/>
                <a:cs typeface="Arial" charset="0"/>
              </a:rPr>
              <a:t>Change in Albedo</a:t>
            </a:r>
          </a:p>
          <a:p>
            <a:pPr defTabSz="914400" fontAlgn="base">
              <a:spcBef>
                <a:spcPct val="0"/>
              </a:spcBef>
              <a:spcAft>
                <a:spcPct val="0"/>
              </a:spcAft>
            </a:pPr>
            <a:endParaRPr lang="en-US" sz="3200" b="1" dirty="0" smtClean="0">
              <a:solidFill>
                <a:srgbClr val="FFC000"/>
              </a:solidFill>
              <a:latin typeface="Bahnschrift" panose="020B0502040204020203" pitchFamily="34" charset="0"/>
              <a:cs typeface="Arial" charset="0"/>
            </a:endParaRPr>
          </a:p>
          <a:p>
            <a:pPr defTabSz="914400" fontAlgn="base">
              <a:spcBef>
                <a:spcPct val="0"/>
              </a:spcBef>
              <a:spcAft>
                <a:spcPct val="0"/>
              </a:spcAft>
            </a:pPr>
            <a:r>
              <a:rPr lang="en-US" sz="3200" b="1" dirty="0" smtClean="0">
                <a:solidFill>
                  <a:srgbClr val="FFC000"/>
                </a:solidFill>
                <a:latin typeface="Bahnschrift" panose="020B0502040204020203" pitchFamily="34" charset="0"/>
                <a:cs typeface="Arial" charset="0"/>
              </a:rPr>
              <a:t>Darker – warmer</a:t>
            </a:r>
          </a:p>
          <a:p>
            <a:pPr defTabSz="914400" fontAlgn="base">
              <a:spcBef>
                <a:spcPct val="0"/>
              </a:spcBef>
              <a:spcAft>
                <a:spcPct val="0"/>
              </a:spcAft>
            </a:pPr>
            <a:r>
              <a:rPr lang="en-US" sz="3200" b="1" dirty="0" smtClean="0">
                <a:solidFill>
                  <a:srgbClr val="FFC000"/>
                </a:solidFill>
                <a:latin typeface="Bahnschrift" panose="020B0502040204020203" pitchFamily="34" charset="0"/>
                <a:cs typeface="Arial" charset="0"/>
              </a:rPr>
              <a:t>But CO</a:t>
            </a:r>
            <a:r>
              <a:rPr lang="en-US" sz="3200" b="1" baseline="-25000" dirty="0" smtClean="0">
                <a:solidFill>
                  <a:srgbClr val="FFC000"/>
                </a:solidFill>
                <a:latin typeface="Bahnschrift" panose="020B0502040204020203" pitchFamily="34" charset="0"/>
                <a:cs typeface="Arial" charset="0"/>
              </a:rPr>
              <a:t>2</a:t>
            </a:r>
            <a:r>
              <a:rPr lang="en-US" sz="3200" b="1" dirty="0" smtClean="0">
                <a:solidFill>
                  <a:srgbClr val="FFC000"/>
                </a:solidFill>
                <a:latin typeface="Bahnschrift" panose="020B0502040204020203" pitchFamily="34" charset="0"/>
                <a:cs typeface="Arial" charset="0"/>
              </a:rPr>
              <a:t> sequestered </a:t>
            </a:r>
            <a:endParaRPr lang="en-US" sz="3200" b="1" dirty="0">
              <a:solidFill>
                <a:srgbClr val="FFC000"/>
              </a:solidFill>
              <a:latin typeface="Bahnschrift" panose="020B0502040204020203" pitchFamily="34" charset="0"/>
              <a:cs typeface="Arial" charset="0"/>
            </a:endParaRPr>
          </a:p>
        </p:txBody>
      </p:sp>
      <p:sp>
        <p:nvSpPr>
          <p:cNvPr id="9" name="Titel 1">
            <a:extLst>
              <a:ext uri="{FF2B5EF4-FFF2-40B4-BE49-F238E27FC236}">
                <a16:creationId xmlns:a16="http://schemas.microsoft.com/office/drawing/2014/main" id="{49665535-20FB-4087-B276-B618E3C7392C}"/>
              </a:ext>
            </a:extLst>
          </p:cNvPr>
          <p:cNvSpPr txBox="1">
            <a:spLocks/>
          </p:cNvSpPr>
          <p:nvPr/>
        </p:nvSpPr>
        <p:spPr>
          <a:xfrm>
            <a:off x="-96643" y="67813"/>
            <a:ext cx="1212909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Bahnschrift" panose="020B0502040204020203" pitchFamily="34" charset="0"/>
                <a:cs typeface="Aharoni" panose="02010803020104030203" pitchFamily="2" charset="-79"/>
              </a:rPr>
              <a:t>Feedback soil to plants and climate</a:t>
            </a:r>
            <a:endParaRPr lang="en-US" sz="3200" dirty="0">
              <a:latin typeface="Bahnschrift" panose="020B0502040204020203" pitchFamily="34" charset="0"/>
              <a:cs typeface="Aharoni" panose="02010803020104030203" pitchFamily="2" charset="-79"/>
            </a:endParaRPr>
          </a:p>
        </p:txBody>
      </p:sp>
      <p:pic>
        <p:nvPicPr>
          <p:cNvPr id="12" name="Grafik 11"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13"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24</a:t>
            </a:fld>
            <a:endParaRPr lang="de-DE" sz="2000" b="1" dirty="0">
              <a:solidFill>
                <a:schemeClr val="tx1">
                  <a:lumMod val="65000"/>
                  <a:lumOff val="35000"/>
                </a:schemeClr>
              </a:solidFill>
              <a:latin typeface="Bahnschrift" panose="020B0502040204020203" pitchFamily="34" charset="0"/>
            </a:endParaRPr>
          </a:p>
        </p:txBody>
      </p:sp>
      <p:sp>
        <p:nvSpPr>
          <p:cNvPr id="14"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15" name="Inhaltsplatzhalter 4">
            <a:extLst>
              <a:ext uri="{FF2B5EF4-FFF2-40B4-BE49-F238E27FC236}">
                <a16:creationId xmlns:a16="http://schemas.microsoft.com/office/drawing/2014/main" id="{D700263D-F646-4416-B25D-AB5FB7F05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47902"/>
            <a:ext cx="9526875" cy="410098"/>
          </a:xfrm>
          <a:prstGeom prst="rect">
            <a:avLst/>
          </a:prstGeom>
        </p:spPr>
      </p:pic>
    </p:spTree>
    <p:extLst>
      <p:ext uri="{BB962C8B-B14F-4D97-AF65-F5344CB8AC3E}">
        <p14:creationId xmlns:p14="http://schemas.microsoft.com/office/powerpoint/2010/main" val="3801846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17410" y="2759006"/>
            <a:ext cx="12129096" cy="1325563"/>
          </a:xfrm>
        </p:spPr>
        <p:txBody>
          <a:bodyPr>
            <a:noAutofit/>
          </a:bodyPr>
          <a:lstStyle/>
          <a:p>
            <a:pPr algn="ctr"/>
            <a:r>
              <a:rPr lang="en-US" sz="3200" dirty="0" smtClean="0">
                <a:latin typeface="Bahnschrift" panose="020B0502040204020203" pitchFamily="34" charset="0"/>
                <a:cs typeface="Aharoni" panose="02010803020104030203" pitchFamily="2" charset="-79"/>
              </a:rPr>
              <a:t>So it is fairly novel to consider soil biodiversity </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as the rock in the surf </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to maintain soil functioning with soil ageing</a:t>
            </a:r>
            <a:br>
              <a:rPr lang="en-US" sz="3200" dirty="0" smtClean="0">
                <a:latin typeface="Bahnschrift" panose="020B0502040204020203" pitchFamily="34" charset="0"/>
                <a:cs typeface="Aharoni" panose="02010803020104030203" pitchFamily="2" charset="-79"/>
              </a:rPr>
            </a:br>
            <a:endParaRPr lang="en-US" sz="3200" dirty="0">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25</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Tree>
    <p:extLst>
      <p:ext uri="{BB962C8B-B14F-4D97-AF65-F5344CB8AC3E}">
        <p14:creationId xmlns:p14="http://schemas.microsoft.com/office/powerpoint/2010/main" val="114244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17410" y="2759006"/>
            <a:ext cx="12129096" cy="1325563"/>
          </a:xfrm>
        </p:spPr>
        <p:txBody>
          <a:bodyPr>
            <a:noAutofit/>
          </a:bodyPr>
          <a:lstStyle/>
          <a:p>
            <a:pPr algn="ctr"/>
            <a:r>
              <a:rPr lang="en-US" sz="3200" dirty="0" smtClean="0">
                <a:latin typeface="Bahnschrift" panose="020B0502040204020203" pitchFamily="34" charset="0"/>
                <a:cs typeface="Aharoni" panose="02010803020104030203" pitchFamily="2" charset="-79"/>
              </a:rPr>
              <a:t>What did we miss?</a:t>
            </a:r>
            <a:br>
              <a:rPr lang="en-US" sz="3200" dirty="0" smtClean="0">
                <a:latin typeface="Bahnschrift" panose="020B0502040204020203" pitchFamily="34" charset="0"/>
                <a:cs typeface="Aharoni" panose="02010803020104030203" pitchFamily="2" charset="-79"/>
              </a:rPr>
            </a:br>
            <a:r>
              <a:rPr lang="en-US" sz="3200" dirty="0">
                <a:latin typeface="Bahnschrift" panose="020B0502040204020203" pitchFamily="34" charset="0"/>
                <a:cs typeface="Aharoni" panose="02010803020104030203" pitchFamily="2" charset="-79"/>
              </a:rPr>
              <a:t/>
            </a:r>
            <a:br>
              <a:rPr lang="en-US" sz="3200" dirty="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Where in soils is </a:t>
            </a:r>
            <a:r>
              <a:rPr lang="en-US" sz="3200" dirty="0" smtClean="0">
                <a:latin typeface="Bahnschrift" panose="020B0502040204020203" pitchFamily="34" charset="0"/>
                <a:cs typeface="Aharoni" panose="02010803020104030203" pitchFamily="2" charset="-79"/>
              </a:rPr>
              <a:t>soil </a:t>
            </a:r>
            <a:r>
              <a:rPr lang="en-US" sz="3200" dirty="0" smtClean="0">
                <a:latin typeface="Bahnschrift" panose="020B0502040204020203" pitchFamily="34" charset="0"/>
                <a:cs typeface="Aharoni" panose="02010803020104030203" pitchFamily="2" charset="-79"/>
              </a:rPr>
              <a:t>biodiversity </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the </a:t>
            </a:r>
            <a:r>
              <a:rPr lang="en-US" sz="3200" dirty="0" smtClean="0">
                <a:latin typeface="Bahnschrift" panose="020B0502040204020203" pitchFamily="34" charset="0"/>
                <a:cs typeface="Aharoni" panose="02010803020104030203" pitchFamily="2" charset="-79"/>
              </a:rPr>
              <a:t>rock in the surf </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to maintain soil functioning with soil </a:t>
            </a:r>
            <a:r>
              <a:rPr lang="en-US" sz="3200" dirty="0" smtClean="0">
                <a:latin typeface="Bahnschrift" panose="020B0502040204020203" pitchFamily="34" charset="0"/>
                <a:cs typeface="Aharoni" panose="02010803020104030203" pitchFamily="2" charset="-79"/>
              </a:rPr>
              <a:t>ageing?</a:t>
            </a:r>
            <a:r>
              <a:rPr lang="en-US" sz="3200" dirty="0" smtClean="0">
                <a:latin typeface="Bahnschrift" panose="020B0502040204020203" pitchFamily="34" charset="0"/>
                <a:cs typeface="Aharoni" panose="02010803020104030203" pitchFamily="2" charset="-79"/>
              </a:rPr>
              <a:t/>
            </a:r>
            <a:br>
              <a:rPr lang="en-US" sz="3200" dirty="0" smtClean="0">
                <a:latin typeface="Bahnschrift" panose="020B0502040204020203" pitchFamily="34" charset="0"/>
                <a:cs typeface="Aharoni" panose="02010803020104030203" pitchFamily="2" charset="-79"/>
              </a:rPr>
            </a:br>
            <a:endParaRPr lang="en-US" sz="3200" dirty="0">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26</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Tree>
    <p:extLst>
      <p:ext uri="{BB962C8B-B14F-4D97-AF65-F5344CB8AC3E}">
        <p14:creationId xmlns:p14="http://schemas.microsoft.com/office/powerpoint/2010/main" val="3156233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552700" y="1937603"/>
            <a:ext cx="7022123" cy="3949945"/>
          </a:xfrm>
          <a:prstGeom prst="rect">
            <a:avLst/>
          </a:prstGeom>
        </p:spPr>
      </p:pic>
      <p:sp>
        <p:nvSpPr>
          <p:cNvPr id="5" name="Textfeld 4"/>
          <p:cNvSpPr txBox="1"/>
          <p:nvPr/>
        </p:nvSpPr>
        <p:spPr>
          <a:xfrm>
            <a:off x="0" y="341566"/>
            <a:ext cx="12192000" cy="1077218"/>
          </a:xfrm>
          <a:prstGeom prst="rect">
            <a:avLst/>
          </a:prstGeom>
          <a:noFill/>
        </p:spPr>
        <p:txBody>
          <a:bodyPr wrap="square" rtlCol="0">
            <a:spAutoFit/>
          </a:bodyPr>
          <a:lstStyle/>
          <a:p>
            <a:pPr algn="ctr"/>
            <a:r>
              <a:rPr lang="en-US" sz="3200" b="1" dirty="0">
                <a:solidFill>
                  <a:srgbClr val="FFC000"/>
                </a:solidFill>
              </a:rPr>
              <a:t>crushed or pulverized soil is related to the soil formed by nature like a pile of debris to a demolished </a:t>
            </a:r>
            <a:r>
              <a:rPr lang="en-US" sz="3200" b="1" dirty="0" smtClean="0">
                <a:solidFill>
                  <a:srgbClr val="FFC000"/>
                </a:solidFill>
              </a:rPr>
              <a:t>building (KUBIENA 1936)</a:t>
            </a:r>
          </a:p>
        </p:txBody>
      </p:sp>
    </p:spTree>
    <p:extLst>
      <p:ext uri="{BB962C8B-B14F-4D97-AF65-F5344CB8AC3E}">
        <p14:creationId xmlns:p14="http://schemas.microsoft.com/office/powerpoint/2010/main" val="4223116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552700" y="1937603"/>
            <a:ext cx="7022123" cy="3949945"/>
          </a:xfrm>
          <a:prstGeom prst="rect">
            <a:avLst/>
          </a:prstGeom>
        </p:spPr>
      </p:pic>
      <p:sp>
        <p:nvSpPr>
          <p:cNvPr id="5" name="Textfeld 4"/>
          <p:cNvSpPr txBox="1"/>
          <p:nvPr/>
        </p:nvSpPr>
        <p:spPr>
          <a:xfrm>
            <a:off x="0" y="341566"/>
            <a:ext cx="12192000" cy="584775"/>
          </a:xfrm>
          <a:prstGeom prst="rect">
            <a:avLst/>
          </a:prstGeom>
          <a:noFill/>
        </p:spPr>
        <p:txBody>
          <a:bodyPr wrap="square" rtlCol="0">
            <a:spAutoFit/>
          </a:bodyPr>
          <a:lstStyle/>
          <a:p>
            <a:pPr algn="ctr"/>
            <a:r>
              <a:rPr lang="en-US" sz="3200" b="1" dirty="0" smtClean="0">
                <a:solidFill>
                  <a:srgbClr val="FFC000"/>
                </a:solidFill>
              </a:rPr>
              <a:t>Problem – soil structure (aggregation) changes quickly</a:t>
            </a:r>
          </a:p>
        </p:txBody>
      </p:sp>
    </p:spTree>
    <p:extLst>
      <p:ext uri="{BB962C8B-B14F-4D97-AF65-F5344CB8AC3E}">
        <p14:creationId xmlns:p14="http://schemas.microsoft.com/office/powerpoint/2010/main" val="3783985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341566"/>
            <a:ext cx="12192000" cy="584775"/>
          </a:xfrm>
          <a:prstGeom prst="rect">
            <a:avLst/>
          </a:prstGeom>
          <a:noFill/>
        </p:spPr>
        <p:txBody>
          <a:bodyPr wrap="square" rtlCol="0">
            <a:spAutoFit/>
          </a:bodyPr>
          <a:lstStyle/>
          <a:p>
            <a:pPr algn="ctr"/>
            <a:r>
              <a:rPr lang="en-US" sz="3200" b="1" dirty="0" smtClean="0">
                <a:solidFill>
                  <a:srgbClr val="FFC000"/>
                </a:solidFill>
              </a:rPr>
              <a:t>One Exception </a:t>
            </a:r>
            <a:r>
              <a:rPr lang="en-US" sz="3200" b="1" dirty="0" err="1" smtClean="0">
                <a:solidFill>
                  <a:srgbClr val="FFC000"/>
                </a:solidFill>
              </a:rPr>
              <a:t>Pseudosands</a:t>
            </a:r>
            <a:r>
              <a:rPr lang="en-US" sz="3200" b="1" dirty="0" smtClean="0">
                <a:solidFill>
                  <a:srgbClr val="FFC000"/>
                </a:solidFill>
              </a:rPr>
              <a:t> in the tropics</a:t>
            </a:r>
          </a:p>
        </p:txBody>
      </p:sp>
      <p:pic>
        <p:nvPicPr>
          <p:cNvPr id="6" name="Grafik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333" y="1166642"/>
            <a:ext cx="8890098" cy="4838504"/>
          </a:xfrm>
          <a:prstGeom prst="rect">
            <a:avLst/>
          </a:prstGeom>
          <a:noFill/>
          <a:ln>
            <a:noFill/>
          </a:ln>
        </p:spPr>
      </p:pic>
    </p:spTree>
    <p:extLst>
      <p:ext uri="{BB962C8B-B14F-4D97-AF65-F5344CB8AC3E}">
        <p14:creationId xmlns:p14="http://schemas.microsoft.com/office/powerpoint/2010/main" val="528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3</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7" name="Grafik 6"/>
          <p:cNvPicPr>
            <a:picLocks noChangeAspect="1"/>
          </p:cNvPicPr>
          <p:nvPr/>
        </p:nvPicPr>
        <p:blipFill>
          <a:blip r:embed="rId4"/>
          <a:stretch>
            <a:fillRect/>
          </a:stretch>
        </p:blipFill>
        <p:spPr>
          <a:xfrm>
            <a:off x="1211386" y="1384664"/>
            <a:ext cx="9584123" cy="4750270"/>
          </a:xfrm>
          <a:prstGeom prst="rect">
            <a:avLst/>
          </a:prstGeom>
        </p:spPr>
      </p:pic>
    </p:spTree>
    <p:extLst>
      <p:ext uri="{BB962C8B-B14F-4D97-AF65-F5344CB8AC3E}">
        <p14:creationId xmlns:p14="http://schemas.microsoft.com/office/powerpoint/2010/main" val="819834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17410" y="2469099"/>
            <a:ext cx="12129096" cy="1325563"/>
          </a:xfrm>
        </p:spPr>
        <p:txBody>
          <a:bodyPr>
            <a:noAutofit/>
          </a:bodyPr>
          <a:lstStyle/>
          <a:p>
            <a:pPr algn="ctr"/>
            <a:r>
              <a:rPr lang="en-US" sz="3200" dirty="0" smtClean="0">
                <a:latin typeface="Bahnschrift" panose="020B0502040204020203" pitchFamily="34" charset="0"/>
                <a:cs typeface="Aharoni" panose="02010803020104030203" pitchFamily="2" charset="-79"/>
              </a:rPr>
              <a:t>Thank you</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 </a:t>
            </a:r>
            <a:br>
              <a:rPr lang="en-US" sz="3200" dirty="0" smtClean="0">
                <a:latin typeface="Bahnschrift" panose="020B0502040204020203" pitchFamily="34" charset="0"/>
                <a:cs typeface="Aharoni" panose="02010803020104030203" pitchFamily="2" charset="-79"/>
              </a:rPr>
            </a:br>
            <a:r>
              <a:rPr lang="en-US" sz="3200" dirty="0" smtClean="0">
                <a:latin typeface="Bahnschrift" panose="020B0502040204020203" pitchFamily="34" charset="0"/>
                <a:cs typeface="Aharoni" panose="02010803020104030203" pitchFamily="2" charset="-79"/>
              </a:rPr>
              <a:t>and I looking very much forward receiving your feedback and questions – and I hope you will be eager to go more into depths of soil functioning as related to soil biodiversity</a:t>
            </a:r>
            <a:endParaRPr lang="en-US" sz="3200" dirty="0">
              <a:latin typeface="Bahnschrift" panose="020B0502040204020203" pitchFamily="34" charset="0"/>
              <a:cs typeface="Aharoni" panose="02010803020104030203" pitchFamily="2" charset="-79"/>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30</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Tree>
    <p:extLst>
      <p:ext uri="{BB962C8B-B14F-4D97-AF65-F5344CB8AC3E}">
        <p14:creationId xmlns:p14="http://schemas.microsoft.com/office/powerpoint/2010/main" val="65037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4</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36" name="Textfeld 1"/>
          <p:cNvSpPr txBox="1">
            <a:spLocks noChangeArrowheads="1"/>
          </p:cNvSpPr>
          <p:nvPr/>
        </p:nvSpPr>
        <p:spPr bwMode="auto">
          <a:xfrm>
            <a:off x="1687464" y="1039813"/>
            <a:ext cx="2663825" cy="576262"/>
          </a:xfrm>
          <a:prstGeom prst="rect">
            <a:avLst/>
          </a:prstGeom>
          <a:solidFill>
            <a:srgbClr val="4EA4FF"/>
          </a:solidFill>
          <a:ln w="38100">
            <a:solidFill>
              <a:srgbClr val="2D2D8A"/>
            </a:solidFill>
            <a:miter lim="800000"/>
            <a:headEnd/>
            <a:tailEnd/>
          </a:ln>
        </p:spPr>
        <p:txBody>
          <a:bodyPr anchor="ct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lnSpc>
                <a:spcPct val="120000"/>
              </a:lnSpc>
              <a:spcBef>
                <a:spcPct val="0"/>
              </a:spcBef>
              <a:spcAft>
                <a:spcPct val="0"/>
              </a:spcAft>
              <a:buFont typeface="Wingdings 3" panose="05040102010807070707" pitchFamily="18" charset="2"/>
              <a:buNone/>
            </a:pPr>
            <a:r>
              <a:rPr lang="de-DE" altLang="de-DE" sz="1800" smtClean="0">
                <a:solidFill>
                  <a:srgbClr val="2D2D8A"/>
                </a:solidFill>
                <a:latin typeface="+mn-lt"/>
              </a:rPr>
              <a:t>Provisioning</a:t>
            </a:r>
            <a:r>
              <a:rPr lang="de-DE" altLang="de-DE" sz="1800" smtClean="0">
                <a:solidFill>
                  <a:srgbClr val="000000"/>
                </a:solidFill>
                <a:latin typeface="+mn-lt"/>
              </a:rPr>
              <a:t> </a:t>
            </a:r>
            <a:r>
              <a:rPr lang="de-DE" altLang="de-DE" sz="1800" smtClean="0">
                <a:solidFill>
                  <a:srgbClr val="2D2D8A"/>
                </a:solidFill>
                <a:latin typeface="+mn-lt"/>
              </a:rPr>
              <a:t>services</a:t>
            </a:r>
          </a:p>
        </p:txBody>
      </p:sp>
      <p:pic>
        <p:nvPicPr>
          <p:cNvPr id="37"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8902" y="1687513"/>
            <a:ext cx="7159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7091" y="2624138"/>
            <a:ext cx="665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Bild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7091" y="3487738"/>
            <a:ext cx="7191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Bild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2401" y="4495800"/>
            <a:ext cx="6477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feld 8"/>
          <p:cNvSpPr txBox="1">
            <a:spLocks noChangeArrowheads="1"/>
          </p:cNvSpPr>
          <p:nvPr/>
        </p:nvSpPr>
        <p:spPr bwMode="auto">
          <a:xfrm>
            <a:off x="2766964" y="1903413"/>
            <a:ext cx="19446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smtClean="0">
                <a:latin typeface="+mn-lt"/>
              </a:rPr>
              <a:t>Food</a:t>
            </a:r>
          </a:p>
        </p:txBody>
      </p:sp>
      <p:sp>
        <p:nvSpPr>
          <p:cNvPr id="42" name="Textfeld 9"/>
          <p:cNvSpPr txBox="1">
            <a:spLocks noChangeArrowheads="1"/>
          </p:cNvSpPr>
          <p:nvPr/>
        </p:nvSpPr>
        <p:spPr bwMode="auto">
          <a:xfrm>
            <a:off x="2766964" y="2768600"/>
            <a:ext cx="1800225" cy="40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dirty="0" smtClean="0">
                <a:solidFill>
                  <a:srgbClr val="FFC000"/>
                </a:solidFill>
                <a:latin typeface="+mn-lt"/>
              </a:rPr>
              <a:t>Resources</a:t>
            </a:r>
          </a:p>
        </p:txBody>
      </p:sp>
      <p:sp>
        <p:nvSpPr>
          <p:cNvPr id="43" name="Textfeld 10"/>
          <p:cNvSpPr txBox="1">
            <a:spLocks noChangeArrowheads="1"/>
          </p:cNvSpPr>
          <p:nvPr/>
        </p:nvSpPr>
        <p:spPr bwMode="auto">
          <a:xfrm>
            <a:off x="2766964" y="3703638"/>
            <a:ext cx="20161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smtClean="0">
                <a:latin typeface="+mn-lt"/>
              </a:rPr>
              <a:t>Freshwater</a:t>
            </a:r>
          </a:p>
        </p:txBody>
      </p:sp>
      <p:sp>
        <p:nvSpPr>
          <p:cNvPr id="44" name="Textfeld 11"/>
          <p:cNvSpPr txBox="1">
            <a:spLocks noChangeArrowheads="1"/>
          </p:cNvSpPr>
          <p:nvPr/>
        </p:nvSpPr>
        <p:spPr bwMode="auto">
          <a:xfrm>
            <a:off x="2766964" y="4711700"/>
            <a:ext cx="2089150" cy="40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dirty="0" err="1" smtClean="0">
                <a:solidFill>
                  <a:srgbClr val="FFC000"/>
                </a:solidFill>
                <a:latin typeface="+mn-lt"/>
              </a:rPr>
              <a:t>Medicine</a:t>
            </a:r>
            <a:endParaRPr lang="de-DE" altLang="de-DE" sz="1800" dirty="0" smtClean="0">
              <a:solidFill>
                <a:srgbClr val="FFC000"/>
              </a:solidFill>
              <a:latin typeface="+mn-lt"/>
            </a:endParaRPr>
          </a:p>
        </p:txBody>
      </p:sp>
      <p:sp>
        <p:nvSpPr>
          <p:cNvPr id="45" name="Textfeld 44"/>
          <p:cNvSpPr txBox="1">
            <a:spLocks noChangeArrowheads="1"/>
          </p:cNvSpPr>
          <p:nvPr/>
        </p:nvSpPr>
        <p:spPr bwMode="auto">
          <a:xfrm>
            <a:off x="8407004" y="1831820"/>
            <a:ext cx="32400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smtClean="0">
                <a:latin typeface="Arial" panose="020B0604020202020204" pitchFamily="34" charset="0"/>
              </a:rPr>
              <a:t>Local climate and air quality</a:t>
            </a:r>
          </a:p>
        </p:txBody>
      </p:sp>
      <p:pic>
        <p:nvPicPr>
          <p:cNvPr id="46" name="Bild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01442" y="1766888"/>
            <a:ext cx="7905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Bild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01330" y="2466975"/>
            <a:ext cx="7207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feld 47"/>
          <p:cNvSpPr txBox="1">
            <a:spLocks noChangeArrowheads="1"/>
          </p:cNvSpPr>
          <p:nvPr/>
        </p:nvSpPr>
        <p:spPr bwMode="auto">
          <a:xfrm>
            <a:off x="7537955" y="2510032"/>
            <a:ext cx="188134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dirty="0" smtClean="0">
                <a:solidFill>
                  <a:srgbClr val="FFC000"/>
                </a:solidFill>
                <a:latin typeface="Arial" panose="020B0604020202020204" pitchFamily="34" charset="0"/>
              </a:rPr>
              <a:t>C-Sequestration</a:t>
            </a:r>
          </a:p>
        </p:txBody>
      </p:sp>
      <p:pic>
        <p:nvPicPr>
          <p:cNvPr id="49" name="Bild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72879" y="3065463"/>
            <a:ext cx="647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feld 49"/>
          <p:cNvSpPr txBox="1">
            <a:spLocks noChangeArrowheads="1"/>
          </p:cNvSpPr>
          <p:nvPr/>
        </p:nvSpPr>
        <p:spPr bwMode="auto">
          <a:xfrm>
            <a:off x="8370491" y="3116937"/>
            <a:ext cx="3313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en-AU" altLang="de-DE" sz="1800" dirty="0" smtClean="0">
                <a:solidFill>
                  <a:srgbClr val="FFC000"/>
                </a:solidFill>
                <a:latin typeface="Arial" panose="020B0604020202020204" pitchFamily="34" charset="0"/>
              </a:rPr>
              <a:t>Mitigation of extreme events</a:t>
            </a:r>
          </a:p>
        </p:txBody>
      </p:sp>
      <p:pic>
        <p:nvPicPr>
          <p:cNvPr id="51" name="Bild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01330" y="3686175"/>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feld 51"/>
          <p:cNvSpPr txBox="1">
            <a:spLocks noChangeArrowheads="1"/>
          </p:cNvSpPr>
          <p:nvPr/>
        </p:nvSpPr>
        <p:spPr bwMode="auto">
          <a:xfrm>
            <a:off x="7467311" y="3781889"/>
            <a:ext cx="3167062"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en-BZ" altLang="de-DE" sz="1800" dirty="0" smtClean="0">
                <a:solidFill>
                  <a:srgbClr val="FFC000"/>
                </a:solidFill>
                <a:latin typeface="Arial" panose="020B0604020202020204" pitchFamily="34" charset="0"/>
              </a:rPr>
              <a:t>Water purification</a:t>
            </a:r>
          </a:p>
        </p:txBody>
      </p:sp>
      <p:pic>
        <p:nvPicPr>
          <p:cNvPr id="53" name="Bild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37955" y="4378325"/>
            <a:ext cx="647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feld 53"/>
          <p:cNvSpPr txBox="1">
            <a:spLocks noChangeArrowheads="1"/>
          </p:cNvSpPr>
          <p:nvPr/>
        </p:nvSpPr>
        <p:spPr bwMode="auto">
          <a:xfrm>
            <a:off x="8335567" y="4505775"/>
            <a:ext cx="28797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dirty="0" smtClean="0">
                <a:latin typeface="Arial" panose="020B0604020202020204" pitchFamily="34" charset="0"/>
              </a:rPr>
              <a:t>Erosion </a:t>
            </a:r>
            <a:r>
              <a:rPr lang="de-DE" altLang="de-DE" sz="1800" dirty="0" err="1" smtClean="0">
                <a:latin typeface="Arial" panose="020B0604020202020204" pitchFamily="34" charset="0"/>
              </a:rPr>
              <a:t>protection</a:t>
            </a:r>
            <a:endParaRPr lang="de-DE" altLang="de-DE" sz="1800" dirty="0" smtClean="0">
              <a:latin typeface="Arial" panose="020B0604020202020204" pitchFamily="34" charset="0"/>
            </a:endParaRPr>
          </a:p>
        </p:txBody>
      </p:sp>
      <p:pic>
        <p:nvPicPr>
          <p:cNvPr id="55" name="Bild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28317" y="4989513"/>
            <a:ext cx="6683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feld 55"/>
          <p:cNvSpPr txBox="1">
            <a:spLocks noChangeArrowheads="1"/>
          </p:cNvSpPr>
          <p:nvPr/>
        </p:nvSpPr>
        <p:spPr bwMode="auto">
          <a:xfrm>
            <a:off x="7610979" y="5083730"/>
            <a:ext cx="28797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dirty="0" err="1" smtClean="0">
                <a:latin typeface="Arial" panose="020B0604020202020204" pitchFamily="34" charset="0"/>
              </a:rPr>
              <a:t>Pollination</a:t>
            </a:r>
            <a:endParaRPr lang="de-DE" altLang="de-DE" sz="1800" dirty="0" smtClean="0">
              <a:latin typeface="Arial" panose="020B0604020202020204" pitchFamily="34" charset="0"/>
            </a:endParaRPr>
          </a:p>
        </p:txBody>
      </p:sp>
      <p:pic>
        <p:nvPicPr>
          <p:cNvPr id="57" name="Bild 2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01442" y="5570538"/>
            <a:ext cx="720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feld 57"/>
          <p:cNvSpPr txBox="1">
            <a:spLocks noChangeArrowheads="1"/>
          </p:cNvSpPr>
          <p:nvPr/>
        </p:nvSpPr>
        <p:spPr bwMode="auto">
          <a:xfrm>
            <a:off x="8407004" y="5724526"/>
            <a:ext cx="2808288"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defTabSz="914400" eaLnBrk="0" fontAlgn="base" hangingPunct="0">
              <a:lnSpc>
                <a:spcPct val="120000"/>
              </a:lnSpc>
              <a:spcBef>
                <a:spcPct val="0"/>
              </a:spcBef>
              <a:spcAft>
                <a:spcPct val="0"/>
              </a:spcAft>
              <a:buFont typeface="Wingdings 3" panose="05040102010807070707" pitchFamily="18" charset="2"/>
              <a:buNone/>
            </a:pPr>
            <a:r>
              <a:rPr lang="de-DE" altLang="de-DE" sz="1800" dirty="0" smtClean="0">
                <a:solidFill>
                  <a:srgbClr val="FFC000"/>
                </a:solidFill>
                <a:latin typeface="Arial" panose="020B0604020202020204" pitchFamily="34" charset="0"/>
              </a:rPr>
              <a:t>Biological pest </a:t>
            </a:r>
            <a:r>
              <a:rPr lang="de-DE" altLang="de-DE" sz="1800" dirty="0" err="1" smtClean="0">
                <a:solidFill>
                  <a:srgbClr val="FFC000"/>
                </a:solidFill>
                <a:latin typeface="Arial" panose="020B0604020202020204" pitchFamily="34" charset="0"/>
              </a:rPr>
              <a:t>control</a:t>
            </a:r>
            <a:endParaRPr lang="de-DE" altLang="de-DE" sz="1800" dirty="0" smtClean="0">
              <a:solidFill>
                <a:srgbClr val="FFC000"/>
              </a:solidFill>
              <a:latin typeface="Arial" panose="020B0604020202020204" pitchFamily="34" charset="0"/>
            </a:endParaRPr>
          </a:p>
        </p:txBody>
      </p:sp>
      <p:sp>
        <p:nvSpPr>
          <p:cNvPr id="59" name="Textfeld 58"/>
          <p:cNvSpPr txBox="1">
            <a:spLocks noChangeArrowheads="1"/>
          </p:cNvSpPr>
          <p:nvPr/>
        </p:nvSpPr>
        <p:spPr bwMode="auto">
          <a:xfrm>
            <a:off x="6601330" y="1046163"/>
            <a:ext cx="2663825" cy="576262"/>
          </a:xfrm>
          <a:prstGeom prst="rect">
            <a:avLst/>
          </a:prstGeom>
          <a:solidFill>
            <a:srgbClr val="4EA4FF"/>
          </a:solidFill>
          <a:ln w="38100">
            <a:solidFill>
              <a:srgbClr val="2D2D8A"/>
            </a:solidFill>
            <a:miter lim="800000"/>
            <a:headEnd/>
            <a:tailEnd/>
          </a:ln>
        </p:spPr>
        <p:txBody>
          <a:bodyPr anchor="ct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lnSpc>
                <a:spcPct val="120000"/>
              </a:lnSpc>
              <a:spcBef>
                <a:spcPct val="0"/>
              </a:spcBef>
              <a:spcAft>
                <a:spcPct val="0"/>
              </a:spcAft>
              <a:buFont typeface="Wingdings 3" panose="05040102010807070707" pitchFamily="18" charset="2"/>
              <a:buNone/>
            </a:pPr>
            <a:r>
              <a:rPr lang="de-DE" altLang="de-DE" sz="1800" smtClean="0">
                <a:solidFill>
                  <a:srgbClr val="2D2D8A"/>
                </a:solidFill>
                <a:latin typeface="Arial" panose="020B0604020202020204" pitchFamily="34" charset="0"/>
              </a:rPr>
              <a:t>Regulating services</a:t>
            </a:r>
          </a:p>
        </p:txBody>
      </p:sp>
      <p:sp>
        <p:nvSpPr>
          <p:cNvPr id="60" name="Textfeld 2"/>
          <p:cNvSpPr txBox="1">
            <a:spLocks noChangeArrowheads="1"/>
          </p:cNvSpPr>
          <p:nvPr/>
        </p:nvSpPr>
        <p:spPr bwMode="auto">
          <a:xfrm>
            <a:off x="379413" y="5719763"/>
            <a:ext cx="3889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de-DE" sz="10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rPr>
              <a:t>TEEB (2010), The Economics of Ecosystems and Biodiversity -  Ecological and Economic Foundations. Edited by Pushpam Kumar. Earthscan: London and Washington</a:t>
            </a:r>
          </a:p>
        </p:txBody>
      </p:sp>
    </p:spTree>
    <p:extLst>
      <p:ext uri="{BB962C8B-B14F-4D97-AF65-F5344CB8AC3E}">
        <p14:creationId xmlns:p14="http://schemas.microsoft.com/office/powerpoint/2010/main" val="16413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0" grpId="0"/>
      <p:bldP spid="52" grpId="0"/>
      <p:bldP spid="54" grpId="0"/>
      <p:bldP spid="56" grpId="0"/>
      <p:bldP spid="58" grpId="0"/>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5</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6" name="Bild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321" y="1856559"/>
            <a:ext cx="88106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1927408" y="2001022"/>
            <a:ext cx="30956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 typeface="Wingdings 3" panose="05040102010807070707" pitchFamily="18" charset="2"/>
              <a:buNone/>
            </a:pPr>
            <a:r>
              <a:rPr lang="de-DE" altLang="de-DE" sz="1800">
                <a:solidFill>
                  <a:srgbClr val="FFC000"/>
                </a:solidFill>
                <a:latin typeface="Arial" panose="020B0604020202020204" pitchFamily="34" charset="0"/>
              </a:rPr>
              <a:t>Habitat</a:t>
            </a:r>
          </a:p>
        </p:txBody>
      </p:sp>
      <p:pic>
        <p:nvPicPr>
          <p:cNvPr id="11" name="Bild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346" y="2861447"/>
            <a:ext cx="784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4"/>
          <p:cNvSpPr txBox="1">
            <a:spLocks noChangeArrowheads="1"/>
          </p:cNvSpPr>
          <p:nvPr/>
        </p:nvSpPr>
        <p:spPr bwMode="auto">
          <a:xfrm>
            <a:off x="1998846" y="2937647"/>
            <a:ext cx="31686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 typeface="Wingdings 3" panose="05040102010807070707" pitchFamily="18" charset="2"/>
              <a:buNone/>
            </a:pPr>
            <a:r>
              <a:rPr lang="de-DE" altLang="de-DE" sz="1800" dirty="0" err="1">
                <a:solidFill>
                  <a:srgbClr val="FFC000"/>
                </a:solidFill>
                <a:latin typeface="Arial" panose="020B0604020202020204" pitchFamily="34" charset="0"/>
              </a:rPr>
              <a:t>Preservation</a:t>
            </a:r>
            <a:r>
              <a:rPr lang="de-DE" altLang="de-DE" sz="1800" dirty="0">
                <a:solidFill>
                  <a:srgbClr val="FFC000"/>
                </a:solidFill>
                <a:latin typeface="Arial" panose="020B0604020202020204" pitchFamily="34" charset="0"/>
              </a:rPr>
              <a:t> </a:t>
            </a:r>
            <a:r>
              <a:rPr lang="de-DE" altLang="de-DE" sz="1800" dirty="0" err="1">
                <a:solidFill>
                  <a:srgbClr val="FFC000"/>
                </a:solidFill>
                <a:latin typeface="Arial" panose="020B0604020202020204" pitchFamily="34" charset="0"/>
              </a:rPr>
              <a:t>of</a:t>
            </a:r>
            <a:r>
              <a:rPr lang="de-DE" altLang="de-DE" sz="1800" dirty="0">
                <a:solidFill>
                  <a:srgbClr val="FFC000"/>
                </a:solidFill>
                <a:latin typeface="Arial" panose="020B0604020202020204" pitchFamily="34" charset="0"/>
              </a:rPr>
              <a:t> </a:t>
            </a:r>
            <a:r>
              <a:rPr lang="de-DE" altLang="de-DE" sz="1800" dirty="0" err="1">
                <a:solidFill>
                  <a:srgbClr val="FFC000"/>
                </a:solidFill>
                <a:latin typeface="Arial" panose="020B0604020202020204" pitchFamily="34" charset="0"/>
              </a:rPr>
              <a:t>genetic</a:t>
            </a:r>
            <a:r>
              <a:rPr lang="de-DE" altLang="de-DE" sz="1800" dirty="0">
                <a:solidFill>
                  <a:srgbClr val="FFC000"/>
                </a:solidFill>
                <a:latin typeface="Arial" panose="020B0604020202020204" pitchFamily="34" charset="0"/>
              </a:rPr>
              <a:t> </a:t>
            </a:r>
            <a:r>
              <a:rPr lang="de-DE" altLang="de-DE" sz="1800" dirty="0" err="1">
                <a:solidFill>
                  <a:srgbClr val="FFC000"/>
                </a:solidFill>
                <a:latin typeface="Arial" panose="020B0604020202020204" pitchFamily="34" charset="0"/>
              </a:rPr>
              <a:t>diversity</a:t>
            </a:r>
            <a:endParaRPr lang="de-DE" altLang="de-DE" sz="1800" dirty="0">
              <a:solidFill>
                <a:srgbClr val="FFC000"/>
              </a:solidFill>
              <a:latin typeface="Arial" panose="020B0604020202020204" pitchFamily="34" charset="0"/>
            </a:endParaRPr>
          </a:p>
        </p:txBody>
      </p:sp>
      <p:pic>
        <p:nvPicPr>
          <p:cNvPr id="13"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8624" y="1712913"/>
            <a:ext cx="98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p:cNvSpPr txBox="1">
            <a:spLocks noChangeArrowheads="1"/>
          </p:cNvSpPr>
          <p:nvPr/>
        </p:nvSpPr>
        <p:spPr bwMode="auto">
          <a:xfrm>
            <a:off x="8233549" y="2000250"/>
            <a:ext cx="2665412"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 typeface="Wingdings 3" panose="05040102010807070707" pitchFamily="18" charset="2"/>
              <a:buNone/>
            </a:pPr>
            <a:r>
              <a:rPr lang="de-DE" altLang="de-DE" sz="1800" dirty="0" err="1">
                <a:latin typeface="Arial" panose="020B0604020202020204" pitchFamily="34" charset="0"/>
              </a:rPr>
              <a:t>Aesthetics</a:t>
            </a:r>
            <a:endParaRPr lang="de-DE" altLang="de-DE" sz="1800" dirty="0">
              <a:latin typeface="Arial" panose="020B0604020202020204" pitchFamily="34" charset="0"/>
            </a:endParaRPr>
          </a:p>
        </p:txBody>
      </p:sp>
      <p:pic>
        <p:nvPicPr>
          <p:cNvPr id="15" name="Bild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4186" y="2865438"/>
            <a:ext cx="862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a:spLocks noChangeArrowheads="1"/>
          </p:cNvSpPr>
          <p:nvPr/>
        </p:nvSpPr>
        <p:spPr bwMode="auto">
          <a:xfrm>
            <a:off x="8233549" y="3176588"/>
            <a:ext cx="25209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 typeface="Wingdings 3" panose="05040102010807070707" pitchFamily="18" charset="2"/>
              <a:buNone/>
            </a:pPr>
            <a:r>
              <a:rPr lang="de-DE" altLang="de-DE" sz="1800">
                <a:solidFill>
                  <a:srgbClr val="FFC000"/>
                </a:solidFill>
                <a:latin typeface="Arial" panose="020B0604020202020204" pitchFamily="34" charset="0"/>
              </a:rPr>
              <a:t>Recreation</a:t>
            </a:r>
          </a:p>
        </p:txBody>
      </p:sp>
      <p:pic>
        <p:nvPicPr>
          <p:cNvPr id="17" name="Bild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09586" y="4025900"/>
            <a:ext cx="8651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17"/>
          <p:cNvSpPr txBox="1">
            <a:spLocks noChangeArrowheads="1"/>
          </p:cNvSpPr>
          <p:nvPr/>
        </p:nvSpPr>
        <p:spPr bwMode="auto">
          <a:xfrm>
            <a:off x="8263711" y="4271963"/>
            <a:ext cx="27368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 typeface="Wingdings 3" panose="05040102010807070707" pitchFamily="18" charset="2"/>
              <a:buNone/>
            </a:pPr>
            <a:r>
              <a:rPr lang="de-DE" altLang="de-DE" sz="1800">
                <a:latin typeface="Arial" panose="020B0604020202020204" pitchFamily="34" charset="0"/>
              </a:rPr>
              <a:t>Spirituality</a:t>
            </a:r>
          </a:p>
        </p:txBody>
      </p:sp>
      <p:pic>
        <p:nvPicPr>
          <p:cNvPr id="19" name="Bild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1174" y="5178425"/>
            <a:ext cx="86201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a:spLocks noChangeArrowheads="1"/>
          </p:cNvSpPr>
          <p:nvPr/>
        </p:nvSpPr>
        <p:spPr bwMode="auto">
          <a:xfrm>
            <a:off x="8233549" y="5429250"/>
            <a:ext cx="25209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spcBef>
                <a:spcPct val="0"/>
              </a:spcBef>
              <a:buFont typeface="Wingdings 3" panose="05040102010807070707" pitchFamily="18" charset="2"/>
              <a:buNone/>
            </a:pPr>
            <a:r>
              <a:rPr lang="de-DE" altLang="de-DE" sz="1800" dirty="0" err="1">
                <a:latin typeface="Arial" panose="020B0604020202020204" pitchFamily="34" charset="0"/>
              </a:rPr>
              <a:t>Tourism</a:t>
            </a:r>
            <a:endParaRPr lang="de-DE" altLang="de-DE" sz="1800" dirty="0">
              <a:latin typeface="Arial" panose="020B0604020202020204" pitchFamily="34" charset="0"/>
            </a:endParaRPr>
          </a:p>
        </p:txBody>
      </p:sp>
      <p:sp>
        <p:nvSpPr>
          <p:cNvPr id="21" name="Textfeld 13"/>
          <p:cNvSpPr txBox="1">
            <a:spLocks noChangeArrowheads="1"/>
          </p:cNvSpPr>
          <p:nvPr/>
        </p:nvSpPr>
        <p:spPr bwMode="auto">
          <a:xfrm>
            <a:off x="846321" y="991372"/>
            <a:ext cx="3744912" cy="576262"/>
          </a:xfrm>
          <a:prstGeom prst="rect">
            <a:avLst/>
          </a:prstGeom>
          <a:solidFill>
            <a:srgbClr val="4EA4FF"/>
          </a:solidFill>
          <a:ln w="38100">
            <a:solidFill>
              <a:srgbClr val="2D2D8A"/>
            </a:solidFill>
            <a:miter lim="800000"/>
            <a:headEnd/>
            <a:tailEnd/>
          </a:ln>
        </p:spPr>
        <p:txBody>
          <a:bodyPr anchor="ct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lnSpc>
                <a:spcPct val="120000"/>
              </a:lnSpc>
              <a:spcBef>
                <a:spcPct val="0"/>
              </a:spcBef>
              <a:buFont typeface="Wingdings 3" panose="05040102010807070707" pitchFamily="18" charset="2"/>
              <a:buNone/>
            </a:pPr>
            <a:r>
              <a:rPr lang="de-DE" altLang="de-DE" sz="1800">
                <a:solidFill>
                  <a:srgbClr val="2D2D8A"/>
                </a:solidFill>
                <a:latin typeface="Arial" panose="020B0604020202020204" pitchFamily="34" charset="0"/>
              </a:rPr>
              <a:t>Habitat or supporting services</a:t>
            </a:r>
          </a:p>
        </p:txBody>
      </p:sp>
      <p:sp>
        <p:nvSpPr>
          <p:cNvPr id="22" name="Textfeld 21"/>
          <p:cNvSpPr txBox="1">
            <a:spLocks noChangeArrowheads="1"/>
          </p:cNvSpPr>
          <p:nvPr/>
        </p:nvSpPr>
        <p:spPr bwMode="auto">
          <a:xfrm>
            <a:off x="6865124" y="981075"/>
            <a:ext cx="2808287" cy="576263"/>
          </a:xfrm>
          <a:prstGeom prst="rect">
            <a:avLst/>
          </a:prstGeom>
          <a:solidFill>
            <a:srgbClr val="4EA4FF"/>
          </a:solidFill>
          <a:ln w="38100">
            <a:solidFill>
              <a:srgbClr val="2D2D8A"/>
            </a:solidFill>
            <a:miter lim="800000"/>
            <a:headEnd/>
            <a:tailEnd/>
          </a:ln>
        </p:spPr>
        <p:txBody>
          <a:bodyPr anchor="ct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a:lnSpc>
                <a:spcPct val="120000"/>
              </a:lnSpc>
              <a:spcBef>
                <a:spcPct val="0"/>
              </a:spcBef>
              <a:buFont typeface="Wingdings 3" panose="05040102010807070707" pitchFamily="18" charset="2"/>
              <a:buNone/>
            </a:pPr>
            <a:r>
              <a:rPr lang="de-DE" altLang="de-DE" sz="1800">
                <a:solidFill>
                  <a:srgbClr val="2D2D8A"/>
                </a:solidFill>
                <a:latin typeface="Arial" panose="020B0604020202020204" pitchFamily="34" charset="0"/>
              </a:rPr>
              <a:t>Cultural services</a:t>
            </a:r>
          </a:p>
        </p:txBody>
      </p:sp>
    </p:spTree>
    <p:extLst>
      <p:ext uri="{BB962C8B-B14F-4D97-AF65-F5344CB8AC3E}">
        <p14:creationId xmlns:p14="http://schemas.microsoft.com/office/powerpoint/2010/main" val="38495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6</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sp>
        <p:nvSpPr>
          <p:cNvPr id="50" name="Rechteck 49"/>
          <p:cNvSpPr/>
          <p:nvPr/>
        </p:nvSpPr>
        <p:spPr>
          <a:xfrm>
            <a:off x="4920575" y="4493936"/>
            <a:ext cx="2370137" cy="588962"/>
          </a:xfrm>
          <a:prstGeom prst="rect">
            <a:avLst/>
          </a:prstGeom>
          <a:solidFill>
            <a:srgbClr val="4EA4FF"/>
          </a:solidFill>
          <a:ln w="38100" cmpd="sng">
            <a:solidFill>
              <a:srgbClr val="2D2D8A"/>
            </a:solidFill>
          </a:ln>
        </p:spPr>
        <p:txBody>
          <a:bodyPr anchor="ctr"/>
          <a:lstStyle/>
          <a:p>
            <a:pPr algn="ctr" defTabSz="914400" fontAlgn="base">
              <a:spcBef>
                <a:spcPct val="0"/>
              </a:spcBef>
              <a:spcAft>
                <a:spcPct val="0"/>
              </a:spcAft>
              <a:defRPr/>
            </a:pPr>
            <a:endParaRPr lang="de-DE" sz="2500">
              <a:solidFill>
                <a:srgbClr val="000000"/>
              </a:solidFill>
              <a:ea typeface="ＭＳ Ｐゴシック" charset="0"/>
            </a:endParaRPr>
          </a:p>
        </p:txBody>
      </p:sp>
      <p:sp>
        <p:nvSpPr>
          <p:cNvPr id="51" name="Rechteck 50"/>
          <p:cNvSpPr/>
          <p:nvPr/>
        </p:nvSpPr>
        <p:spPr>
          <a:xfrm>
            <a:off x="3734712" y="3579536"/>
            <a:ext cx="2509838" cy="588962"/>
          </a:xfrm>
          <a:prstGeom prst="rect">
            <a:avLst/>
          </a:prstGeom>
          <a:solidFill>
            <a:schemeClr val="accent1">
              <a:lumMod val="20000"/>
              <a:lumOff val="80000"/>
            </a:schemeClr>
          </a:solidFill>
          <a:ln w="57150" cmpd="sng">
            <a:solidFill>
              <a:srgbClr val="FF0000"/>
            </a:solidFill>
          </a:ln>
        </p:spPr>
        <p:txBody>
          <a:bodyPr anchor="ctr"/>
          <a:lstStyle/>
          <a:p>
            <a:pPr algn="ctr" defTabSz="914400" fontAlgn="base">
              <a:spcBef>
                <a:spcPct val="0"/>
              </a:spcBef>
              <a:spcAft>
                <a:spcPct val="0"/>
              </a:spcAft>
              <a:defRPr/>
            </a:pPr>
            <a:endParaRPr lang="de-DE" sz="2500">
              <a:solidFill>
                <a:srgbClr val="000000"/>
              </a:solidFill>
              <a:ea typeface="ＭＳ Ｐゴシック" charset="0"/>
            </a:endParaRPr>
          </a:p>
        </p:txBody>
      </p:sp>
      <p:sp>
        <p:nvSpPr>
          <p:cNvPr id="52" name="Rechteck 51"/>
          <p:cNvSpPr/>
          <p:nvPr/>
        </p:nvSpPr>
        <p:spPr>
          <a:xfrm>
            <a:off x="6803350" y="2665136"/>
            <a:ext cx="2328862" cy="587375"/>
          </a:xfrm>
          <a:prstGeom prst="rect">
            <a:avLst/>
          </a:prstGeom>
          <a:solidFill>
            <a:srgbClr val="4EA4FF"/>
          </a:solidFill>
          <a:ln w="38100" cmpd="sng">
            <a:solidFill>
              <a:srgbClr val="2D2D8A"/>
            </a:solidFill>
          </a:ln>
        </p:spPr>
        <p:txBody>
          <a:bodyPr anchor="ctr"/>
          <a:lstStyle/>
          <a:p>
            <a:pPr algn="ctr" defTabSz="914400" fontAlgn="base">
              <a:spcBef>
                <a:spcPct val="0"/>
              </a:spcBef>
              <a:spcAft>
                <a:spcPct val="0"/>
              </a:spcAft>
              <a:defRPr/>
            </a:pPr>
            <a:endParaRPr lang="de-DE" sz="2500">
              <a:solidFill>
                <a:srgbClr val="000000"/>
              </a:solidFill>
              <a:ea typeface="ＭＳ Ｐゴシック" charset="0"/>
            </a:endParaRPr>
          </a:p>
        </p:txBody>
      </p:sp>
      <p:sp>
        <p:nvSpPr>
          <p:cNvPr id="53" name="Rechteck 52"/>
          <p:cNvSpPr/>
          <p:nvPr/>
        </p:nvSpPr>
        <p:spPr>
          <a:xfrm>
            <a:off x="4431625" y="2665136"/>
            <a:ext cx="2162175" cy="587375"/>
          </a:xfrm>
          <a:prstGeom prst="rect">
            <a:avLst/>
          </a:prstGeom>
          <a:solidFill>
            <a:srgbClr val="4EA4FF"/>
          </a:solidFill>
          <a:ln w="38100" cmpd="sng">
            <a:solidFill>
              <a:srgbClr val="2D2D8A"/>
            </a:solidFill>
          </a:ln>
        </p:spPr>
        <p:txBody>
          <a:bodyPr anchor="ctr"/>
          <a:lstStyle/>
          <a:p>
            <a:pPr algn="ctr" defTabSz="914400" fontAlgn="base">
              <a:spcBef>
                <a:spcPct val="0"/>
              </a:spcBef>
              <a:spcAft>
                <a:spcPct val="0"/>
              </a:spcAft>
              <a:defRPr/>
            </a:pPr>
            <a:endParaRPr lang="de-DE" sz="2500">
              <a:solidFill>
                <a:srgbClr val="000000"/>
              </a:solidFill>
              <a:ea typeface="ＭＳ Ｐゴシック" charset="0"/>
            </a:endParaRPr>
          </a:p>
        </p:txBody>
      </p:sp>
      <p:sp>
        <p:nvSpPr>
          <p:cNvPr id="54" name="Textfeld 2"/>
          <p:cNvSpPr txBox="1">
            <a:spLocks noChangeArrowheads="1"/>
          </p:cNvSpPr>
          <p:nvPr/>
        </p:nvSpPr>
        <p:spPr bwMode="auto">
          <a:xfrm>
            <a:off x="4811037" y="5475011"/>
            <a:ext cx="288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2000" b="1"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Nature / </a:t>
            </a:r>
            <a:r>
              <a:rPr kumimoji="0" lang="de-DE" altLang="de-DE" sz="2000" b="1"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Ecosystems</a:t>
            </a:r>
            <a:endParaRPr kumimoji="0" lang="de-DE" altLang="de-DE" sz="2000" b="1"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endParaRPr>
          </a:p>
        </p:txBody>
      </p:sp>
      <p:sp>
        <p:nvSpPr>
          <p:cNvPr id="55" name="Rechteck 54"/>
          <p:cNvSpPr/>
          <p:nvPr/>
        </p:nvSpPr>
        <p:spPr>
          <a:xfrm>
            <a:off x="4153812" y="5409923"/>
            <a:ext cx="3624263" cy="609600"/>
          </a:xfrm>
          <a:prstGeom prst="rect">
            <a:avLst/>
          </a:prstGeom>
          <a:ln w="38100" cmpd="sng">
            <a:solidFill>
              <a:srgbClr val="008000"/>
            </a:solidFill>
          </a:ln>
        </p:spPr>
        <p:txBody>
          <a:bodyPr anchor="ctr"/>
          <a:lstStyle/>
          <a:p>
            <a:pPr algn="ctr" defTabSz="914400" fontAlgn="base">
              <a:spcBef>
                <a:spcPct val="0"/>
              </a:spcBef>
              <a:spcAft>
                <a:spcPct val="0"/>
              </a:spcAft>
              <a:defRPr/>
            </a:pPr>
            <a:endParaRPr lang="de-DE" sz="2500">
              <a:solidFill>
                <a:srgbClr val="000000"/>
              </a:solidFill>
              <a:ea typeface="ＭＳ Ｐゴシック" charset="0"/>
            </a:endParaRPr>
          </a:p>
        </p:txBody>
      </p:sp>
      <p:sp>
        <p:nvSpPr>
          <p:cNvPr id="56" name="Textfeld 55"/>
          <p:cNvSpPr txBox="1"/>
          <p:nvPr/>
        </p:nvSpPr>
        <p:spPr>
          <a:xfrm>
            <a:off x="5060275" y="4493936"/>
            <a:ext cx="2230437" cy="369887"/>
          </a:xfrm>
          <a:prstGeom prst="rect">
            <a:avLst/>
          </a:prstGeom>
          <a:noFill/>
        </p:spPr>
        <p:txBody>
          <a:bodyPr>
            <a:spAutoFit/>
          </a:bodyPr>
          <a:lstStyle/>
          <a:p>
            <a:pPr defTabSz="914400" fontAlgn="base">
              <a:spcBef>
                <a:spcPct val="0"/>
              </a:spcBef>
              <a:spcAft>
                <a:spcPct val="0"/>
              </a:spcAft>
              <a:defRPr/>
            </a:pPr>
            <a:r>
              <a:rPr lang="de-DE" b="1">
                <a:solidFill>
                  <a:srgbClr val="000000"/>
                </a:solidFill>
                <a:ea typeface="ＭＳ Ｐゴシック" charset="0"/>
                <a:cs typeface="Calibri"/>
              </a:rPr>
              <a:t>Habitat/Supporting</a:t>
            </a:r>
          </a:p>
        </p:txBody>
      </p:sp>
      <p:sp>
        <p:nvSpPr>
          <p:cNvPr id="57" name="Textfeld 8"/>
          <p:cNvSpPr txBox="1">
            <a:spLocks noChangeArrowheads="1"/>
          </p:cNvSpPr>
          <p:nvPr/>
        </p:nvSpPr>
        <p:spPr bwMode="auto">
          <a:xfrm>
            <a:off x="5060275" y="4755873"/>
            <a:ext cx="2090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rPr>
              <a:t>ES-processes, Habitats</a:t>
            </a:r>
          </a:p>
        </p:txBody>
      </p:sp>
      <p:sp>
        <p:nvSpPr>
          <p:cNvPr id="58" name="Textfeld 57"/>
          <p:cNvSpPr txBox="1"/>
          <p:nvPr/>
        </p:nvSpPr>
        <p:spPr>
          <a:xfrm>
            <a:off x="3804562" y="3841473"/>
            <a:ext cx="2649538" cy="338138"/>
          </a:xfrm>
          <a:prstGeom prst="rect">
            <a:avLst/>
          </a:prstGeom>
          <a:noFill/>
        </p:spPr>
        <p:txBody>
          <a:bodyPr>
            <a:spAutoFit/>
          </a:bodyPr>
          <a:lstStyle/>
          <a:p>
            <a:pPr defTabSz="914400" fontAlgn="base">
              <a:spcBef>
                <a:spcPct val="0"/>
              </a:spcBef>
              <a:spcAft>
                <a:spcPct val="0"/>
              </a:spcAft>
              <a:defRPr/>
            </a:pPr>
            <a:r>
              <a:rPr lang="de-DE" sz="1600">
                <a:solidFill>
                  <a:srgbClr val="000000"/>
                </a:solidFill>
                <a:ea typeface="ＭＳ Ｐゴシック" charset="0"/>
                <a:cs typeface="Calibri"/>
              </a:rPr>
              <a:t>Climate, Extremes, Illnesses</a:t>
            </a:r>
          </a:p>
        </p:txBody>
      </p:sp>
      <p:sp>
        <p:nvSpPr>
          <p:cNvPr id="59" name="Textfeld 58"/>
          <p:cNvSpPr txBox="1"/>
          <p:nvPr/>
        </p:nvSpPr>
        <p:spPr>
          <a:xfrm>
            <a:off x="4571325" y="2665136"/>
            <a:ext cx="1952625" cy="368300"/>
          </a:xfrm>
          <a:prstGeom prst="rect">
            <a:avLst/>
          </a:prstGeom>
          <a:noFill/>
        </p:spPr>
        <p:txBody>
          <a:bodyPr>
            <a:spAutoFit/>
          </a:bodyPr>
          <a:lstStyle/>
          <a:p>
            <a:pPr defTabSz="914400" fontAlgn="base">
              <a:spcBef>
                <a:spcPct val="0"/>
              </a:spcBef>
              <a:spcAft>
                <a:spcPct val="0"/>
              </a:spcAft>
              <a:defRPr/>
            </a:pPr>
            <a:r>
              <a:rPr lang="de-DE" b="1">
                <a:solidFill>
                  <a:srgbClr val="000000"/>
                </a:solidFill>
                <a:ea typeface="ＭＳ Ｐゴシック" charset="0"/>
                <a:cs typeface="Calibri"/>
              </a:rPr>
              <a:t>Provisioning</a:t>
            </a:r>
          </a:p>
        </p:txBody>
      </p:sp>
      <p:sp>
        <p:nvSpPr>
          <p:cNvPr id="60" name="Textfeld 59"/>
          <p:cNvSpPr txBox="1"/>
          <p:nvPr/>
        </p:nvSpPr>
        <p:spPr>
          <a:xfrm>
            <a:off x="4571325" y="2925486"/>
            <a:ext cx="2649537" cy="338137"/>
          </a:xfrm>
          <a:prstGeom prst="rect">
            <a:avLst/>
          </a:prstGeom>
          <a:noFill/>
        </p:spPr>
        <p:txBody>
          <a:bodyPr>
            <a:spAutoFit/>
          </a:bodyPr>
          <a:lstStyle/>
          <a:p>
            <a:pPr defTabSz="914400" fontAlgn="base">
              <a:spcBef>
                <a:spcPct val="0"/>
              </a:spcBef>
              <a:spcAft>
                <a:spcPct val="0"/>
              </a:spcAft>
              <a:defRPr/>
            </a:pPr>
            <a:r>
              <a:rPr lang="de-DE" sz="1600">
                <a:solidFill>
                  <a:srgbClr val="000000"/>
                </a:solidFill>
                <a:ea typeface="ＭＳ Ｐゴシック" charset="0"/>
                <a:cs typeface="Calibri"/>
              </a:rPr>
              <a:t>Food, Raw materials...</a:t>
            </a:r>
          </a:p>
        </p:txBody>
      </p:sp>
      <p:sp>
        <p:nvSpPr>
          <p:cNvPr id="61" name="Textfeld 60"/>
          <p:cNvSpPr txBox="1"/>
          <p:nvPr/>
        </p:nvSpPr>
        <p:spPr>
          <a:xfrm>
            <a:off x="6941462" y="2665136"/>
            <a:ext cx="1952625" cy="368300"/>
          </a:xfrm>
          <a:prstGeom prst="rect">
            <a:avLst/>
          </a:prstGeom>
          <a:noFill/>
        </p:spPr>
        <p:txBody>
          <a:bodyPr>
            <a:spAutoFit/>
          </a:bodyPr>
          <a:lstStyle/>
          <a:p>
            <a:pPr defTabSz="914400" fontAlgn="base">
              <a:spcBef>
                <a:spcPct val="0"/>
              </a:spcBef>
              <a:spcAft>
                <a:spcPct val="0"/>
              </a:spcAft>
              <a:defRPr/>
            </a:pPr>
            <a:r>
              <a:rPr lang="de-DE" b="1">
                <a:solidFill>
                  <a:srgbClr val="000000"/>
                </a:solidFill>
                <a:ea typeface="ＭＳ Ｐゴシック" charset="0"/>
                <a:cs typeface="Calibri"/>
              </a:rPr>
              <a:t>Cultural</a:t>
            </a:r>
          </a:p>
        </p:txBody>
      </p:sp>
      <p:sp>
        <p:nvSpPr>
          <p:cNvPr id="62" name="Textfeld 17"/>
          <p:cNvSpPr txBox="1">
            <a:spLocks noChangeArrowheads="1"/>
          </p:cNvSpPr>
          <p:nvPr/>
        </p:nvSpPr>
        <p:spPr bwMode="auto">
          <a:xfrm>
            <a:off x="6941462" y="2925486"/>
            <a:ext cx="26495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rPr>
              <a:t>Aesthetics, Recreation...</a:t>
            </a:r>
          </a:p>
        </p:txBody>
      </p:sp>
      <p:sp>
        <p:nvSpPr>
          <p:cNvPr id="63" name="Abgerundetes Rechteck 62"/>
          <p:cNvSpPr/>
          <p:nvPr/>
        </p:nvSpPr>
        <p:spPr>
          <a:xfrm>
            <a:off x="3804562" y="996673"/>
            <a:ext cx="5089525" cy="884238"/>
          </a:xfrm>
          <a:prstGeom prst="roundRect">
            <a:avLst/>
          </a:prstGeom>
          <a:ln w="38100" cmpd="sng">
            <a:solidFill>
              <a:srgbClr val="FF0000"/>
            </a:solidFill>
          </a:ln>
        </p:spPr>
        <p:txBody>
          <a:bodyPr anchor="ctr"/>
          <a:lstStyle/>
          <a:p>
            <a:pPr algn="ctr" defTabSz="914400" fontAlgn="base">
              <a:spcBef>
                <a:spcPct val="0"/>
              </a:spcBef>
              <a:spcAft>
                <a:spcPct val="0"/>
              </a:spcAft>
              <a:defRPr/>
            </a:pPr>
            <a:endParaRPr lang="de-DE" sz="2500">
              <a:solidFill>
                <a:srgbClr val="000000"/>
              </a:solidFill>
              <a:ea typeface="ＭＳ Ｐゴシック" charset="0"/>
            </a:endParaRPr>
          </a:p>
        </p:txBody>
      </p:sp>
      <p:cxnSp>
        <p:nvCxnSpPr>
          <p:cNvPr id="64" name="Gerade Verbindung mit Pfeil 63"/>
          <p:cNvCxnSpPr/>
          <p:nvPr/>
        </p:nvCxnSpPr>
        <p:spPr bwMode="auto">
          <a:xfrm flipV="1">
            <a:off x="4431625" y="4233586"/>
            <a:ext cx="0" cy="1176337"/>
          </a:xfrm>
          <a:prstGeom prst="straightConnector1">
            <a:avLst/>
          </a:prstGeom>
          <a:noFill/>
          <a:ln w="28575" cap="flat" cmpd="sng" algn="ctr">
            <a:solidFill>
              <a:schemeClr val="tx1"/>
            </a:solidFill>
            <a:prstDash val="sysDash"/>
            <a:round/>
            <a:headEnd type="none" w="med" len="med"/>
            <a:tailEnd type="arrow"/>
          </a:ln>
          <a:effectLst/>
        </p:spPr>
      </p:cxnSp>
      <p:cxnSp>
        <p:nvCxnSpPr>
          <p:cNvPr id="65" name="Gerade Verbindung mit Pfeil 64"/>
          <p:cNvCxnSpPr/>
          <p:nvPr/>
        </p:nvCxnSpPr>
        <p:spPr bwMode="auto">
          <a:xfrm flipV="1">
            <a:off x="7570112" y="3277911"/>
            <a:ext cx="0" cy="2132012"/>
          </a:xfrm>
          <a:prstGeom prst="straightConnector1">
            <a:avLst/>
          </a:prstGeom>
          <a:noFill/>
          <a:ln w="28575" cap="flat" cmpd="sng" algn="ctr">
            <a:solidFill>
              <a:schemeClr val="tx1"/>
            </a:solidFill>
            <a:prstDash val="sysDash"/>
            <a:round/>
            <a:headEnd type="none" w="med" len="med"/>
            <a:tailEnd type="arrow"/>
          </a:ln>
          <a:effectLst/>
        </p:spPr>
      </p:cxnSp>
      <p:cxnSp>
        <p:nvCxnSpPr>
          <p:cNvPr id="66" name="Gerade Verbindung mit Pfeil 65"/>
          <p:cNvCxnSpPr/>
          <p:nvPr/>
        </p:nvCxnSpPr>
        <p:spPr bwMode="auto">
          <a:xfrm flipV="1">
            <a:off x="5827037" y="5120998"/>
            <a:ext cx="0" cy="261938"/>
          </a:xfrm>
          <a:prstGeom prst="straightConnector1">
            <a:avLst/>
          </a:prstGeom>
          <a:noFill/>
          <a:ln w="28575" cap="flat" cmpd="sng" algn="ctr">
            <a:solidFill>
              <a:schemeClr val="tx1"/>
            </a:solidFill>
            <a:prstDash val="sysDash"/>
            <a:round/>
            <a:headEnd type="none" w="med" len="med"/>
            <a:tailEnd type="arrow"/>
          </a:ln>
          <a:effectLst/>
        </p:spPr>
      </p:cxnSp>
      <p:cxnSp>
        <p:nvCxnSpPr>
          <p:cNvPr id="67" name="Gerade Verbindung mit Pfeil 66"/>
          <p:cNvCxnSpPr/>
          <p:nvPr/>
        </p:nvCxnSpPr>
        <p:spPr bwMode="auto">
          <a:xfrm flipV="1">
            <a:off x="6663650" y="5120998"/>
            <a:ext cx="0" cy="261938"/>
          </a:xfrm>
          <a:prstGeom prst="straightConnector1">
            <a:avLst/>
          </a:prstGeom>
          <a:noFill/>
          <a:ln w="28575" cap="flat" cmpd="sng" algn="ctr">
            <a:solidFill>
              <a:schemeClr val="tx1"/>
            </a:solidFill>
            <a:prstDash val="sysDash"/>
            <a:round/>
            <a:headEnd type="none" w="med" len="med"/>
            <a:tailEnd type="arrow"/>
          </a:ln>
          <a:effectLst/>
        </p:spPr>
      </p:cxnSp>
      <p:cxnSp>
        <p:nvCxnSpPr>
          <p:cNvPr id="68" name="Gerade Verbindung mit Pfeil 67"/>
          <p:cNvCxnSpPr/>
          <p:nvPr/>
        </p:nvCxnSpPr>
        <p:spPr bwMode="auto">
          <a:xfrm flipV="1">
            <a:off x="5060275" y="5120998"/>
            <a:ext cx="0" cy="261938"/>
          </a:xfrm>
          <a:prstGeom prst="straightConnector1">
            <a:avLst/>
          </a:prstGeom>
          <a:noFill/>
          <a:ln w="28575" cap="flat" cmpd="sng" algn="ctr">
            <a:solidFill>
              <a:schemeClr val="tx1"/>
            </a:solidFill>
            <a:prstDash val="sysDash"/>
            <a:round/>
            <a:headEnd type="none" w="med" len="med"/>
            <a:tailEnd type="arrow"/>
          </a:ln>
          <a:effectLst/>
        </p:spPr>
      </p:cxnSp>
      <p:cxnSp>
        <p:nvCxnSpPr>
          <p:cNvPr id="69" name="Gerade Verbindung mit Pfeil 68"/>
          <p:cNvCxnSpPr/>
          <p:nvPr/>
        </p:nvCxnSpPr>
        <p:spPr bwMode="auto">
          <a:xfrm flipV="1">
            <a:off x="5547637" y="4168498"/>
            <a:ext cx="0" cy="260350"/>
          </a:xfrm>
          <a:prstGeom prst="straightConnector1">
            <a:avLst/>
          </a:prstGeom>
          <a:noFill/>
          <a:ln w="28575" cap="flat" cmpd="sng" algn="ctr">
            <a:solidFill>
              <a:schemeClr val="tx1"/>
            </a:solidFill>
            <a:prstDash val="sysDash"/>
            <a:round/>
            <a:headEnd type="none" w="med" len="med"/>
            <a:tailEnd type="arrow"/>
          </a:ln>
          <a:effectLst/>
        </p:spPr>
      </p:cxnSp>
      <p:cxnSp>
        <p:nvCxnSpPr>
          <p:cNvPr id="70" name="Gerade Verbindung mit Pfeil 69"/>
          <p:cNvCxnSpPr/>
          <p:nvPr/>
        </p:nvCxnSpPr>
        <p:spPr bwMode="auto">
          <a:xfrm>
            <a:off x="5198387" y="4168498"/>
            <a:ext cx="0" cy="325438"/>
          </a:xfrm>
          <a:prstGeom prst="straightConnector1">
            <a:avLst/>
          </a:prstGeom>
          <a:noFill/>
          <a:ln w="28575" cap="flat" cmpd="sng" algn="ctr">
            <a:solidFill>
              <a:schemeClr val="tx1"/>
            </a:solidFill>
            <a:prstDash val="sysDash"/>
            <a:round/>
            <a:headEnd type="none" w="med" len="med"/>
            <a:tailEnd type="arrow"/>
          </a:ln>
          <a:effectLst/>
        </p:spPr>
      </p:cxnSp>
      <p:cxnSp>
        <p:nvCxnSpPr>
          <p:cNvPr id="71" name="Gerade Verbindung mit Pfeil 70"/>
          <p:cNvCxnSpPr/>
          <p:nvPr/>
        </p:nvCxnSpPr>
        <p:spPr bwMode="auto">
          <a:xfrm flipV="1">
            <a:off x="6384250" y="3317598"/>
            <a:ext cx="0" cy="1111250"/>
          </a:xfrm>
          <a:prstGeom prst="straightConnector1">
            <a:avLst/>
          </a:prstGeom>
          <a:noFill/>
          <a:ln w="28575" cap="flat" cmpd="sng" algn="ctr">
            <a:solidFill>
              <a:schemeClr val="tx1"/>
            </a:solidFill>
            <a:prstDash val="sysDash"/>
            <a:round/>
            <a:headEnd type="none" w="med" len="med"/>
            <a:tailEnd type="arrow"/>
          </a:ln>
          <a:effectLst/>
        </p:spPr>
      </p:cxnSp>
      <p:cxnSp>
        <p:nvCxnSpPr>
          <p:cNvPr id="72" name="Gerade Verbindung mit Pfeil 71"/>
          <p:cNvCxnSpPr/>
          <p:nvPr/>
        </p:nvCxnSpPr>
        <p:spPr bwMode="auto">
          <a:xfrm flipV="1">
            <a:off x="7011312" y="3277911"/>
            <a:ext cx="0" cy="1176337"/>
          </a:xfrm>
          <a:prstGeom prst="straightConnector1">
            <a:avLst/>
          </a:prstGeom>
          <a:noFill/>
          <a:ln w="28575" cap="flat" cmpd="sng" algn="ctr">
            <a:solidFill>
              <a:schemeClr val="tx1"/>
            </a:solidFill>
            <a:prstDash val="sysDash"/>
            <a:round/>
            <a:headEnd type="none" w="med" len="med"/>
            <a:tailEnd type="arrow"/>
          </a:ln>
          <a:effectLst/>
        </p:spPr>
      </p:cxnSp>
      <p:cxnSp>
        <p:nvCxnSpPr>
          <p:cNvPr id="73" name="Gerade Verbindung mit Pfeil 72"/>
          <p:cNvCxnSpPr/>
          <p:nvPr/>
        </p:nvCxnSpPr>
        <p:spPr bwMode="auto">
          <a:xfrm flipV="1">
            <a:off x="5198387" y="3277911"/>
            <a:ext cx="0" cy="261937"/>
          </a:xfrm>
          <a:prstGeom prst="straightConnector1">
            <a:avLst/>
          </a:prstGeom>
          <a:noFill/>
          <a:ln w="28575" cap="flat" cmpd="sng" algn="ctr">
            <a:solidFill>
              <a:schemeClr val="tx1"/>
            </a:solidFill>
            <a:prstDash val="sysDash"/>
            <a:round/>
            <a:headEnd type="none" w="med" len="med"/>
            <a:tailEnd type="arrow"/>
          </a:ln>
          <a:effectLst/>
        </p:spPr>
      </p:cxnSp>
      <p:cxnSp>
        <p:nvCxnSpPr>
          <p:cNvPr id="74" name="Gerade Verbindung mit Pfeil 73"/>
          <p:cNvCxnSpPr/>
          <p:nvPr/>
        </p:nvCxnSpPr>
        <p:spPr bwMode="auto">
          <a:xfrm flipV="1">
            <a:off x="6244550" y="3317598"/>
            <a:ext cx="558800" cy="261938"/>
          </a:xfrm>
          <a:prstGeom prst="straightConnector1">
            <a:avLst/>
          </a:prstGeom>
          <a:noFill/>
          <a:ln w="28575" cap="flat" cmpd="sng" algn="ctr">
            <a:solidFill>
              <a:schemeClr val="tx1"/>
            </a:solidFill>
            <a:prstDash val="sysDash"/>
            <a:round/>
            <a:headEnd type="none" w="med" len="med"/>
            <a:tailEnd type="arrow"/>
          </a:ln>
          <a:effectLst/>
        </p:spPr>
      </p:cxnSp>
      <p:cxnSp>
        <p:nvCxnSpPr>
          <p:cNvPr id="75" name="Gerade Verbindung mit Pfeil 74"/>
          <p:cNvCxnSpPr/>
          <p:nvPr/>
        </p:nvCxnSpPr>
        <p:spPr bwMode="auto">
          <a:xfrm flipV="1">
            <a:off x="4327989" y="1945998"/>
            <a:ext cx="0" cy="1568450"/>
          </a:xfrm>
          <a:prstGeom prst="straightConnector1">
            <a:avLst/>
          </a:prstGeom>
          <a:noFill/>
          <a:ln w="28575" cap="flat" cmpd="sng" algn="ctr">
            <a:solidFill>
              <a:srgbClr val="00B0F0"/>
            </a:solidFill>
            <a:prstDash val="solid"/>
            <a:round/>
            <a:headEnd type="none" w="med" len="med"/>
            <a:tailEnd type="arrow"/>
          </a:ln>
          <a:effectLst/>
        </p:spPr>
      </p:cxnSp>
      <p:cxnSp>
        <p:nvCxnSpPr>
          <p:cNvPr id="76" name="Gerade Verbindung mit Pfeil 75"/>
          <p:cNvCxnSpPr>
            <a:cxnSpLocks noChangeShapeType="1"/>
          </p:cNvCxnSpPr>
          <p:nvPr/>
        </p:nvCxnSpPr>
        <p:spPr bwMode="auto">
          <a:xfrm flipV="1">
            <a:off x="5128537" y="1945998"/>
            <a:ext cx="0" cy="719138"/>
          </a:xfrm>
          <a:prstGeom prst="straightConnector1">
            <a:avLst/>
          </a:prstGeom>
          <a:noFill/>
          <a:ln w="28575">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77" name="Gerade Verbindung mit Pfeil 76"/>
          <p:cNvCxnSpPr>
            <a:cxnSpLocks noChangeShapeType="1"/>
          </p:cNvCxnSpPr>
          <p:nvPr/>
        </p:nvCxnSpPr>
        <p:spPr bwMode="auto">
          <a:xfrm flipV="1">
            <a:off x="7917775" y="1945998"/>
            <a:ext cx="0" cy="719138"/>
          </a:xfrm>
          <a:prstGeom prst="straightConnector1">
            <a:avLst/>
          </a:prstGeom>
          <a:noFill/>
          <a:ln w="28575">
            <a:solidFill>
              <a:srgbClr val="00B0F0"/>
            </a:solidFill>
            <a:round/>
            <a:headEnd/>
            <a:tailEnd type="arrow" w="med" len="med"/>
          </a:ln>
          <a:extLst>
            <a:ext uri="{909E8E84-426E-40DD-AFC4-6F175D3DCCD1}">
              <a14:hiddenFill xmlns:a14="http://schemas.microsoft.com/office/drawing/2010/main">
                <a:noFill/>
              </a14:hiddenFill>
            </a:ext>
          </a:extLst>
        </p:spPr>
      </p:cxnSp>
      <p:sp>
        <p:nvSpPr>
          <p:cNvPr id="78" name="Textfeld 77"/>
          <p:cNvSpPr txBox="1"/>
          <p:nvPr/>
        </p:nvSpPr>
        <p:spPr>
          <a:xfrm>
            <a:off x="5250775" y="1982511"/>
            <a:ext cx="2441575" cy="646112"/>
          </a:xfrm>
          <a:prstGeom prst="rect">
            <a:avLst/>
          </a:prstGeom>
          <a:noFill/>
        </p:spPr>
        <p:txBody>
          <a:bodyPr>
            <a:spAutoFit/>
          </a:bodyPr>
          <a:lstStyle/>
          <a:p>
            <a:pPr algn="ctr" defTabSz="914400" fontAlgn="base">
              <a:spcBef>
                <a:spcPct val="0"/>
              </a:spcBef>
              <a:spcAft>
                <a:spcPct val="0"/>
              </a:spcAft>
              <a:defRPr/>
            </a:pPr>
            <a:r>
              <a:rPr lang="de-DE" b="1" dirty="0">
                <a:solidFill>
                  <a:schemeClr val="accent5"/>
                </a:solidFill>
                <a:ea typeface="ＭＳ Ｐゴシック" charset="0"/>
                <a:cs typeface="Calibri"/>
              </a:rPr>
              <a:t>Market-</a:t>
            </a:r>
            <a:r>
              <a:rPr lang="de-DE" b="1" dirty="0" err="1">
                <a:solidFill>
                  <a:schemeClr val="accent5"/>
                </a:solidFill>
                <a:ea typeface="ＭＳ Ｐゴシック" charset="0"/>
                <a:cs typeface="Calibri"/>
              </a:rPr>
              <a:t>and</a:t>
            </a:r>
            <a:r>
              <a:rPr lang="de-DE" b="1" dirty="0">
                <a:solidFill>
                  <a:schemeClr val="accent5"/>
                </a:solidFill>
                <a:ea typeface="ＭＳ Ｐゴシック" charset="0"/>
                <a:cs typeface="Calibri"/>
              </a:rPr>
              <a:t> </a:t>
            </a:r>
            <a:r>
              <a:rPr lang="de-DE" b="1" dirty="0" err="1">
                <a:solidFill>
                  <a:schemeClr val="accent5"/>
                </a:solidFill>
                <a:ea typeface="ＭＳ Ｐゴシック" charset="0"/>
                <a:cs typeface="Calibri"/>
              </a:rPr>
              <a:t>Nonmarket</a:t>
            </a:r>
            <a:r>
              <a:rPr lang="de-DE" b="1" dirty="0">
                <a:solidFill>
                  <a:schemeClr val="accent5"/>
                </a:solidFill>
                <a:ea typeface="ＭＳ Ｐゴシック" charset="0"/>
                <a:cs typeface="Calibri"/>
              </a:rPr>
              <a:t> </a:t>
            </a:r>
            <a:r>
              <a:rPr lang="de-DE" b="1" dirty="0" err="1">
                <a:solidFill>
                  <a:schemeClr val="accent5"/>
                </a:solidFill>
                <a:ea typeface="ＭＳ Ｐゴシック" charset="0"/>
                <a:cs typeface="Calibri"/>
              </a:rPr>
              <a:t>values</a:t>
            </a:r>
            <a:endParaRPr lang="de-DE" b="1" dirty="0">
              <a:solidFill>
                <a:schemeClr val="accent5"/>
              </a:solidFill>
              <a:ea typeface="ＭＳ Ｐゴシック" charset="0"/>
              <a:cs typeface="Calibri"/>
            </a:endParaRPr>
          </a:p>
        </p:txBody>
      </p:sp>
      <p:sp>
        <p:nvSpPr>
          <p:cNvPr id="79" name="Textfeld 78"/>
          <p:cNvSpPr txBox="1"/>
          <p:nvPr/>
        </p:nvSpPr>
        <p:spPr>
          <a:xfrm>
            <a:off x="2639930" y="2245947"/>
            <a:ext cx="1673225" cy="369887"/>
          </a:xfrm>
          <a:prstGeom prst="rect">
            <a:avLst/>
          </a:prstGeom>
          <a:noFill/>
        </p:spPr>
        <p:txBody>
          <a:bodyPr>
            <a:spAutoFit/>
          </a:bodyPr>
          <a:lstStyle/>
          <a:p>
            <a:pPr defTabSz="914400" fontAlgn="base">
              <a:spcBef>
                <a:spcPct val="0"/>
              </a:spcBef>
              <a:spcAft>
                <a:spcPct val="0"/>
              </a:spcAft>
              <a:defRPr/>
            </a:pPr>
            <a:r>
              <a:rPr lang="de-DE" b="1" dirty="0">
                <a:solidFill>
                  <a:schemeClr val="accent5"/>
                </a:solidFill>
                <a:ea typeface="ＭＳ Ｐゴシック" charset="0"/>
                <a:cs typeface="Calibri"/>
              </a:rPr>
              <a:t>Insurance </a:t>
            </a:r>
            <a:r>
              <a:rPr lang="de-DE" b="1" dirty="0" err="1">
                <a:solidFill>
                  <a:schemeClr val="accent5"/>
                </a:solidFill>
                <a:ea typeface="ＭＳ Ｐゴシック" charset="0"/>
                <a:cs typeface="Calibri"/>
              </a:rPr>
              <a:t>value</a:t>
            </a:r>
            <a:endParaRPr lang="de-DE" b="1" dirty="0">
              <a:solidFill>
                <a:schemeClr val="accent5"/>
              </a:solidFill>
              <a:ea typeface="ＭＳ Ｐゴシック" charset="0"/>
              <a:cs typeface="Calibri"/>
            </a:endParaRPr>
          </a:p>
        </p:txBody>
      </p:sp>
      <p:grpSp>
        <p:nvGrpSpPr>
          <p:cNvPr id="80" name="Gruppierung 74"/>
          <p:cNvGrpSpPr>
            <a:grpSpLocks/>
          </p:cNvGrpSpPr>
          <p:nvPr/>
        </p:nvGrpSpPr>
        <p:grpSpPr bwMode="auto">
          <a:xfrm>
            <a:off x="3455312" y="2925486"/>
            <a:ext cx="836613" cy="2614612"/>
            <a:chOff x="2123728" y="3068960"/>
            <a:chExt cx="864096" cy="3168352"/>
          </a:xfrm>
        </p:grpSpPr>
        <p:cxnSp>
          <p:nvCxnSpPr>
            <p:cNvPr id="81" name="Gerade Verbindung 68"/>
            <p:cNvCxnSpPr/>
            <p:nvPr/>
          </p:nvCxnSpPr>
          <p:spPr bwMode="auto">
            <a:xfrm flipH="1">
              <a:off x="2123728" y="3068960"/>
              <a:ext cx="864096" cy="0"/>
            </a:xfrm>
            <a:prstGeom prst="line">
              <a:avLst/>
            </a:prstGeom>
            <a:noFill/>
            <a:ln w="28575" cap="flat" cmpd="sng" algn="ctr">
              <a:solidFill>
                <a:schemeClr val="tx1"/>
              </a:solidFill>
              <a:prstDash val="sysDash"/>
              <a:round/>
              <a:headEnd type="none" w="med" len="med"/>
              <a:tailEnd type="none"/>
            </a:ln>
            <a:effectLst/>
          </p:spPr>
        </p:cxnSp>
        <p:cxnSp>
          <p:nvCxnSpPr>
            <p:cNvPr id="82" name="Gerade Verbindung 70"/>
            <p:cNvCxnSpPr/>
            <p:nvPr/>
          </p:nvCxnSpPr>
          <p:spPr bwMode="auto">
            <a:xfrm>
              <a:off x="2123728" y="3068960"/>
              <a:ext cx="0" cy="3168352"/>
            </a:xfrm>
            <a:prstGeom prst="line">
              <a:avLst/>
            </a:prstGeom>
            <a:noFill/>
            <a:ln w="28575" cap="flat" cmpd="sng" algn="ctr">
              <a:solidFill>
                <a:schemeClr val="tx1"/>
              </a:solidFill>
              <a:prstDash val="sysDash"/>
              <a:round/>
              <a:headEnd type="none" w="med" len="med"/>
              <a:tailEnd type="none"/>
            </a:ln>
            <a:effectLst/>
          </p:spPr>
        </p:cxnSp>
        <p:cxnSp>
          <p:nvCxnSpPr>
            <p:cNvPr id="83" name="Gerade Verbindung mit Pfeil 82"/>
            <p:cNvCxnSpPr/>
            <p:nvPr/>
          </p:nvCxnSpPr>
          <p:spPr bwMode="auto">
            <a:xfrm>
              <a:off x="2123728" y="6237312"/>
              <a:ext cx="647662" cy="0"/>
            </a:xfrm>
            <a:prstGeom prst="straightConnector1">
              <a:avLst/>
            </a:prstGeom>
            <a:noFill/>
            <a:ln w="28575" cap="flat" cmpd="sng" algn="ctr">
              <a:solidFill>
                <a:schemeClr val="tx1"/>
              </a:solidFill>
              <a:prstDash val="sysDash"/>
              <a:round/>
              <a:headEnd type="none" w="med" len="med"/>
              <a:tailEnd type="arrow"/>
            </a:ln>
            <a:effectLst/>
          </p:spPr>
        </p:cxnSp>
      </p:grpSp>
      <p:cxnSp>
        <p:nvCxnSpPr>
          <p:cNvPr id="84" name="Gerade Verbindung mit Pfeil 83"/>
          <p:cNvCxnSpPr/>
          <p:nvPr/>
        </p:nvCxnSpPr>
        <p:spPr bwMode="auto">
          <a:xfrm>
            <a:off x="4711025" y="4208186"/>
            <a:ext cx="0" cy="1176337"/>
          </a:xfrm>
          <a:prstGeom prst="straightConnector1">
            <a:avLst/>
          </a:prstGeom>
          <a:noFill/>
          <a:ln w="28575" cap="flat" cmpd="sng" algn="ctr">
            <a:solidFill>
              <a:schemeClr val="tx1"/>
            </a:solidFill>
            <a:prstDash val="sysDash"/>
            <a:round/>
            <a:headEnd type="none" w="med" len="med"/>
            <a:tailEnd type="arrow"/>
          </a:ln>
          <a:effectLst/>
        </p:spPr>
      </p:cxnSp>
      <p:sp>
        <p:nvSpPr>
          <p:cNvPr id="85" name="Textfeld 84"/>
          <p:cNvSpPr txBox="1"/>
          <p:nvPr/>
        </p:nvSpPr>
        <p:spPr>
          <a:xfrm>
            <a:off x="3804562" y="3579536"/>
            <a:ext cx="1952625" cy="369887"/>
          </a:xfrm>
          <a:prstGeom prst="rect">
            <a:avLst/>
          </a:prstGeom>
          <a:noFill/>
        </p:spPr>
        <p:txBody>
          <a:bodyPr>
            <a:spAutoFit/>
          </a:bodyPr>
          <a:lstStyle/>
          <a:p>
            <a:pPr defTabSz="914400" fontAlgn="base">
              <a:spcBef>
                <a:spcPct val="0"/>
              </a:spcBef>
              <a:spcAft>
                <a:spcPct val="0"/>
              </a:spcAft>
              <a:defRPr/>
            </a:pPr>
            <a:r>
              <a:rPr lang="de-DE" b="1">
                <a:solidFill>
                  <a:srgbClr val="000000"/>
                </a:solidFill>
                <a:ea typeface="ＭＳ Ｐゴシック" charset="0"/>
                <a:cs typeface="Calibri"/>
              </a:rPr>
              <a:t>Regulating</a:t>
            </a:r>
          </a:p>
        </p:txBody>
      </p:sp>
      <p:sp>
        <p:nvSpPr>
          <p:cNvPr id="87" name="Gleichschenkliges Dreieck 86"/>
          <p:cNvSpPr>
            <a:spLocks noChangeArrowheads="1"/>
          </p:cNvSpPr>
          <p:nvPr/>
        </p:nvSpPr>
        <p:spPr bwMode="auto">
          <a:xfrm rot="10800000">
            <a:off x="2075775" y="1933298"/>
            <a:ext cx="576262" cy="3598863"/>
          </a:xfrm>
          <a:prstGeom prst="triangle">
            <a:avLst>
              <a:gd name="adj" fmla="val 50000"/>
            </a:avLst>
          </a:prstGeom>
          <a:gradFill rotWithShape="1">
            <a:gsLst>
              <a:gs pos="0">
                <a:srgbClr val="FFFFFF">
                  <a:alpha val="64998"/>
                </a:srgbClr>
              </a:gs>
              <a:gs pos="100000">
                <a:srgbClr val="FF0000">
                  <a:alpha val="85999"/>
                </a:srgbClr>
              </a:gs>
            </a:gsLst>
            <a:lin ang="5400000"/>
          </a:gradFill>
          <a:ln w="9525">
            <a:solidFill>
              <a:srgbClr val="385D8A"/>
            </a:solidFill>
            <a:round/>
            <a:headEnd/>
            <a:tailEnd/>
          </a:ln>
        </p:spPr>
        <p:txBody>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25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endParaRPr>
          </a:p>
        </p:txBody>
      </p:sp>
      <p:sp>
        <p:nvSpPr>
          <p:cNvPr id="88" name="Textfeld 87"/>
          <p:cNvSpPr txBox="1">
            <a:spLocks noChangeArrowheads="1"/>
          </p:cNvSpPr>
          <p:nvPr/>
        </p:nvSpPr>
        <p:spPr bwMode="auto">
          <a:xfrm rot="16200000">
            <a:off x="-152281" y="3439042"/>
            <a:ext cx="381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800" b="0" i="0" u="none" strike="noStrike" kern="0" cap="none" spc="0" normalizeH="0" baseline="0" noProof="0" smtClean="0">
                <a:ln>
                  <a:noFill/>
                </a:ln>
                <a:effectLst/>
                <a:uLnTx/>
                <a:uFillTx/>
                <a:latin typeface="Calibri" panose="020F0502020204030204" pitchFamily="34" charset="0"/>
                <a:ea typeface="MS PGothic" panose="020B0600070205080204" pitchFamily="34" charset="-128"/>
              </a:rPr>
              <a:t>Perception by society</a:t>
            </a:r>
          </a:p>
        </p:txBody>
      </p:sp>
      <p:sp>
        <p:nvSpPr>
          <p:cNvPr id="89" name="Textfeld 88"/>
          <p:cNvSpPr txBox="1"/>
          <p:nvPr/>
        </p:nvSpPr>
        <p:spPr>
          <a:xfrm>
            <a:off x="4163337" y="996673"/>
            <a:ext cx="1812925" cy="400050"/>
          </a:xfrm>
          <a:prstGeom prst="rect">
            <a:avLst/>
          </a:prstGeom>
          <a:noFill/>
        </p:spPr>
        <p:txBody>
          <a:bodyPr>
            <a:spAutoFit/>
          </a:bodyPr>
          <a:lstStyle/>
          <a:p>
            <a:pPr defTabSz="914400" fontAlgn="base">
              <a:spcBef>
                <a:spcPct val="0"/>
              </a:spcBef>
              <a:spcAft>
                <a:spcPct val="0"/>
              </a:spcAft>
              <a:defRPr/>
            </a:pPr>
            <a:r>
              <a:rPr lang="de-DE" sz="2000" b="1" dirty="0">
                <a:solidFill>
                  <a:srgbClr val="FFC000"/>
                </a:solidFill>
                <a:ea typeface="ＭＳ Ｐゴシック" charset="0"/>
                <a:cs typeface="Calibri"/>
              </a:rPr>
              <a:t>Society</a:t>
            </a:r>
          </a:p>
        </p:txBody>
      </p:sp>
      <p:sp>
        <p:nvSpPr>
          <p:cNvPr id="90" name="Textfeld 57"/>
          <p:cNvSpPr txBox="1">
            <a:spLocks noChangeArrowheads="1"/>
          </p:cNvSpPr>
          <p:nvPr/>
        </p:nvSpPr>
        <p:spPr bwMode="auto">
          <a:xfrm>
            <a:off x="4163337" y="1276073"/>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Individual well-</a:t>
            </a: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being</a:t>
            </a: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 </a:t>
            </a: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security</a:t>
            </a: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 material </a:t>
            </a: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wants</a:t>
            </a: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 </a:t>
            </a: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health</a:t>
            </a: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 </a:t>
            </a: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social</a:t>
            </a: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 </a:t>
            </a: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relations</a:t>
            </a:r>
            <a:endPar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endParaRPr>
          </a:p>
        </p:txBody>
      </p:sp>
      <p:sp>
        <p:nvSpPr>
          <p:cNvPr id="91" name="Textfeld 87"/>
          <p:cNvSpPr txBox="1">
            <a:spLocks noChangeArrowheads="1"/>
          </p:cNvSpPr>
          <p:nvPr/>
        </p:nvSpPr>
        <p:spPr bwMode="auto">
          <a:xfrm>
            <a:off x="9485963" y="5777445"/>
            <a:ext cx="2543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err="1" smtClean="0">
                <a:ln>
                  <a:noFill/>
                </a:ln>
                <a:effectLst/>
                <a:uLnTx/>
                <a:uFillTx/>
                <a:latin typeface="Calibri" panose="020F0502020204030204" pitchFamily="34" charset="0"/>
                <a:ea typeface="MS PGothic" panose="020B0600070205080204" pitchFamily="34" charset="-128"/>
              </a:rPr>
              <a:t>adapted</a:t>
            </a:r>
            <a:r>
              <a:rPr kumimoji="0" lang="de-DE" altLang="de-DE" sz="1600" b="0" i="0" u="none" strike="noStrike" kern="0" cap="none" spc="0" normalizeH="0" baseline="0" noProof="0" dirty="0" smtClean="0">
                <a:ln>
                  <a:noFill/>
                </a:ln>
                <a:effectLst/>
                <a:uLnTx/>
                <a:uFillTx/>
                <a:latin typeface="Calibri" panose="020F0502020204030204" pitchFamily="34" charset="0"/>
                <a:ea typeface="MS PGothic" panose="020B0600070205080204" pitchFamily="34" charset="-128"/>
              </a:rPr>
              <a:t> after TEEB (2010)</a:t>
            </a:r>
          </a:p>
        </p:txBody>
      </p:sp>
    </p:spTree>
    <p:extLst>
      <p:ext uri="{BB962C8B-B14F-4D97-AF65-F5344CB8AC3E}">
        <p14:creationId xmlns:p14="http://schemas.microsoft.com/office/powerpoint/2010/main" val="275760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7" grpId="0" animBg="1"/>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724988" y="1857701"/>
            <a:ext cx="5983807" cy="1325563"/>
          </a:xfrm>
        </p:spPr>
        <p:txBody>
          <a:bodyPr>
            <a:normAutofit fontScale="90000"/>
          </a:bodyPr>
          <a:lstStyle/>
          <a:p>
            <a:r>
              <a:rPr lang="en-US" dirty="0">
                <a:solidFill>
                  <a:srgbClr val="FFC000"/>
                </a:solidFill>
                <a:latin typeface="+mn-lt"/>
                <a:cs typeface="Aharoni" panose="02010803020104030203" pitchFamily="2" charset="-79"/>
              </a:rPr>
              <a:t>the processes in </a:t>
            </a:r>
            <a:r>
              <a:rPr lang="en-US" dirty="0" smtClean="0">
                <a:solidFill>
                  <a:srgbClr val="FFC000"/>
                </a:solidFill>
                <a:latin typeface="+mn-lt"/>
                <a:cs typeface="Aharoni" panose="02010803020104030203" pitchFamily="2" charset="-79"/>
              </a:rPr>
              <a:t>soils </a:t>
            </a:r>
            <a:r>
              <a:rPr lang="en-US" dirty="0">
                <a:solidFill>
                  <a:srgbClr val="FFC000"/>
                </a:solidFill>
                <a:latin typeface="+mn-lt"/>
                <a:cs typeface="Aharoni" panose="02010803020104030203" pitchFamily="2" charset="-79"/>
              </a:rPr>
              <a:t>that control the </a:t>
            </a:r>
            <a:r>
              <a:rPr lang="en-US" dirty="0" smtClean="0">
                <a:solidFill>
                  <a:srgbClr val="FFC000"/>
                </a:solidFill>
                <a:latin typeface="+mn-lt"/>
                <a:cs typeface="Aharoni" panose="02010803020104030203" pitchFamily="2" charset="-79"/>
              </a:rPr>
              <a:t>functions </a:t>
            </a:r>
            <a:r>
              <a:rPr lang="en-US" dirty="0">
                <a:solidFill>
                  <a:srgbClr val="FFC000"/>
                </a:solidFill>
                <a:latin typeface="+mn-lt"/>
                <a:cs typeface="Aharoni" panose="02010803020104030203" pitchFamily="2" charset="-79"/>
              </a:rPr>
              <a:t>and thus services are manifold and mostly take place at internal interfaces!</a:t>
            </a:r>
            <a:endParaRPr lang="en-US" dirty="0">
              <a:solidFill>
                <a:srgbClr val="FFC000"/>
              </a:solidFill>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7</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08795" y="1056558"/>
            <a:ext cx="3758908" cy="5011878"/>
          </a:xfrm>
          <a:prstGeom prst="rect">
            <a:avLst/>
          </a:prstGeom>
        </p:spPr>
      </p:pic>
      <p:sp>
        <p:nvSpPr>
          <p:cNvPr id="4" name="Textfeld 3"/>
          <p:cNvSpPr txBox="1"/>
          <p:nvPr/>
        </p:nvSpPr>
        <p:spPr>
          <a:xfrm>
            <a:off x="724988" y="4492417"/>
            <a:ext cx="4720772" cy="830997"/>
          </a:xfrm>
          <a:prstGeom prst="rect">
            <a:avLst/>
          </a:prstGeom>
          <a:noFill/>
        </p:spPr>
        <p:txBody>
          <a:bodyPr wrap="square" rtlCol="0">
            <a:spAutoFit/>
          </a:bodyPr>
          <a:lstStyle/>
          <a:p>
            <a:r>
              <a:rPr lang="en-US" sz="2400" dirty="0">
                <a:latin typeface="Bahnschrift" panose="020B0502040204020203" pitchFamily="34" charset="0"/>
              </a:rPr>
              <a:t>But </a:t>
            </a:r>
            <a:r>
              <a:rPr lang="en-US" sz="2400" dirty="0" smtClean="0">
                <a:latin typeface="Bahnschrift" panose="020B0502040204020203" pitchFamily="34" charset="0"/>
              </a:rPr>
              <a:t>soil </a:t>
            </a:r>
            <a:r>
              <a:rPr lang="en-US" sz="2400" dirty="0">
                <a:latin typeface="Bahnschrift" panose="020B0502040204020203" pitchFamily="34" charset="0"/>
              </a:rPr>
              <a:t>are hidden </a:t>
            </a:r>
            <a:r>
              <a:rPr lang="en-US" sz="2400" dirty="0" smtClean="0">
                <a:latin typeface="Bahnschrift" panose="020B0502040204020203" pitchFamily="34" charset="0"/>
              </a:rPr>
              <a:t>beneath and </a:t>
            </a:r>
            <a:r>
              <a:rPr lang="en-US" sz="2400" dirty="0">
                <a:latin typeface="Bahnschrift" panose="020B0502040204020203" pitchFamily="34" charset="0"/>
              </a:rPr>
              <a:t>often do not look </a:t>
            </a:r>
            <a:r>
              <a:rPr lang="en-US" sz="2400" dirty="0" smtClean="0">
                <a:latin typeface="Bahnschrift" panose="020B0502040204020203" pitchFamily="34" charset="0"/>
              </a:rPr>
              <a:t>appealing </a:t>
            </a:r>
            <a:endParaRPr lang="en-US" sz="2400" dirty="0">
              <a:latin typeface="Bahnschrift" panose="020B0502040204020203" pitchFamily="34" charset="0"/>
            </a:endParaRPr>
          </a:p>
        </p:txBody>
      </p:sp>
    </p:spTree>
    <p:extLst>
      <p:ext uri="{BB962C8B-B14F-4D97-AF65-F5344CB8AC3E}">
        <p14:creationId xmlns:p14="http://schemas.microsoft.com/office/powerpoint/2010/main" val="153552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581581" y="892916"/>
            <a:ext cx="10515600" cy="1325563"/>
          </a:xfrm>
        </p:spPr>
        <p:txBody>
          <a:bodyPr/>
          <a:lstStyle/>
          <a:p>
            <a:r>
              <a:rPr lang="en-US" dirty="0">
                <a:latin typeface="Bahnschrift" panose="020B0502040204020203" pitchFamily="34" charset="0"/>
                <a:cs typeface="Aharoni" panose="02010803020104030203" pitchFamily="2" charset="-79"/>
              </a:rPr>
              <a:t>Soils role in Nature?</a:t>
            </a:r>
            <a:endParaRPr lang="en-US" dirty="0">
              <a:latin typeface="Bahnschrift" panose="020B0502040204020203" pitchFamily="34" charset="0"/>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8</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08795" y="1056558"/>
            <a:ext cx="3758908" cy="5011878"/>
          </a:xfrm>
          <a:prstGeom prst="rect">
            <a:avLst/>
          </a:prstGeom>
        </p:spPr>
      </p:pic>
      <p:sp>
        <p:nvSpPr>
          <p:cNvPr id="11" name="Freihandform 10"/>
          <p:cNvSpPr/>
          <p:nvPr/>
        </p:nvSpPr>
        <p:spPr bwMode="auto">
          <a:xfrm>
            <a:off x="968902" y="2095968"/>
            <a:ext cx="1859973" cy="1916597"/>
          </a:xfrm>
          <a:custGeom>
            <a:avLst/>
            <a:gdLst>
              <a:gd name="connsiteX0" fmla="*/ 0 w 1859973"/>
              <a:gd name="connsiteY0" fmla="*/ 895549 h 1916597"/>
              <a:gd name="connsiteX1" fmla="*/ 529937 w 1859973"/>
              <a:gd name="connsiteY1" fmla="*/ 864376 h 1916597"/>
              <a:gd name="connsiteX2" fmla="*/ 831273 w 1859973"/>
              <a:gd name="connsiteY2" fmla="*/ 22712 h 1916597"/>
              <a:gd name="connsiteX3" fmla="*/ 1039091 w 1859973"/>
              <a:gd name="connsiteY3" fmla="*/ 1903467 h 1916597"/>
              <a:gd name="connsiteX4" fmla="*/ 1330037 w 1859973"/>
              <a:gd name="connsiteY4" fmla="*/ 853985 h 1916597"/>
              <a:gd name="connsiteX5" fmla="*/ 1859973 w 1859973"/>
              <a:gd name="connsiteY5" fmla="*/ 770858 h 19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973" h="1916597">
                <a:moveTo>
                  <a:pt x="0" y="895549"/>
                </a:moveTo>
                <a:cubicBezTo>
                  <a:pt x="195696" y="952699"/>
                  <a:pt x="391392" y="1009849"/>
                  <a:pt x="529937" y="864376"/>
                </a:cubicBezTo>
                <a:cubicBezTo>
                  <a:pt x="668483" y="718903"/>
                  <a:pt x="746414" y="-150470"/>
                  <a:pt x="831273" y="22712"/>
                </a:cubicBezTo>
                <a:cubicBezTo>
                  <a:pt x="916132" y="195894"/>
                  <a:pt x="955964" y="1764922"/>
                  <a:pt x="1039091" y="1903467"/>
                </a:cubicBezTo>
                <a:cubicBezTo>
                  <a:pt x="1122218" y="2042012"/>
                  <a:pt x="1193223" y="1042753"/>
                  <a:pt x="1330037" y="853985"/>
                </a:cubicBezTo>
                <a:cubicBezTo>
                  <a:pt x="1466851" y="665217"/>
                  <a:pt x="1663412" y="718037"/>
                  <a:pt x="1859973" y="770858"/>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0" lang="de-DE" sz="1800" b="0" i="0" u="none" strike="noStrike" cap="none" normalizeH="0" baseline="0">
              <a:ln>
                <a:noFill/>
              </a:ln>
              <a:solidFill>
                <a:srgbClr val="008080"/>
              </a:solidFill>
              <a:effectLst/>
              <a:latin typeface="Arial Rounded MT Bold" pitchFamily="34" charset="0"/>
            </a:endParaRPr>
          </a:p>
        </p:txBody>
      </p:sp>
      <p:sp>
        <p:nvSpPr>
          <p:cNvPr id="12" name="Freihandform 11"/>
          <p:cNvSpPr/>
          <p:nvPr/>
        </p:nvSpPr>
        <p:spPr bwMode="auto">
          <a:xfrm>
            <a:off x="3667475" y="2887847"/>
            <a:ext cx="2615759" cy="364044"/>
          </a:xfrm>
          <a:custGeom>
            <a:avLst/>
            <a:gdLst>
              <a:gd name="connsiteX0" fmla="*/ 0 w 1953491"/>
              <a:gd name="connsiteY0" fmla="*/ 347149 h 651420"/>
              <a:gd name="connsiteX1" fmla="*/ 550718 w 1953491"/>
              <a:gd name="connsiteY1" fmla="*/ 367931 h 651420"/>
              <a:gd name="connsiteX2" fmla="*/ 935182 w 1953491"/>
              <a:gd name="connsiteY2" fmla="*/ 4249 h 651420"/>
              <a:gd name="connsiteX3" fmla="*/ 1288473 w 1953491"/>
              <a:gd name="connsiteY3" fmla="*/ 648485 h 651420"/>
              <a:gd name="connsiteX4" fmla="*/ 1610591 w 1953491"/>
              <a:gd name="connsiteY4" fmla="*/ 243240 h 651420"/>
              <a:gd name="connsiteX5" fmla="*/ 1953491 w 1953491"/>
              <a:gd name="connsiteY5" fmla="*/ 243240 h 6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491" h="651420">
                <a:moveTo>
                  <a:pt x="0" y="347149"/>
                </a:moveTo>
                <a:cubicBezTo>
                  <a:pt x="197427" y="386115"/>
                  <a:pt x="394854" y="425081"/>
                  <a:pt x="550718" y="367931"/>
                </a:cubicBezTo>
                <a:cubicBezTo>
                  <a:pt x="706582" y="310781"/>
                  <a:pt x="812223" y="-42510"/>
                  <a:pt x="935182" y="4249"/>
                </a:cubicBezTo>
                <a:cubicBezTo>
                  <a:pt x="1058141" y="51008"/>
                  <a:pt x="1175905" y="608653"/>
                  <a:pt x="1288473" y="648485"/>
                </a:cubicBezTo>
                <a:cubicBezTo>
                  <a:pt x="1401041" y="688317"/>
                  <a:pt x="1499755" y="310781"/>
                  <a:pt x="1610591" y="243240"/>
                </a:cubicBezTo>
                <a:cubicBezTo>
                  <a:pt x="1721427" y="175699"/>
                  <a:pt x="1837459" y="209469"/>
                  <a:pt x="1953491" y="243240"/>
                </a:cubicBezTo>
              </a:path>
            </a:pathLst>
          </a:custGeom>
          <a:noFill/>
          <a:ln w="76200" cap="flat" cmpd="sng" algn="ctr">
            <a:solidFill>
              <a:srgbClr val="FE92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0" lang="de-DE" sz="1800" b="0" i="0" u="none" strike="noStrike" cap="none" normalizeH="0" baseline="0">
              <a:ln>
                <a:noFill/>
              </a:ln>
              <a:solidFill>
                <a:srgbClr val="008080"/>
              </a:solidFill>
              <a:effectLst/>
              <a:latin typeface="Arial Rounded MT Bold" pitchFamily="34" charset="0"/>
            </a:endParaRPr>
          </a:p>
        </p:txBody>
      </p:sp>
      <p:sp>
        <p:nvSpPr>
          <p:cNvPr id="13" name="Textfeld 12"/>
          <p:cNvSpPr txBox="1"/>
          <p:nvPr/>
        </p:nvSpPr>
        <p:spPr>
          <a:xfrm>
            <a:off x="535789" y="3427616"/>
            <a:ext cx="940586" cy="584775"/>
          </a:xfrm>
          <a:prstGeom prst="rect">
            <a:avLst/>
          </a:prstGeom>
          <a:noFill/>
        </p:spPr>
        <p:txBody>
          <a:bodyPr wrap="square" rtlCol="0">
            <a:spAutoFit/>
          </a:bodyPr>
          <a:lstStyle/>
          <a:p>
            <a:r>
              <a:rPr lang="de-DE" sz="3200" dirty="0">
                <a:solidFill>
                  <a:srgbClr val="00B0F0"/>
                </a:solidFill>
                <a:latin typeface="Bahnschrift" panose="020B0502040204020203" pitchFamily="34" charset="0"/>
              </a:rPr>
              <a:t>rain</a:t>
            </a:r>
          </a:p>
        </p:txBody>
      </p:sp>
      <p:sp>
        <p:nvSpPr>
          <p:cNvPr id="14" name="Textfeld 13"/>
          <p:cNvSpPr txBox="1"/>
          <p:nvPr/>
        </p:nvSpPr>
        <p:spPr>
          <a:xfrm>
            <a:off x="3667475" y="3358627"/>
            <a:ext cx="2065154" cy="584775"/>
          </a:xfrm>
          <a:prstGeom prst="rect">
            <a:avLst/>
          </a:prstGeom>
          <a:noFill/>
        </p:spPr>
        <p:txBody>
          <a:bodyPr wrap="square" rtlCol="0">
            <a:spAutoFit/>
          </a:bodyPr>
          <a:lstStyle/>
          <a:p>
            <a:r>
              <a:rPr lang="en-US" sz="3200" dirty="0">
                <a:solidFill>
                  <a:srgbClr val="F58C01"/>
                </a:solidFill>
                <a:latin typeface="Bahnschrift" panose="020B0502040204020203" pitchFamily="34" charset="0"/>
              </a:rPr>
              <a:t>soil water</a:t>
            </a:r>
          </a:p>
        </p:txBody>
      </p:sp>
      <p:sp>
        <p:nvSpPr>
          <p:cNvPr id="15" name="Textfeld 14">
            <a:extLst>
              <a:ext uri="{FF2B5EF4-FFF2-40B4-BE49-F238E27FC236}">
                <a16:creationId xmlns:a16="http://schemas.microsoft.com/office/drawing/2014/main" id="{D1FBD066-E085-4E41-ABBB-7B542DBD718B}"/>
              </a:ext>
            </a:extLst>
          </p:cNvPr>
          <p:cNvSpPr txBox="1"/>
          <p:nvPr/>
        </p:nvSpPr>
        <p:spPr>
          <a:xfrm>
            <a:off x="60345" y="4342480"/>
            <a:ext cx="6518296" cy="1815882"/>
          </a:xfrm>
          <a:prstGeom prst="rect">
            <a:avLst/>
          </a:prstGeom>
          <a:noFill/>
        </p:spPr>
        <p:txBody>
          <a:bodyPr wrap="square" rtlCol="0">
            <a:spAutoFit/>
          </a:bodyPr>
          <a:lstStyle/>
          <a:p>
            <a:pPr algn="ctr"/>
            <a:r>
              <a:rPr lang="en-US" sz="2800" b="1" dirty="0">
                <a:solidFill>
                  <a:srgbClr val="FFC000"/>
                </a:solidFill>
                <a:latin typeface="Bahnschrift" panose="020B0502040204020203" pitchFamily="34" charset="0"/>
              </a:rPr>
              <a:t>“ease external stress for ecosystems“</a:t>
            </a:r>
          </a:p>
          <a:p>
            <a:pPr algn="ctr"/>
            <a:r>
              <a:rPr lang="en-US" sz="2800" b="1" dirty="0">
                <a:latin typeface="Bahnschrift" panose="020B0502040204020203" pitchFamily="34" charset="0"/>
              </a:rPr>
              <a:t>flatten the curve</a:t>
            </a:r>
          </a:p>
          <a:p>
            <a:pPr algn="ctr"/>
            <a:r>
              <a:rPr lang="en-US" sz="2800" b="1" dirty="0">
                <a:solidFill>
                  <a:srgbClr val="FFC000"/>
                </a:solidFill>
                <a:latin typeface="Bahnschrift" panose="020B0502040204020203" pitchFamily="34" charset="0"/>
              </a:rPr>
              <a:t>e.g. water and nutrient availability </a:t>
            </a:r>
          </a:p>
          <a:p>
            <a:pPr algn="ctr"/>
            <a:r>
              <a:rPr lang="en-US" sz="2800" b="1" dirty="0">
                <a:solidFill>
                  <a:srgbClr val="FFC000"/>
                </a:solidFill>
                <a:latin typeface="Bahnschrift" panose="020B0502040204020203" pitchFamily="34" charset="0"/>
              </a:rPr>
              <a:t>for plants</a:t>
            </a:r>
          </a:p>
        </p:txBody>
      </p:sp>
    </p:spTree>
    <p:extLst>
      <p:ext uri="{BB962C8B-B14F-4D97-AF65-F5344CB8AC3E}">
        <p14:creationId xmlns:p14="http://schemas.microsoft.com/office/powerpoint/2010/main" val="55027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5535-20FB-4087-B276-B618E3C7392C}"/>
              </a:ext>
            </a:extLst>
          </p:cNvPr>
          <p:cNvSpPr>
            <a:spLocks noGrp="1"/>
          </p:cNvSpPr>
          <p:nvPr>
            <p:ph type="title"/>
          </p:nvPr>
        </p:nvSpPr>
        <p:spPr>
          <a:xfrm>
            <a:off x="450053" y="903320"/>
            <a:ext cx="10515600" cy="1325563"/>
          </a:xfrm>
        </p:spPr>
        <p:txBody>
          <a:bodyPr/>
          <a:lstStyle/>
          <a:p>
            <a:r>
              <a:rPr lang="en-US" dirty="0">
                <a:latin typeface="Bahnschrift" panose="020B0502040204020203" pitchFamily="34" charset="0"/>
                <a:cs typeface="Aharoni" panose="02010803020104030203" pitchFamily="2" charset="-79"/>
              </a:rPr>
              <a:t>Soils role for Humanity?</a:t>
            </a:r>
            <a:endParaRPr lang="en-US" dirty="0">
              <a:latin typeface="Bahnschrift" panose="020B0502040204020203" pitchFamily="34" charset="0"/>
            </a:endParaRPr>
          </a:p>
        </p:txBody>
      </p:sp>
      <p:pic>
        <p:nvPicPr>
          <p:cNvPr id="5" name="Inhaltsplatzhalter 4">
            <a:extLst>
              <a:ext uri="{FF2B5EF4-FFF2-40B4-BE49-F238E27FC236}">
                <a16:creationId xmlns:a16="http://schemas.microsoft.com/office/drawing/2014/main" id="{D700263D-F646-4416-B25D-AB5FB7F0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47902"/>
            <a:ext cx="9526875" cy="410098"/>
          </a:xfrm>
        </p:spPr>
      </p:pic>
      <p:pic>
        <p:nvPicPr>
          <p:cNvPr id="8" name="Grafik 7" descr="Ein Bild, das Schild, Essen enthält.&#10;&#10;Automatisch generierte Beschreibung">
            <a:extLst>
              <a:ext uri="{FF2B5EF4-FFF2-40B4-BE49-F238E27FC236}">
                <a16:creationId xmlns:a16="http://schemas.microsoft.com/office/drawing/2014/main" id="{342C0B88-3DD7-4CEC-8B3E-FCF81589B6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028" y="227013"/>
            <a:ext cx="1343543" cy="1007165"/>
          </a:xfrm>
          <a:prstGeom prst="rect">
            <a:avLst/>
          </a:prstGeom>
        </p:spPr>
      </p:pic>
      <p:sp>
        <p:nvSpPr>
          <p:cNvPr id="9" name="Foliennummernplatzhalter 4"/>
          <p:cNvSpPr txBox="1">
            <a:spLocks/>
          </p:cNvSpPr>
          <p:nvPr/>
        </p:nvSpPr>
        <p:spPr>
          <a:xfrm>
            <a:off x="9898853" y="6355147"/>
            <a:ext cx="2133600" cy="365125"/>
          </a:xfrm>
          <a:prstGeom prst="rect">
            <a:avLst/>
          </a:prstGeom>
        </p:spPr>
        <p:txBody>
          <a:bodyPr/>
          <a:lstStyle/>
          <a:p>
            <a:pPr algn="r">
              <a:lnSpc>
                <a:spcPct val="90000"/>
              </a:lnSpc>
              <a:spcBef>
                <a:spcPct val="20000"/>
              </a:spcBef>
              <a:defRPr/>
            </a:pPr>
            <a:fld id="{663436F9-1D7E-4791-84E5-5C24370B2C51}" type="slidenum">
              <a:rPr lang="de-DE" sz="2000" b="1">
                <a:solidFill>
                  <a:schemeClr val="tx1">
                    <a:lumMod val="65000"/>
                    <a:lumOff val="35000"/>
                  </a:schemeClr>
                </a:solidFill>
                <a:latin typeface="Bahnschrift" panose="020B0502040204020203" pitchFamily="34" charset="0"/>
              </a:rPr>
              <a:pPr algn="r">
                <a:lnSpc>
                  <a:spcPct val="90000"/>
                </a:lnSpc>
                <a:spcBef>
                  <a:spcPct val="20000"/>
                </a:spcBef>
                <a:defRPr/>
              </a:pPr>
              <a:t>9</a:t>
            </a:fld>
            <a:endParaRPr lang="de-DE" sz="2000" b="1" dirty="0">
              <a:solidFill>
                <a:schemeClr val="tx1">
                  <a:lumMod val="65000"/>
                  <a:lumOff val="35000"/>
                </a:schemeClr>
              </a:solidFill>
              <a:latin typeface="Bahnschrift" panose="020B0502040204020203" pitchFamily="34" charset="0"/>
            </a:endParaRPr>
          </a:p>
        </p:txBody>
      </p:sp>
      <p:sp>
        <p:nvSpPr>
          <p:cNvPr id="10" name="Text Box 4"/>
          <p:cNvSpPr txBox="1">
            <a:spLocks noChangeArrowheads="1"/>
          </p:cNvSpPr>
          <p:nvPr/>
        </p:nvSpPr>
        <p:spPr bwMode="auto">
          <a:xfrm>
            <a:off x="-17410" y="57120"/>
            <a:ext cx="12192000" cy="338554"/>
          </a:xfrm>
          <a:prstGeom prst="rect">
            <a:avLst/>
          </a:prstGeom>
          <a:noFill/>
          <a:ln w="9525">
            <a:noFill/>
            <a:miter lim="800000"/>
            <a:headEnd/>
            <a:tailEnd/>
          </a:ln>
          <a:effectLst/>
        </p:spPr>
        <p:txBody>
          <a:bodyPr wrap="square">
            <a:spAutoFit/>
          </a:bodyPr>
          <a:lstStyle/>
          <a:p>
            <a:pPr algn="ctr">
              <a:spcBef>
                <a:spcPct val="50000"/>
              </a:spcBef>
            </a:pPr>
            <a:r>
              <a:rPr lang="de-DE" sz="1600" dirty="0" err="1">
                <a:solidFill>
                  <a:schemeClr val="tx1">
                    <a:lumMod val="85000"/>
                  </a:schemeClr>
                </a:solidFill>
                <a:latin typeface="Bahnschrift" panose="020B0502040204020203" pitchFamily="34" charset="0"/>
              </a:rPr>
              <a:t>Lecture</a:t>
            </a:r>
            <a:r>
              <a:rPr lang="de-DE" sz="1600" dirty="0">
                <a:solidFill>
                  <a:schemeClr val="tx1">
                    <a:lumMod val="85000"/>
                  </a:schemeClr>
                </a:solidFill>
                <a:latin typeface="Bahnschrift" panose="020B0502040204020203" pitchFamily="34" charset="0"/>
              </a:rPr>
              <a:t> on </a:t>
            </a:r>
            <a:r>
              <a:rPr lang="de-DE" sz="1600" dirty="0" err="1">
                <a:solidFill>
                  <a:schemeClr val="tx1">
                    <a:lumMod val="85000"/>
                  </a:schemeClr>
                </a:solidFill>
                <a:latin typeface="Bahnschrift" panose="020B0502040204020203" pitchFamily="34" charset="0"/>
              </a:rPr>
              <a:t>soils</a:t>
            </a:r>
            <a:r>
              <a:rPr lang="de-DE" sz="1600" dirty="0">
                <a:solidFill>
                  <a:schemeClr val="tx1">
                    <a:lumMod val="85000"/>
                  </a:schemeClr>
                </a:solidFill>
                <a:latin typeface="Bahnschrift" panose="020B0502040204020203" pitchFamily="34" charset="0"/>
              </a:rPr>
              <a:t> </a:t>
            </a:r>
            <a:r>
              <a:rPr lang="de-DE" sz="1600" dirty="0" err="1">
                <a:solidFill>
                  <a:schemeClr val="tx1">
                    <a:lumMod val="85000"/>
                  </a:schemeClr>
                </a:solidFill>
                <a:latin typeface="Bahnschrift" panose="020B0502040204020203" pitchFamily="34" charset="0"/>
              </a:rPr>
              <a:t>by</a:t>
            </a:r>
            <a:r>
              <a:rPr lang="de-DE" sz="1600" dirty="0">
                <a:solidFill>
                  <a:schemeClr val="tx1">
                    <a:lumMod val="85000"/>
                  </a:schemeClr>
                </a:solidFill>
                <a:latin typeface="Bahnschrift" panose="020B0502040204020203" pitchFamily="34" charset="0"/>
              </a:rPr>
              <a:t> Hermann Jungkunst </a:t>
            </a:r>
            <a:r>
              <a:rPr lang="de-DE" sz="1600" dirty="0" err="1">
                <a:solidFill>
                  <a:schemeClr val="tx1">
                    <a:lumMod val="85000"/>
                  </a:schemeClr>
                </a:solidFill>
                <a:latin typeface="Bahnschrift" panose="020B0502040204020203" pitchFamily="34" charset="0"/>
              </a:rPr>
              <a:t>iES</a:t>
            </a:r>
            <a:r>
              <a:rPr lang="de-DE" sz="1600" dirty="0">
                <a:solidFill>
                  <a:schemeClr val="tx1">
                    <a:lumMod val="85000"/>
                  </a:schemeClr>
                </a:solidFill>
                <a:latin typeface="Bahnschrift" panose="020B0502040204020203" pitchFamily="34" charset="0"/>
              </a:rPr>
              <a:t> Landau</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08795" y="1056558"/>
            <a:ext cx="3758908" cy="5011878"/>
          </a:xfrm>
          <a:prstGeom prst="rect">
            <a:avLst/>
          </a:prstGeom>
        </p:spPr>
      </p:pic>
      <p:sp>
        <p:nvSpPr>
          <p:cNvPr id="11" name="Freihandform 10"/>
          <p:cNvSpPr/>
          <p:nvPr/>
        </p:nvSpPr>
        <p:spPr bwMode="auto">
          <a:xfrm>
            <a:off x="659013" y="4297274"/>
            <a:ext cx="1859973" cy="1916597"/>
          </a:xfrm>
          <a:custGeom>
            <a:avLst/>
            <a:gdLst>
              <a:gd name="connsiteX0" fmla="*/ 0 w 1859973"/>
              <a:gd name="connsiteY0" fmla="*/ 895549 h 1916597"/>
              <a:gd name="connsiteX1" fmla="*/ 529937 w 1859973"/>
              <a:gd name="connsiteY1" fmla="*/ 864376 h 1916597"/>
              <a:gd name="connsiteX2" fmla="*/ 831273 w 1859973"/>
              <a:gd name="connsiteY2" fmla="*/ 22712 h 1916597"/>
              <a:gd name="connsiteX3" fmla="*/ 1039091 w 1859973"/>
              <a:gd name="connsiteY3" fmla="*/ 1903467 h 1916597"/>
              <a:gd name="connsiteX4" fmla="*/ 1330037 w 1859973"/>
              <a:gd name="connsiteY4" fmla="*/ 853985 h 1916597"/>
              <a:gd name="connsiteX5" fmla="*/ 1859973 w 1859973"/>
              <a:gd name="connsiteY5" fmla="*/ 770858 h 19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973" h="1916597">
                <a:moveTo>
                  <a:pt x="0" y="895549"/>
                </a:moveTo>
                <a:cubicBezTo>
                  <a:pt x="195696" y="952699"/>
                  <a:pt x="391392" y="1009849"/>
                  <a:pt x="529937" y="864376"/>
                </a:cubicBezTo>
                <a:cubicBezTo>
                  <a:pt x="668483" y="718903"/>
                  <a:pt x="746414" y="-150470"/>
                  <a:pt x="831273" y="22712"/>
                </a:cubicBezTo>
                <a:cubicBezTo>
                  <a:pt x="916132" y="195894"/>
                  <a:pt x="955964" y="1764922"/>
                  <a:pt x="1039091" y="1903467"/>
                </a:cubicBezTo>
                <a:cubicBezTo>
                  <a:pt x="1122218" y="2042012"/>
                  <a:pt x="1193223" y="1042753"/>
                  <a:pt x="1330037" y="853985"/>
                </a:cubicBezTo>
                <a:cubicBezTo>
                  <a:pt x="1466851" y="665217"/>
                  <a:pt x="1663412" y="718037"/>
                  <a:pt x="1859973" y="770858"/>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0" lang="de-DE" sz="1800" b="0" i="0" u="none" strike="noStrike" cap="none" normalizeH="0" baseline="0">
              <a:ln>
                <a:noFill/>
              </a:ln>
              <a:solidFill>
                <a:srgbClr val="008080"/>
              </a:solidFill>
              <a:effectLst/>
              <a:latin typeface="Arial Rounded MT Bold" pitchFamily="34" charset="0"/>
            </a:endParaRPr>
          </a:p>
        </p:txBody>
      </p:sp>
      <p:sp>
        <p:nvSpPr>
          <p:cNvPr id="12" name="Freihandform 11"/>
          <p:cNvSpPr/>
          <p:nvPr/>
        </p:nvSpPr>
        <p:spPr bwMode="auto">
          <a:xfrm>
            <a:off x="3357586" y="5089153"/>
            <a:ext cx="2615759" cy="364044"/>
          </a:xfrm>
          <a:custGeom>
            <a:avLst/>
            <a:gdLst>
              <a:gd name="connsiteX0" fmla="*/ 0 w 1953491"/>
              <a:gd name="connsiteY0" fmla="*/ 347149 h 651420"/>
              <a:gd name="connsiteX1" fmla="*/ 550718 w 1953491"/>
              <a:gd name="connsiteY1" fmla="*/ 367931 h 651420"/>
              <a:gd name="connsiteX2" fmla="*/ 935182 w 1953491"/>
              <a:gd name="connsiteY2" fmla="*/ 4249 h 651420"/>
              <a:gd name="connsiteX3" fmla="*/ 1288473 w 1953491"/>
              <a:gd name="connsiteY3" fmla="*/ 648485 h 651420"/>
              <a:gd name="connsiteX4" fmla="*/ 1610591 w 1953491"/>
              <a:gd name="connsiteY4" fmla="*/ 243240 h 651420"/>
              <a:gd name="connsiteX5" fmla="*/ 1953491 w 1953491"/>
              <a:gd name="connsiteY5" fmla="*/ 243240 h 6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491" h="651420">
                <a:moveTo>
                  <a:pt x="0" y="347149"/>
                </a:moveTo>
                <a:cubicBezTo>
                  <a:pt x="197427" y="386115"/>
                  <a:pt x="394854" y="425081"/>
                  <a:pt x="550718" y="367931"/>
                </a:cubicBezTo>
                <a:cubicBezTo>
                  <a:pt x="706582" y="310781"/>
                  <a:pt x="812223" y="-42510"/>
                  <a:pt x="935182" y="4249"/>
                </a:cubicBezTo>
                <a:cubicBezTo>
                  <a:pt x="1058141" y="51008"/>
                  <a:pt x="1175905" y="608653"/>
                  <a:pt x="1288473" y="648485"/>
                </a:cubicBezTo>
                <a:cubicBezTo>
                  <a:pt x="1401041" y="688317"/>
                  <a:pt x="1499755" y="310781"/>
                  <a:pt x="1610591" y="243240"/>
                </a:cubicBezTo>
                <a:cubicBezTo>
                  <a:pt x="1721427" y="175699"/>
                  <a:pt x="1837459" y="209469"/>
                  <a:pt x="1953491" y="243240"/>
                </a:cubicBezTo>
              </a:path>
            </a:pathLst>
          </a:custGeom>
          <a:noFill/>
          <a:ln w="76200" cap="flat" cmpd="sng" algn="ctr">
            <a:solidFill>
              <a:srgbClr val="FE92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Tx/>
              <a:buNone/>
              <a:tabLst/>
            </a:pPr>
            <a:endParaRPr kumimoji="0" lang="de-DE" sz="1800" b="0" i="0" u="none" strike="noStrike" cap="none" normalizeH="0" baseline="0">
              <a:ln>
                <a:noFill/>
              </a:ln>
              <a:solidFill>
                <a:srgbClr val="008080"/>
              </a:solidFill>
              <a:effectLst/>
              <a:latin typeface="Arial Rounded MT Bold" pitchFamily="34" charset="0"/>
            </a:endParaRPr>
          </a:p>
        </p:txBody>
      </p:sp>
      <p:sp>
        <p:nvSpPr>
          <p:cNvPr id="6" name="Textfeld 5">
            <a:extLst>
              <a:ext uri="{FF2B5EF4-FFF2-40B4-BE49-F238E27FC236}">
                <a16:creationId xmlns:a16="http://schemas.microsoft.com/office/drawing/2014/main" id="{D1FBD066-E085-4E41-ABBB-7B542DBD718B}"/>
              </a:ext>
            </a:extLst>
          </p:cNvPr>
          <p:cNvSpPr txBox="1"/>
          <p:nvPr/>
        </p:nvSpPr>
        <p:spPr>
          <a:xfrm>
            <a:off x="4800" y="2473046"/>
            <a:ext cx="6703995" cy="1384995"/>
          </a:xfrm>
          <a:prstGeom prst="rect">
            <a:avLst/>
          </a:prstGeom>
          <a:noFill/>
        </p:spPr>
        <p:txBody>
          <a:bodyPr wrap="square" rtlCol="0">
            <a:spAutoFit/>
          </a:bodyPr>
          <a:lstStyle/>
          <a:p>
            <a:pPr algn="ctr"/>
            <a:r>
              <a:rPr lang="en-US" sz="2800" b="1" dirty="0">
                <a:solidFill>
                  <a:srgbClr val="FFC000"/>
                </a:solidFill>
                <a:latin typeface="Bahnschrift" panose="020B0502040204020203" pitchFamily="34" charset="0"/>
              </a:rPr>
              <a:t>“also to ease from external stress “</a:t>
            </a:r>
          </a:p>
          <a:p>
            <a:pPr algn="ctr"/>
            <a:r>
              <a:rPr lang="en-US" sz="2800" b="1" dirty="0">
                <a:latin typeface="Bahnschrift" panose="020B0502040204020203" pitchFamily="34" charset="0"/>
              </a:rPr>
              <a:t>flatten the curve</a:t>
            </a:r>
          </a:p>
          <a:p>
            <a:pPr algn="ctr"/>
            <a:r>
              <a:rPr lang="en-US" sz="2800" b="1" dirty="0">
                <a:solidFill>
                  <a:srgbClr val="FFC000"/>
                </a:solidFill>
                <a:latin typeface="Bahnschrift" panose="020B0502040204020203" pitchFamily="34" charset="0"/>
              </a:rPr>
              <a:t>e.g. pesticides, heavy metals</a:t>
            </a:r>
          </a:p>
        </p:txBody>
      </p:sp>
    </p:spTree>
    <p:extLst>
      <p:ext uri="{BB962C8B-B14F-4D97-AF65-F5344CB8AC3E}">
        <p14:creationId xmlns:p14="http://schemas.microsoft.com/office/powerpoint/2010/main" val="1437941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1107</Words>
  <Application>Microsoft Office PowerPoint</Application>
  <PresentationFormat>Breitbild</PresentationFormat>
  <Paragraphs>206</Paragraphs>
  <Slides>30</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30</vt:i4>
      </vt:variant>
    </vt:vector>
  </HeadingPairs>
  <TitlesOfParts>
    <vt:vector size="41" baseType="lpstr">
      <vt:lpstr>MS PGothic</vt:lpstr>
      <vt:lpstr>MS PGothic</vt:lpstr>
      <vt:lpstr>Aharoni</vt:lpstr>
      <vt:lpstr>Arial</vt:lpstr>
      <vt:lpstr>Arial Rounded MT Bold</vt:lpstr>
      <vt:lpstr>Bahnschrift</vt:lpstr>
      <vt:lpstr>Calibri</vt:lpstr>
      <vt:lpstr>Calibri Light</vt:lpstr>
      <vt:lpstr>UD Digi Kyokasho NP-B</vt:lpstr>
      <vt:lpstr>Wingdings 3</vt:lpstr>
      <vt:lpstr>Office Theme</vt:lpstr>
      <vt:lpstr>Soil System Functioning  </vt:lpstr>
      <vt:lpstr>The concept of  Ecosystem Services (ESS)</vt:lpstr>
      <vt:lpstr>PowerPoint-Präsentation</vt:lpstr>
      <vt:lpstr>PowerPoint-Präsentation</vt:lpstr>
      <vt:lpstr>PowerPoint-Präsentation</vt:lpstr>
      <vt:lpstr>PowerPoint-Präsentation</vt:lpstr>
      <vt:lpstr>the processes in soils that control the functions and thus services are manifold and mostly take place at internal interfaces!</vt:lpstr>
      <vt:lpstr>Soils role in Nature?</vt:lpstr>
      <vt:lpstr>Soils role for Humanity?</vt:lpstr>
      <vt:lpstr>Soils role for Humanity?</vt:lpstr>
      <vt:lpstr>So it is agreed upon  you do not want to loose soils and its functioning</vt:lpstr>
      <vt:lpstr>But soils do differ!  Some have truly less capacity than others   to carry ecosystems and humanity</vt:lpstr>
      <vt:lpstr>Why do soils differ? </vt:lpstr>
      <vt:lpstr>Soil Genesis  Jenny (1941)</vt:lpstr>
      <vt:lpstr>PowerPoint-Präsentation</vt:lpstr>
      <vt:lpstr>Time the most important state factor at the global scale</vt:lpstr>
      <vt:lpstr>Raw conceptual model of nutrient availability with time</vt:lpstr>
      <vt:lpstr>Raw conceptual model of nutrient availability with time</vt:lpstr>
      <vt:lpstr>It is a myth that ecosystem recycle resources perfectly  They sustain via evolutionary adaption (Biodiv)  e.g. to low nutrients  But the ecosystems get more vulnerable to external stressors like us!! </vt:lpstr>
      <vt:lpstr>So you may now think let us loose soils to get fresh and nutritional soil</vt:lpstr>
      <vt:lpstr>A sudden (man-made) erosion of soil would mean crossing a tipping point  evolutionary adaption (Biodiv)  could not follow - chaos  That is one of the reasons why most of the tropics are most likely more vulnerable than e.g. Europe , but also more important in many aspects for the earth system!!!   Unfair I know</vt:lpstr>
      <vt:lpstr>Lack of erosion applies to region lacking topographical differences (relief)  or in other words it only applies for mountainous regions  Most regions of the world are flat so without glaciers soils continuously get older </vt:lpstr>
      <vt:lpstr>Why do soils differ? Soil forming factors </vt:lpstr>
      <vt:lpstr>PowerPoint-Präsentation</vt:lpstr>
      <vt:lpstr>So it is fairly novel to consider soil biodiversity  as the rock in the surf  to maintain soil functioning with soil ageing </vt:lpstr>
      <vt:lpstr>What did we miss?  Where in soils is soil biodiversity  the rock in the surf  to maintain soil functioning with soil ageing? </vt:lpstr>
      <vt:lpstr>PowerPoint-Präsentation</vt:lpstr>
      <vt:lpstr>PowerPoint-Präsentation</vt:lpstr>
      <vt:lpstr>PowerPoint-Präsentation</vt:lpstr>
      <vt:lpstr>Thank you   and I looking very much forward receiving your feedback and questions – and I hope you will be eager to go more into depths of soil functioning as related to soil biodiversity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PROcess-based management of Diversity Generates sustainabilitY</dc:title>
  <dc:creator>claudia.pinzon@posteo.de</dc:creator>
  <cp:lastModifiedBy>Hermann Jungkunst</cp:lastModifiedBy>
  <cp:revision>78</cp:revision>
  <dcterms:created xsi:type="dcterms:W3CDTF">2020-08-04T10:46:36Z</dcterms:created>
  <dcterms:modified xsi:type="dcterms:W3CDTF">2023-06-19T09:47:27Z</dcterms:modified>
</cp:coreProperties>
</file>