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25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96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968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37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92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76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13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57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039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66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93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50EAE-D164-40D4-B9F1-2CC967730FDB}" type="datetimeFigureOut">
              <a:rPr lang="sv-SE" smtClean="0"/>
              <a:t>2023-06-19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52C5-1D9A-41DC-BEF2-71E4D9A8E4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80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469" y="1122363"/>
            <a:ext cx="10825655" cy="2387600"/>
          </a:xfrm>
        </p:spPr>
        <p:txBody>
          <a:bodyPr>
            <a:normAutofit/>
          </a:bodyPr>
          <a:lstStyle/>
          <a:p>
            <a:r>
              <a:rPr lang="sv-SE" sz="3500" b="1" dirty="0" err="1"/>
              <a:t>W</a:t>
            </a:r>
            <a:r>
              <a:rPr lang="sv-SE" sz="3500" b="1" dirty="0" err="1" smtClean="0"/>
              <a:t>elcome</a:t>
            </a:r>
            <a:r>
              <a:rPr lang="sv-SE" sz="3500" dirty="0" smtClean="0"/>
              <a:t> to the PhD </a:t>
            </a:r>
            <a:r>
              <a:rPr lang="sv-SE" sz="3500" dirty="0" err="1" smtClean="0"/>
              <a:t>course</a:t>
            </a:r>
            <a:r>
              <a:rPr lang="sv-SE" sz="3500" dirty="0" smtClean="0"/>
              <a:t> on</a:t>
            </a:r>
            <a:br>
              <a:rPr lang="sv-SE" sz="3500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S</a:t>
            </a:r>
            <a:r>
              <a:rPr lang="sv-SE" dirty="0" smtClean="0"/>
              <a:t>oil Systems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523" y="4009696"/>
            <a:ext cx="11603421" cy="1248103"/>
          </a:xfrm>
        </p:spPr>
        <p:txBody>
          <a:bodyPr>
            <a:normAutofit fontScale="92500" lnSpcReduction="10000"/>
          </a:bodyPr>
          <a:lstStyle/>
          <a:p>
            <a:r>
              <a:rPr lang="sv-SE" sz="2600" i="1" dirty="0" err="1" smtClean="0"/>
              <a:t>Analytical</a:t>
            </a:r>
            <a:r>
              <a:rPr lang="sv-SE" sz="2600" i="1" dirty="0" smtClean="0"/>
              <a:t> </a:t>
            </a:r>
            <a:r>
              <a:rPr lang="sv-SE" sz="2600" i="1" dirty="0" err="1" smtClean="0"/>
              <a:t>methods</a:t>
            </a:r>
            <a:r>
              <a:rPr lang="sv-SE" sz="2600" i="1" dirty="0" smtClean="0"/>
              <a:t> for </a:t>
            </a:r>
            <a:r>
              <a:rPr lang="sv-SE" sz="2600" i="1" dirty="0" err="1" smtClean="0"/>
              <a:t>integrating</a:t>
            </a:r>
            <a:r>
              <a:rPr lang="sv-SE" sz="2600" i="1" dirty="0" smtClean="0"/>
              <a:t> the </a:t>
            </a:r>
            <a:r>
              <a:rPr lang="sv-SE" sz="2600" i="1" dirty="0" err="1" smtClean="0"/>
              <a:t>chemical</a:t>
            </a:r>
            <a:r>
              <a:rPr lang="sv-SE" sz="2600" i="1" dirty="0" smtClean="0"/>
              <a:t> and </a:t>
            </a:r>
            <a:r>
              <a:rPr lang="sv-SE" sz="2600" i="1" dirty="0" err="1" smtClean="0"/>
              <a:t>biophysical</a:t>
            </a:r>
            <a:r>
              <a:rPr lang="sv-SE" sz="2600" i="1" dirty="0" smtClean="0"/>
              <a:t> interface in </a:t>
            </a:r>
            <a:r>
              <a:rPr lang="sv-SE" sz="2600" i="1" dirty="0" err="1" smtClean="0"/>
              <a:t>soils</a:t>
            </a:r>
            <a:endParaRPr lang="sv-SE" sz="2600" i="1" dirty="0" smtClean="0"/>
          </a:p>
          <a:p>
            <a:endParaRPr lang="sv-SE" sz="2600" i="1" dirty="0"/>
          </a:p>
          <a:p>
            <a:r>
              <a:rPr lang="sv-SE" sz="2600" dirty="0" smtClean="0"/>
              <a:t>Nadia Maaroufi &amp; Katharina Meurer</a:t>
            </a:r>
            <a:endParaRPr lang="sv-SE" sz="2600" dirty="0"/>
          </a:p>
        </p:txBody>
      </p:sp>
      <p:pic>
        <p:nvPicPr>
          <p:cNvPr id="4" name="Bildobjekt 1" descr="C:\Users\kamr0005\AppData\Local\Microsoft\Windows\INetCache\Content.Word\SLU_logo_utskriven-ej-tilla╠êgg-rgb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" t="15363" r="6460" b="10309"/>
          <a:stretch/>
        </p:blipFill>
        <p:spPr bwMode="auto">
          <a:xfrm>
            <a:off x="2495057" y="6100368"/>
            <a:ext cx="2009775" cy="6629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5" b="21496"/>
          <a:stretch/>
        </p:blipFill>
        <p:spPr bwMode="auto">
          <a:xfrm>
            <a:off x="4998720" y="6241809"/>
            <a:ext cx="2194560" cy="5403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Logo FoSWF16=5F10=5F6_c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5912" y="5864619"/>
            <a:ext cx="143637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456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772" y="1478781"/>
            <a:ext cx="11188262" cy="5021866"/>
          </a:xfrm>
        </p:spPr>
        <p:txBody>
          <a:bodyPr>
            <a:normAutofit/>
          </a:bodyPr>
          <a:lstStyle/>
          <a:p>
            <a:r>
              <a:rPr lang="sv-SE" dirty="0" err="1" smtClean="0"/>
              <a:t>Room</a:t>
            </a:r>
            <a:r>
              <a:rPr lang="sv-SE" dirty="0" smtClean="0"/>
              <a:t> ”Insikten” on </a:t>
            </a:r>
            <a:r>
              <a:rPr lang="sv-SE" dirty="0" err="1" smtClean="0"/>
              <a:t>Monday</a:t>
            </a:r>
            <a:r>
              <a:rPr lang="sv-SE" dirty="0" smtClean="0"/>
              <a:t>, </a:t>
            </a:r>
            <a:r>
              <a:rPr lang="sv-SE" dirty="0" err="1" smtClean="0"/>
              <a:t>Wednesday</a:t>
            </a:r>
            <a:r>
              <a:rPr lang="sv-SE" dirty="0" smtClean="0"/>
              <a:t>, and </a:t>
            </a:r>
            <a:r>
              <a:rPr lang="sv-SE" dirty="0" err="1" smtClean="0"/>
              <a:t>Thursday</a:t>
            </a:r>
            <a:endParaRPr lang="sv-SE" dirty="0" smtClean="0"/>
          </a:p>
          <a:p>
            <a:r>
              <a:rPr lang="sv-SE" dirty="0" err="1" smtClean="0"/>
              <a:t>Room</a:t>
            </a:r>
            <a:r>
              <a:rPr lang="sv-SE" dirty="0" smtClean="0"/>
              <a:t> ”Biosfären” on </a:t>
            </a:r>
            <a:r>
              <a:rPr lang="sv-SE" dirty="0" err="1" smtClean="0"/>
              <a:t>Tuesday</a:t>
            </a:r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i="1" u="sng" dirty="0" smtClean="0"/>
              <a:t>Internet</a:t>
            </a:r>
            <a:r>
              <a:rPr lang="sv-SE" dirty="0" smtClean="0"/>
              <a:t>: try ”</a:t>
            </a:r>
            <a:r>
              <a:rPr lang="sv-SE" dirty="0" err="1" smtClean="0"/>
              <a:t>eduroam</a:t>
            </a:r>
            <a:r>
              <a:rPr lang="sv-SE" dirty="0" smtClean="0"/>
              <a:t>” to start </a:t>
            </a:r>
            <a:r>
              <a:rPr lang="sv-SE" dirty="0" err="1" smtClean="0"/>
              <a:t>with</a:t>
            </a:r>
            <a:endParaRPr lang="sv-SE" dirty="0" smtClean="0"/>
          </a:p>
          <a:p>
            <a:pPr marL="0" indent="0">
              <a:buNone/>
            </a:pPr>
            <a:endParaRPr lang="sv-SE" sz="2000" dirty="0"/>
          </a:p>
          <a:p>
            <a:r>
              <a:rPr lang="sv-SE" dirty="0" err="1" smtClean="0"/>
              <a:t>Wednesday</a:t>
            </a:r>
            <a:r>
              <a:rPr lang="sv-SE" dirty="0" smtClean="0"/>
              <a:t> at 18:00: </a:t>
            </a:r>
            <a:r>
              <a:rPr lang="sv-SE" i="1" u="sng" dirty="0" smtClean="0"/>
              <a:t>Social </a:t>
            </a:r>
            <a:r>
              <a:rPr lang="sv-SE" i="1" u="sng" dirty="0" err="1" smtClean="0"/>
              <a:t>Dinner</a:t>
            </a:r>
            <a:r>
              <a:rPr lang="sv-SE" i="1" u="sng" dirty="0" smtClean="0"/>
              <a:t> </a:t>
            </a:r>
            <a:r>
              <a:rPr lang="sv-SE" dirty="0" smtClean="0"/>
              <a:t>(vegetarian) in the </a:t>
            </a:r>
            <a:r>
              <a:rPr lang="sv-SE" dirty="0" err="1" smtClean="0"/>
              <a:t>kitchen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MVM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dirty="0" err="1" smtClean="0"/>
              <a:t>Thursday</a:t>
            </a:r>
            <a:r>
              <a:rPr lang="sv-SE" dirty="0" smtClean="0"/>
              <a:t> 10:30 – 12:00: </a:t>
            </a:r>
            <a:r>
              <a:rPr lang="sv-SE" i="1" u="sng" dirty="0" smtClean="0"/>
              <a:t>Final </a:t>
            </a:r>
            <a:r>
              <a:rPr lang="sv-SE" i="1" u="sng" dirty="0" err="1" smtClean="0"/>
              <a:t>literature</a:t>
            </a:r>
            <a:r>
              <a:rPr lang="sv-SE" i="1" u="sng" dirty="0" smtClean="0"/>
              <a:t> meeting</a:t>
            </a:r>
          </a:p>
          <a:p>
            <a:pPr lvl="1"/>
            <a:r>
              <a:rPr lang="sv-SE" dirty="0" smtClean="0"/>
              <a:t>Present </a:t>
            </a:r>
            <a:r>
              <a:rPr lang="sv-SE" dirty="0" err="1" smtClean="0"/>
              <a:t>your</a:t>
            </a:r>
            <a:r>
              <a:rPr lang="sv-SE" dirty="0" smtClean="0"/>
              <a:t> research! In max. 4 </a:t>
            </a:r>
            <a:r>
              <a:rPr lang="sv-SE" dirty="0" err="1" smtClean="0"/>
              <a:t>minutes</a:t>
            </a:r>
            <a:r>
              <a:rPr lang="sv-SE" dirty="0" smtClean="0"/>
              <a:t>! Freestyle! Be </a:t>
            </a:r>
            <a:r>
              <a:rPr lang="sv-SE" dirty="0" err="1" smtClean="0"/>
              <a:t>creative</a:t>
            </a:r>
            <a:r>
              <a:rPr lang="sv-SE" dirty="0" smtClean="0"/>
              <a:t>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sv-SE" dirty="0" smtClean="0">
                <a:sym typeface="Wingdings" panose="05000000000000000000" pitchFamily="2" charset="2"/>
              </a:rPr>
              <a:t>Course </a:t>
            </a:r>
            <a:r>
              <a:rPr lang="sv-SE" dirty="0" err="1" smtClean="0">
                <a:sym typeface="Wingdings" panose="05000000000000000000" pitchFamily="2" charset="2"/>
              </a:rPr>
              <a:t>evaluation</a:t>
            </a:r>
            <a:endParaRPr lang="sv-S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 smtClean="0"/>
              <a:t>Workshop program 19</a:t>
            </a:r>
            <a:r>
              <a:rPr lang="sv-SE" baseline="30000" dirty="0" smtClean="0"/>
              <a:t>th</a:t>
            </a:r>
            <a:r>
              <a:rPr lang="sv-SE" dirty="0" smtClean="0"/>
              <a:t> – 22</a:t>
            </a:r>
            <a:r>
              <a:rPr lang="sv-SE" baseline="30000" dirty="0" smtClean="0"/>
              <a:t>nd</a:t>
            </a:r>
            <a:r>
              <a:rPr lang="sv-SE" dirty="0" smtClean="0"/>
              <a:t> June 2023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612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Workshop program 19</a:t>
            </a:r>
            <a:r>
              <a:rPr lang="sv-SE" baseline="30000" dirty="0" smtClean="0"/>
              <a:t>th</a:t>
            </a:r>
            <a:r>
              <a:rPr lang="sv-SE" dirty="0" smtClean="0"/>
              <a:t> – 22</a:t>
            </a:r>
            <a:r>
              <a:rPr lang="sv-SE" baseline="30000" dirty="0" smtClean="0"/>
              <a:t>nd</a:t>
            </a:r>
            <a:r>
              <a:rPr lang="sv-SE" dirty="0" smtClean="0"/>
              <a:t> June 2023</a:t>
            </a:r>
            <a:endParaRPr lang="sv-SE" dirty="0"/>
          </a:p>
        </p:txBody>
      </p:sp>
      <p:sp>
        <p:nvSpPr>
          <p:cNvPr id="4" name="Textruta 2"/>
          <p:cNvSpPr txBox="1">
            <a:spLocks noChangeArrowheads="1"/>
          </p:cNvSpPr>
          <p:nvPr/>
        </p:nvSpPr>
        <p:spPr bwMode="auto">
          <a:xfrm>
            <a:off x="2526095" y="1900895"/>
            <a:ext cx="6581250" cy="18092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Monday, 19/06	</a:t>
            </a:r>
            <a:r>
              <a:rPr lang="en-US" sz="11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Importance of soil systems for ecosystem services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9:00 – 9:15		Welcome		                       	               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Maaroufi &amp; Meurer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9:15 – 10:30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Linking soil biota and ecosystem services</a:t>
            </a:r>
            <a:r>
              <a: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    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Nadia Maaroufi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Coffee break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10:45 – 12:00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System Services</a:t>
            </a:r>
            <a:r>
              <a:rPr lang="en-US" sz="11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              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Hermann Jungkunst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Lunch break				               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(online)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13:00 – 14:00		</a:t>
            </a: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Changing spatial scales: Soil organic matter            </a:t>
            </a:r>
            <a:r>
              <a:rPr lang="en-GB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Anke Herrmann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40" indent="828040" algn="just">
              <a:lnSpc>
                <a:spcPct val="107000"/>
              </a:lnSpc>
              <a:spcAft>
                <a:spcPts val="0"/>
              </a:spcAft>
            </a:pPr>
            <a:r>
              <a:rPr lang="en-GB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turnover </a:t>
            </a: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agricultural soils</a:t>
            </a: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               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1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14:00 – 16:30</a:t>
            </a:r>
            <a:r>
              <a:rPr lang="en-GB" sz="1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1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Linnéstigen</a:t>
            </a:r>
            <a:r>
              <a:rPr lang="en-GB" sz="11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excursion/laboratories</a:t>
            </a: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     </a:t>
            </a:r>
            <a:r>
              <a:rPr lang="en-GB" sz="1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ruta 2"/>
          <p:cNvSpPr>
            <a:spLocks noChangeArrowheads="1"/>
          </p:cNvSpPr>
          <p:nvPr/>
        </p:nvSpPr>
        <p:spPr>
          <a:xfrm>
            <a:off x="2526095" y="3989991"/>
            <a:ext cx="658125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txBody>
          <a:bodyPr wrap="square" lIns="91440" tIns="45720" rIns="91440" bIns="45720" anchor="ctr">
            <a:no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Tuesday, 20/06	</a:t>
            </a:r>
            <a:r>
              <a:rPr lang="en-US" sz="11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interaction in the natural soil habitat – technical advances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9:15 – 10:15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Agricultural soil quality and ecosystem services           Katharina Meurer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40" indent="828040" algn="just">
              <a:lnSpc>
                <a:spcPct val="106000"/>
              </a:lnSpc>
              <a:spcAft>
                <a:spcPts val="0"/>
              </a:spcAft>
            </a:pP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indicators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the SIREN project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28040" algn="just">
              <a:lnSpc>
                <a:spcPct val="106000"/>
              </a:lnSpc>
              <a:spcAft>
                <a:spcPts val="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 break		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10:45 – 12:00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structure – soil microorganisms interactions         Claire Chenu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Lunch break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13:15 – 14:30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Visualizing the biogeochemical interface in soils          Charlotte </a:t>
            </a:r>
            <a:r>
              <a:rPr lang="en-US" sz="1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Vedére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 break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15:00 – 16:15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organic matter decomposition from energetic       Tobias </a:t>
            </a:r>
            <a:r>
              <a:rPr lang="en-US" sz="1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Bölscher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40" indent="828040" algn="just">
              <a:lnSpc>
                <a:spcPct val="106000"/>
              </a:lnSpc>
              <a:spcAft>
                <a:spcPts val="0"/>
              </a:spcAft>
            </a:pP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perspectives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8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2"/>
          <p:cNvSpPr txBox="1">
            <a:spLocks noChangeArrowheads="1"/>
          </p:cNvSpPr>
          <p:nvPr/>
        </p:nvSpPr>
        <p:spPr bwMode="auto">
          <a:xfrm>
            <a:off x="2555129" y="1805151"/>
            <a:ext cx="6604637" cy="213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Wednesday, 21/06	</a:t>
            </a:r>
            <a:r>
              <a:rPr lang="en-US" sz="11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interaction in the natural soil habitat – technical advances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9:15 – 10:15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Non-invasive 3-D imaging methods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Mats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Larsbo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 break		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10:45 – 12:00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 of spatial patterns in soil systems</a:t>
            </a:r>
            <a:r>
              <a: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Naoise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Nunan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Lunch break				 </a:t>
            </a:r>
            <a:r>
              <a:rPr lang="en-US" sz="11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online)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13:15 – 14:30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Quantifying temporal dynamics of soil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       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Frederic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Leuther</a:t>
            </a:r>
            <a:r>
              <a: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 using X-ray CT scanning	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online)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 break				                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15:00 – 16:15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Investigating microbe-mineral-organic matter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Marco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Keiluweit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40" indent="828040" algn="just">
              <a:lnSpc>
                <a:spcPct val="107000"/>
              </a:lnSpc>
              <a:spcAft>
                <a:spcPts val="0"/>
              </a:spcAft>
            </a:pP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interactions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soils:  Recent advances in X-ray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online)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40" indent="828040" algn="just">
              <a:lnSpc>
                <a:spcPct val="107000"/>
              </a:lnSpc>
              <a:spcAft>
                <a:spcPts val="0"/>
              </a:spcAft>
            </a:pP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spectroscopy/microscopy approaches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 smtClean="0"/>
              <a:t>Workshop program 19</a:t>
            </a:r>
            <a:r>
              <a:rPr lang="sv-SE" baseline="30000" dirty="0" smtClean="0"/>
              <a:t>th</a:t>
            </a:r>
            <a:r>
              <a:rPr lang="sv-SE" dirty="0" smtClean="0"/>
              <a:t> – 22</a:t>
            </a:r>
            <a:r>
              <a:rPr lang="sv-SE" baseline="30000" dirty="0" smtClean="0"/>
              <a:t>nd</a:t>
            </a:r>
            <a:r>
              <a:rPr lang="sv-SE" dirty="0" smtClean="0"/>
              <a:t> June 2023</a:t>
            </a:r>
            <a:endParaRPr lang="sv-SE" dirty="0"/>
          </a:p>
        </p:txBody>
      </p:sp>
      <p:sp>
        <p:nvSpPr>
          <p:cNvPr id="6" name="Textruta 2"/>
          <p:cNvSpPr txBox="1">
            <a:spLocks noChangeArrowheads="1"/>
          </p:cNvSpPr>
          <p:nvPr/>
        </p:nvSpPr>
        <p:spPr bwMode="auto">
          <a:xfrm>
            <a:off x="2555128" y="4215525"/>
            <a:ext cx="6604637" cy="1422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Thursday, 22/06	</a:t>
            </a:r>
            <a:r>
              <a:rPr lang="en-US" sz="11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Importance of soil systems for ecosystem services – various spatial scales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9:00 – </a:t>
            </a: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10:00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structure dynamics as influenced by 	         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Katharina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Meurer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40" indent="828040" algn="just">
              <a:lnSpc>
                <a:spcPct val="107000"/>
              </a:lnSpc>
              <a:spcAft>
                <a:spcPts val="0"/>
              </a:spcAft>
            </a:pP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soil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organic matter content and soil biology	</a:t>
            </a:r>
            <a:r>
              <a: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          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Coffee break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10:30 – 12:00	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literature meeting and wrap-up; 	          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Nadia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Maaroufi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40" indent="828040" algn="just">
              <a:lnSpc>
                <a:spcPct val="107000"/>
              </a:lnSpc>
              <a:spcAft>
                <a:spcPts val="0"/>
              </a:spcAft>
            </a:pPr>
            <a:r>
              <a:rPr lang="en-US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course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Lunch break	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7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 smtClean="0"/>
              <a:t>Workshop program 19</a:t>
            </a:r>
            <a:r>
              <a:rPr lang="sv-SE" baseline="30000" dirty="0" smtClean="0"/>
              <a:t>th</a:t>
            </a:r>
            <a:r>
              <a:rPr lang="sv-SE" dirty="0" smtClean="0"/>
              <a:t> – 22</a:t>
            </a:r>
            <a:r>
              <a:rPr lang="sv-SE" baseline="30000" dirty="0" smtClean="0"/>
              <a:t>nd</a:t>
            </a:r>
            <a:r>
              <a:rPr lang="sv-SE" dirty="0" smtClean="0"/>
              <a:t> June 2023</a:t>
            </a: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3182734" y="3137338"/>
            <a:ext cx="582653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dirty="0" err="1" smtClean="0"/>
              <a:t>Any</a:t>
            </a:r>
            <a:r>
              <a:rPr lang="sv-SE" sz="3500" dirty="0" smtClean="0"/>
              <a:t> </a:t>
            </a:r>
            <a:r>
              <a:rPr lang="sv-SE" sz="3500" dirty="0" err="1" smtClean="0"/>
              <a:t>questions</a:t>
            </a:r>
            <a:r>
              <a:rPr lang="sv-SE" sz="3500" dirty="0" smtClean="0"/>
              <a:t> </a:t>
            </a:r>
            <a:r>
              <a:rPr lang="sv-SE" sz="3500" dirty="0" err="1" smtClean="0"/>
              <a:t>before</a:t>
            </a:r>
            <a:r>
              <a:rPr lang="sv-SE" sz="3500" dirty="0" smtClean="0"/>
              <a:t> </a:t>
            </a:r>
            <a:r>
              <a:rPr lang="sv-SE" sz="3500" dirty="0" err="1" smtClean="0"/>
              <a:t>we</a:t>
            </a:r>
            <a:r>
              <a:rPr lang="sv-SE" sz="3500" dirty="0" smtClean="0"/>
              <a:t> start?</a:t>
            </a:r>
            <a:endParaRPr lang="sv-SE" sz="3500" dirty="0"/>
          </a:p>
        </p:txBody>
      </p:sp>
      <p:grpSp>
        <p:nvGrpSpPr>
          <p:cNvPr id="6" name="Google Shape;11559;p147"/>
          <p:cNvGrpSpPr/>
          <p:nvPr/>
        </p:nvGrpSpPr>
        <p:grpSpPr>
          <a:xfrm>
            <a:off x="1369839" y="2701691"/>
            <a:ext cx="720000" cy="720000"/>
            <a:chOff x="3040984" y="3681059"/>
            <a:chExt cx="356164" cy="355815"/>
          </a:xfrm>
        </p:grpSpPr>
        <p:sp>
          <p:nvSpPr>
            <p:cNvPr id="7" name="Google Shape;11560;p147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1561;p147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1562;p147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" name="Google Shape;11559;p147"/>
          <p:cNvGrpSpPr/>
          <p:nvPr/>
        </p:nvGrpSpPr>
        <p:grpSpPr>
          <a:xfrm>
            <a:off x="4612281" y="1981691"/>
            <a:ext cx="720000" cy="720000"/>
            <a:chOff x="3040984" y="3681059"/>
            <a:chExt cx="356164" cy="355815"/>
          </a:xfrm>
        </p:grpSpPr>
        <p:sp>
          <p:nvSpPr>
            <p:cNvPr id="11" name="Google Shape;11560;p147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561;p147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562;p147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1559;p147"/>
          <p:cNvGrpSpPr/>
          <p:nvPr/>
        </p:nvGrpSpPr>
        <p:grpSpPr>
          <a:xfrm>
            <a:off x="3582267" y="4292717"/>
            <a:ext cx="720000" cy="720000"/>
            <a:chOff x="3040984" y="3681059"/>
            <a:chExt cx="356164" cy="355815"/>
          </a:xfrm>
        </p:grpSpPr>
        <p:sp>
          <p:nvSpPr>
            <p:cNvPr id="15" name="Google Shape;11560;p147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561;p147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562;p147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1559;p147"/>
          <p:cNvGrpSpPr/>
          <p:nvPr/>
        </p:nvGrpSpPr>
        <p:grpSpPr>
          <a:xfrm>
            <a:off x="7670791" y="4779271"/>
            <a:ext cx="720000" cy="720000"/>
            <a:chOff x="3040984" y="3681059"/>
            <a:chExt cx="356164" cy="355815"/>
          </a:xfrm>
        </p:grpSpPr>
        <p:sp>
          <p:nvSpPr>
            <p:cNvPr id="19" name="Google Shape;11560;p147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561;p147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562;p147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1559;p147"/>
          <p:cNvGrpSpPr/>
          <p:nvPr/>
        </p:nvGrpSpPr>
        <p:grpSpPr>
          <a:xfrm>
            <a:off x="7911189" y="2269369"/>
            <a:ext cx="720000" cy="720000"/>
            <a:chOff x="3040984" y="3681059"/>
            <a:chExt cx="356164" cy="355815"/>
          </a:xfrm>
        </p:grpSpPr>
        <p:sp>
          <p:nvSpPr>
            <p:cNvPr id="23" name="Google Shape;11560;p147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561;p147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562;p147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11559;p147"/>
          <p:cNvGrpSpPr/>
          <p:nvPr/>
        </p:nvGrpSpPr>
        <p:grpSpPr>
          <a:xfrm>
            <a:off x="10240571" y="3357296"/>
            <a:ext cx="720000" cy="720000"/>
            <a:chOff x="3040984" y="3681059"/>
            <a:chExt cx="356164" cy="355815"/>
          </a:xfrm>
        </p:grpSpPr>
        <p:sp>
          <p:nvSpPr>
            <p:cNvPr id="27" name="Google Shape;11560;p147"/>
            <p:cNvSpPr/>
            <p:nvPr/>
          </p:nvSpPr>
          <p:spPr>
            <a:xfrm>
              <a:off x="3040984" y="3681059"/>
              <a:ext cx="356164" cy="355815"/>
            </a:xfrm>
            <a:custGeom>
              <a:avLst/>
              <a:gdLst/>
              <a:ahLst/>
              <a:cxnLst/>
              <a:rect l="l" t="t" r="r" b="b"/>
              <a:pathLst>
                <a:path w="11216" h="11205" extrusionOk="0">
                  <a:moveTo>
                    <a:pt x="5620" y="0"/>
                  </a:moveTo>
                  <a:cubicBezTo>
                    <a:pt x="4274" y="0"/>
                    <a:pt x="2965" y="488"/>
                    <a:pt x="1953" y="1369"/>
                  </a:cubicBezTo>
                  <a:cubicBezTo>
                    <a:pt x="1881" y="1429"/>
                    <a:pt x="1881" y="1536"/>
                    <a:pt x="1941" y="1608"/>
                  </a:cubicBezTo>
                  <a:cubicBezTo>
                    <a:pt x="1972" y="1645"/>
                    <a:pt x="2016" y="1663"/>
                    <a:pt x="2061" y="1663"/>
                  </a:cubicBezTo>
                  <a:cubicBezTo>
                    <a:pt x="2103" y="1663"/>
                    <a:pt x="2145" y="1648"/>
                    <a:pt x="2179" y="1620"/>
                  </a:cubicBezTo>
                  <a:cubicBezTo>
                    <a:pt x="3131" y="786"/>
                    <a:pt x="4358" y="346"/>
                    <a:pt x="5620" y="346"/>
                  </a:cubicBezTo>
                  <a:cubicBezTo>
                    <a:pt x="7013" y="346"/>
                    <a:pt x="8346" y="893"/>
                    <a:pt x="9335" y="1893"/>
                  </a:cubicBezTo>
                  <a:cubicBezTo>
                    <a:pt x="10335" y="2882"/>
                    <a:pt x="10882" y="4215"/>
                    <a:pt x="10882" y="5608"/>
                  </a:cubicBezTo>
                  <a:cubicBezTo>
                    <a:pt x="10882" y="7013"/>
                    <a:pt x="10335" y="8335"/>
                    <a:pt x="9335" y="9335"/>
                  </a:cubicBezTo>
                  <a:cubicBezTo>
                    <a:pt x="8346" y="10323"/>
                    <a:pt x="7013" y="10883"/>
                    <a:pt x="5620" y="10883"/>
                  </a:cubicBezTo>
                  <a:cubicBezTo>
                    <a:pt x="4215" y="10883"/>
                    <a:pt x="2893" y="10323"/>
                    <a:pt x="1893" y="9335"/>
                  </a:cubicBezTo>
                  <a:cubicBezTo>
                    <a:pt x="893" y="8335"/>
                    <a:pt x="345" y="7013"/>
                    <a:pt x="345" y="5608"/>
                  </a:cubicBezTo>
                  <a:cubicBezTo>
                    <a:pt x="345" y="4298"/>
                    <a:pt x="822" y="3048"/>
                    <a:pt x="1703" y="2084"/>
                  </a:cubicBezTo>
                  <a:cubicBezTo>
                    <a:pt x="1762" y="2012"/>
                    <a:pt x="1762" y="1905"/>
                    <a:pt x="1691" y="1846"/>
                  </a:cubicBezTo>
                  <a:cubicBezTo>
                    <a:pt x="1657" y="1817"/>
                    <a:pt x="1614" y="1802"/>
                    <a:pt x="1573" y="1802"/>
                  </a:cubicBezTo>
                  <a:cubicBezTo>
                    <a:pt x="1528" y="1802"/>
                    <a:pt x="1484" y="1820"/>
                    <a:pt x="1453" y="1858"/>
                  </a:cubicBezTo>
                  <a:cubicBezTo>
                    <a:pt x="512" y="2882"/>
                    <a:pt x="0" y="4227"/>
                    <a:pt x="0" y="5608"/>
                  </a:cubicBezTo>
                  <a:cubicBezTo>
                    <a:pt x="0" y="7096"/>
                    <a:pt x="583" y="8513"/>
                    <a:pt x="1643" y="9573"/>
                  </a:cubicBezTo>
                  <a:cubicBezTo>
                    <a:pt x="2703" y="10621"/>
                    <a:pt x="4096" y="11204"/>
                    <a:pt x="5608" y="11204"/>
                  </a:cubicBezTo>
                  <a:cubicBezTo>
                    <a:pt x="7108" y="11204"/>
                    <a:pt x="8501" y="10621"/>
                    <a:pt x="9561" y="9573"/>
                  </a:cubicBezTo>
                  <a:cubicBezTo>
                    <a:pt x="10620" y="8513"/>
                    <a:pt x="11204" y="7108"/>
                    <a:pt x="11204" y="5608"/>
                  </a:cubicBezTo>
                  <a:cubicBezTo>
                    <a:pt x="11216" y="4096"/>
                    <a:pt x="10632" y="2691"/>
                    <a:pt x="9573" y="1631"/>
                  </a:cubicBezTo>
                  <a:cubicBezTo>
                    <a:pt x="8525" y="572"/>
                    <a:pt x="7120" y="0"/>
                    <a:pt x="562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561;p147"/>
            <p:cNvSpPr/>
            <p:nvPr/>
          </p:nvSpPr>
          <p:spPr>
            <a:xfrm>
              <a:off x="3183120" y="3921508"/>
              <a:ext cx="59414" cy="59382"/>
            </a:xfrm>
            <a:custGeom>
              <a:avLst/>
              <a:gdLst/>
              <a:ahLst/>
              <a:cxnLst/>
              <a:rect l="l" t="t" r="r" b="b"/>
              <a:pathLst>
                <a:path w="1871" h="1870" extrusionOk="0">
                  <a:moveTo>
                    <a:pt x="929" y="334"/>
                  </a:moveTo>
                  <a:cubicBezTo>
                    <a:pt x="1263" y="334"/>
                    <a:pt x="1549" y="608"/>
                    <a:pt x="1549" y="941"/>
                  </a:cubicBezTo>
                  <a:cubicBezTo>
                    <a:pt x="1549" y="1263"/>
                    <a:pt x="1263" y="1548"/>
                    <a:pt x="929" y="1548"/>
                  </a:cubicBezTo>
                  <a:cubicBezTo>
                    <a:pt x="608" y="1548"/>
                    <a:pt x="334" y="1287"/>
                    <a:pt x="334" y="941"/>
                  </a:cubicBezTo>
                  <a:cubicBezTo>
                    <a:pt x="334" y="596"/>
                    <a:pt x="608" y="334"/>
                    <a:pt x="929" y="334"/>
                  </a:cubicBezTo>
                  <a:close/>
                  <a:moveTo>
                    <a:pt x="929" y="1"/>
                  </a:moveTo>
                  <a:cubicBezTo>
                    <a:pt x="429" y="1"/>
                    <a:pt x="1" y="417"/>
                    <a:pt x="1" y="941"/>
                  </a:cubicBezTo>
                  <a:cubicBezTo>
                    <a:pt x="1" y="1453"/>
                    <a:pt x="417" y="1870"/>
                    <a:pt x="929" y="1870"/>
                  </a:cubicBezTo>
                  <a:cubicBezTo>
                    <a:pt x="1191" y="1870"/>
                    <a:pt x="1430" y="1775"/>
                    <a:pt x="1608" y="1596"/>
                  </a:cubicBezTo>
                  <a:cubicBezTo>
                    <a:pt x="1787" y="1417"/>
                    <a:pt x="1870" y="1179"/>
                    <a:pt x="1870" y="941"/>
                  </a:cubicBezTo>
                  <a:cubicBezTo>
                    <a:pt x="1870" y="679"/>
                    <a:pt x="1763" y="453"/>
                    <a:pt x="1584" y="263"/>
                  </a:cubicBezTo>
                  <a:cubicBezTo>
                    <a:pt x="1406" y="108"/>
                    <a:pt x="1191" y="1"/>
                    <a:pt x="9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562;p147"/>
            <p:cNvSpPr/>
            <p:nvPr/>
          </p:nvSpPr>
          <p:spPr>
            <a:xfrm>
              <a:off x="3149110" y="3735868"/>
              <a:ext cx="141056" cy="174716"/>
            </a:xfrm>
            <a:custGeom>
              <a:avLst/>
              <a:gdLst/>
              <a:ahLst/>
              <a:cxnLst/>
              <a:rect l="l" t="t" r="r" b="b"/>
              <a:pathLst>
                <a:path w="4442" h="5502" extrusionOk="0">
                  <a:moveTo>
                    <a:pt x="2143" y="1"/>
                  </a:moveTo>
                  <a:cubicBezTo>
                    <a:pt x="1322" y="1"/>
                    <a:pt x="810" y="286"/>
                    <a:pt x="536" y="501"/>
                  </a:cubicBezTo>
                  <a:cubicBezTo>
                    <a:pt x="191" y="786"/>
                    <a:pt x="0" y="1156"/>
                    <a:pt x="0" y="1513"/>
                  </a:cubicBezTo>
                  <a:cubicBezTo>
                    <a:pt x="0" y="1739"/>
                    <a:pt x="84" y="1941"/>
                    <a:pt x="262" y="2084"/>
                  </a:cubicBezTo>
                  <a:cubicBezTo>
                    <a:pt x="393" y="2203"/>
                    <a:pt x="596" y="2263"/>
                    <a:pt x="774" y="2263"/>
                  </a:cubicBezTo>
                  <a:cubicBezTo>
                    <a:pt x="1084" y="2263"/>
                    <a:pt x="1227" y="2049"/>
                    <a:pt x="1334" y="1894"/>
                  </a:cubicBezTo>
                  <a:cubicBezTo>
                    <a:pt x="1465" y="1679"/>
                    <a:pt x="1596" y="1489"/>
                    <a:pt x="2108" y="1489"/>
                  </a:cubicBezTo>
                  <a:cubicBezTo>
                    <a:pt x="2286" y="1489"/>
                    <a:pt x="2858" y="1525"/>
                    <a:pt x="2858" y="2001"/>
                  </a:cubicBezTo>
                  <a:cubicBezTo>
                    <a:pt x="2858" y="2358"/>
                    <a:pt x="2512" y="2632"/>
                    <a:pt x="2227" y="2858"/>
                  </a:cubicBezTo>
                  <a:cubicBezTo>
                    <a:pt x="2155" y="2918"/>
                    <a:pt x="2072" y="2965"/>
                    <a:pt x="2024" y="3025"/>
                  </a:cubicBezTo>
                  <a:cubicBezTo>
                    <a:pt x="1679" y="3323"/>
                    <a:pt x="1286" y="3763"/>
                    <a:pt x="1286" y="4668"/>
                  </a:cubicBezTo>
                  <a:cubicBezTo>
                    <a:pt x="1286" y="5180"/>
                    <a:pt x="1405" y="5501"/>
                    <a:pt x="2000" y="5501"/>
                  </a:cubicBezTo>
                  <a:cubicBezTo>
                    <a:pt x="2274" y="5501"/>
                    <a:pt x="2465" y="5442"/>
                    <a:pt x="2596" y="5323"/>
                  </a:cubicBezTo>
                  <a:cubicBezTo>
                    <a:pt x="2703" y="5216"/>
                    <a:pt x="2762" y="5085"/>
                    <a:pt x="2762" y="4918"/>
                  </a:cubicBezTo>
                  <a:cubicBezTo>
                    <a:pt x="2762" y="4430"/>
                    <a:pt x="2762" y="4192"/>
                    <a:pt x="3263" y="3787"/>
                  </a:cubicBezTo>
                  <a:lnTo>
                    <a:pt x="3286" y="3787"/>
                  </a:lnTo>
                  <a:cubicBezTo>
                    <a:pt x="3298" y="3775"/>
                    <a:pt x="3322" y="3763"/>
                    <a:pt x="3358" y="3727"/>
                  </a:cubicBezTo>
                  <a:cubicBezTo>
                    <a:pt x="3429" y="3680"/>
                    <a:pt x="3453" y="3573"/>
                    <a:pt x="3393" y="3489"/>
                  </a:cubicBezTo>
                  <a:cubicBezTo>
                    <a:pt x="3360" y="3449"/>
                    <a:pt x="3311" y="3427"/>
                    <a:pt x="3261" y="3427"/>
                  </a:cubicBezTo>
                  <a:cubicBezTo>
                    <a:pt x="3224" y="3427"/>
                    <a:pt x="3186" y="3440"/>
                    <a:pt x="3155" y="3465"/>
                  </a:cubicBezTo>
                  <a:cubicBezTo>
                    <a:pt x="3120" y="3477"/>
                    <a:pt x="3108" y="3513"/>
                    <a:pt x="3072" y="3525"/>
                  </a:cubicBezTo>
                  <a:lnTo>
                    <a:pt x="3060" y="3525"/>
                  </a:lnTo>
                  <a:cubicBezTo>
                    <a:pt x="2465" y="3989"/>
                    <a:pt x="2429" y="4346"/>
                    <a:pt x="2429" y="4906"/>
                  </a:cubicBezTo>
                  <a:cubicBezTo>
                    <a:pt x="2429" y="4977"/>
                    <a:pt x="2429" y="5156"/>
                    <a:pt x="2000" y="5156"/>
                  </a:cubicBezTo>
                  <a:cubicBezTo>
                    <a:pt x="1798" y="5156"/>
                    <a:pt x="1739" y="5120"/>
                    <a:pt x="1703" y="5085"/>
                  </a:cubicBezTo>
                  <a:cubicBezTo>
                    <a:pt x="1643" y="5025"/>
                    <a:pt x="1619" y="4882"/>
                    <a:pt x="1619" y="4656"/>
                  </a:cubicBezTo>
                  <a:cubicBezTo>
                    <a:pt x="1619" y="3882"/>
                    <a:pt x="1929" y="3513"/>
                    <a:pt x="2227" y="3251"/>
                  </a:cubicBezTo>
                  <a:cubicBezTo>
                    <a:pt x="2286" y="3215"/>
                    <a:pt x="2346" y="3156"/>
                    <a:pt x="2417" y="3108"/>
                  </a:cubicBezTo>
                  <a:cubicBezTo>
                    <a:pt x="2762" y="2858"/>
                    <a:pt x="3179" y="2525"/>
                    <a:pt x="3179" y="1989"/>
                  </a:cubicBezTo>
                  <a:cubicBezTo>
                    <a:pt x="3179" y="1465"/>
                    <a:pt x="2762" y="1144"/>
                    <a:pt x="2108" y="1144"/>
                  </a:cubicBezTo>
                  <a:cubicBezTo>
                    <a:pt x="1417" y="1144"/>
                    <a:pt x="1215" y="1453"/>
                    <a:pt x="1048" y="1691"/>
                  </a:cubicBezTo>
                  <a:cubicBezTo>
                    <a:pt x="941" y="1858"/>
                    <a:pt x="881" y="1918"/>
                    <a:pt x="750" y="1918"/>
                  </a:cubicBezTo>
                  <a:cubicBezTo>
                    <a:pt x="572" y="1918"/>
                    <a:pt x="322" y="1810"/>
                    <a:pt x="322" y="1513"/>
                  </a:cubicBezTo>
                  <a:cubicBezTo>
                    <a:pt x="322" y="1322"/>
                    <a:pt x="429" y="1025"/>
                    <a:pt x="738" y="775"/>
                  </a:cubicBezTo>
                  <a:cubicBezTo>
                    <a:pt x="977" y="572"/>
                    <a:pt x="1405" y="334"/>
                    <a:pt x="2131" y="334"/>
                  </a:cubicBezTo>
                  <a:cubicBezTo>
                    <a:pt x="3298" y="334"/>
                    <a:pt x="4120" y="953"/>
                    <a:pt x="4120" y="1822"/>
                  </a:cubicBezTo>
                  <a:cubicBezTo>
                    <a:pt x="4120" y="2227"/>
                    <a:pt x="3941" y="2644"/>
                    <a:pt x="3596" y="3037"/>
                  </a:cubicBezTo>
                  <a:cubicBezTo>
                    <a:pt x="3524" y="3096"/>
                    <a:pt x="3536" y="3203"/>
                    <a:pt x="3596" y="3263"/>
                  </a:cubicBezTo>
                  <a:cubicBezTo>
                    <a:pt x="3629" y="3290"/>
                    <a:pt x="3669" y="3305"/>
                    <a:pt x="3709" y="3305"/>
                  </a:cubicBezTo>
                  <a:cubicBezTo>
                    <a:pt x="3755" y="3305"/>
                    <a:pt x="3802" y="3284"/>
                    <a:pt x="3834" y="3239"/>
                  </a:cubicBezTo>
                  <a:cubicBezTo>
                    <a:pt x="4239" y="2787"/>
                    <a:pt x="4441" y="2310"/>
                    <a:pt x="4441" y="1810"/>
                  </a:cubicBezTo>
                  <a:cubicBezTo>
                    <a:pt x="4441" y="1287"/>
                    <a:pt x="4203" y="834"/>
                    <a:pt x="3786" y="501"/>
                  </a:cubicBezTo>
                  <a:cubicBezTo>
                    <a:pt x="3370" y="179"/>
                    <a:pt x="2798" y="1"/>
                    <a:pt x="21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88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500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Welcome to the PhD course on  Soil Systems</vt:lpstr>
      <vt:lpstr>Workshop program 19th – 22nd June 2023</vt:lpstr>
      <vt:lpstr>Workshop program 19th – 22nd June 2023</vt:lpstr>
      <vt:lpstr>Workshop program 19th – 22nd June 2023</vt:lpstr>
      <vt:lpstr>Workshop program 19th – 22nd June 2023</vt:lpstr>
    </vt:vector>
  </TitlesOfParts>
  <Company>SLU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Systems</dc:title>
  <dc:creator>Katharina Meurer</dc:creator>
  <cp:lastModifiedBy>Katharina Meurer</cp:lastModifiedBy>
  <cp:revision>14</cp:revision>
  <dcterms:created xsi:type="dcterms:W3CDTF">2023-06-19T04:16:24Z</dcterms:created>
  <dcterms:modified xsi:type="dcterms:W3CDTF">2023-06-19T06:37:17Z</dcterms:modified>
</cp:coreProperties>
</file>