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9" r:id="rId6"/>
    <p:sldId id="279" r:id="rId7"/>
    <p:sldId id="280" r:id="rId8"/>
    <p:sldId id="282" r:id="rId9"/>
    <p:sldId id="293" r:id="rId10"/>
    <p:sldId id="286" r:id="rId11"/>
    <p:sldId id="292" r:id="rId12"/>
    <p:sldId id="294" r:id="rId13"/>
    <p:sldId id="295" r:id="rId14"/>
    <p:sldId id="297" r:id="rId15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1BF"/>
    <a:srgbClr val="33CCCC"/>
    <a:srgbClr val="008C8E"/>
    <a:srgbClr val="44546A"/>
    <a:srgbClr val="C2E6E5"/>
    <a:srgbClr val="D6DCE5"/>
    <a:srgbClr val="FF4165"/>
    <a:srgbClr val="30B2C2"/>
    <a:srgbClr val="5BC8D7"/>
    <a:srgbClr val="967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28" autoAdjust="0"/>
    <p:restoredTop sz="94003" autoAdjust="0"/>
  </p:normalViewPr>
  <p:slideViewPr>
    <p:cSldViewPr snapToGrid="0">
      <p:cViewPr>
        <p:scale>
          <a:sx n="81" d="100"/>
          <a:sy n="81" d="100"/>
        </p:scale>
        <p:origin x="-16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630"/>
    </p:cViewPr>
  </p:sorterViewPr>
  <p:notesViewPr>
    <p:cSldViewPr snapToGrid="0" showGuides="1">
      <p:cViewPr varScale="1">
        <p:scale>
          <a:sx n="45" d="100"/>
          <a:sy n="45" d="100"/>
        </p:scale>
        <p:origin x="191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C46547B3-9B23-41DA-8ADE-59B19892BF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FDE7782A-E397-49B2-B823-D85726D81F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AB556-0FDF-4EDA-A575-14E61879236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0E48B5E3-B570-4901-B04E-1E1C397A39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E869C143-0C12-4799-ABB7-FBC47268C1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A603D-D964-4452-834A-7F273E3CCB5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183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8B7C7-63BD-44E9-8D17-9C1011EEE853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88729-24F1-429F-B6DB-DDF6D221F5F4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3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tegning, spil&#10;&#10;Automatisk genereret beskrivelse">
            <a:extLst>
              <a:ext uri="{FF2B5EF4-FFF2-40B4-BE49-F238E27FC236}">
                <a16:creationId xmlns="" xmlns:a16="http://schemas.microsoft.com/office/drawing/2014/main" id="{95E6BDFD-52B7-4C01-901C-FBCDF91031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"/>
          <a:stretch/>
        </p:blipFill>
        <p:spPr>
          <a:xfrm>
            <a:off x="0" y="-1173989"/>
            <a:ext cx="12188687" cy="810370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B350B7E2-D125-444A-B58F-144C7DBEBB88}" type="datetime1">
              <a:rPr lang="da-DK" smtClean="0"/>
              <a:t>05-03-2023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5A166D7-409D-4DB2-A280-EA07AC6CCF3C}" type="slidenum">
              <a:rPr lang="da-DK" smtClean="0"/>
              <a:t>‹Nr.›</a:t>
            </a:fld>
            <a:endParaRPr lang="da-DK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9720" y="5684643"/>
            <a:ext cx="2129246" cy="73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4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 baseline="0">
                <a:solidFill>
                  <a:srgbClr val="967E51"/>
                </a:solidFill>
              </a:defRPr>
            </a:lvl1pPr>
            <a:lvl2pPr>
              <a:defRPr sz="1575">
                <a:solidFill>
                  <a:srgbClr val="839E3F"/>
                </a:solidFill>
              </a:defRPr>
            </a:lvl2pPr>
            <a:lvl3pPr>
              <a:defRPr sz="1350">
                <a:solidFill>
                  <a:srgbClr val="839E3F"/>
                </a:solidFill>
              </a:defRPr>
            </a:lvl3pPr>
            <a:lvl4pPr>
              <a:defRPr sz="1125">
                <a:solidFill>
                  <a:srgbClr val="839E3F"/>
                </a:solidFill>
              </a:defRPr>
            </a:lvl4pPr>
            <a:lvl5pPr>
              <a:defRPr sz="1125">
                <a:solidFill>
                  <a:srgbClr val="839E3F"/>
                </a:solidFill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 baseline="0">
                <a:solidFill>
                  <a:srgbClr val="967E51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718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>
                <a:solidFill>
                  <a:srgbClr val="967E51"/>
                </a:solidFill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da-DK" dirty="0"/>
              <a:t>Picture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>
                <a:solidFill>
                  <a:srgbClr val="967E51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8127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Autofit/>
          </a:bodyPr>
          <a:lstStyle>
            <a:lvl1pPr>
              <a:defRPr>
                <a:solidFill>
                  <a:srgbClr val="967E51"/>
                </a:solidFill>
              </a:defRPr>
            </a:lvl1pPr>
            <a:lvl2pPr>
              <a:defRPr>
                <a:solidFill>
                  <a:srgbClr val="839E3F"/>
                </a:solidFill>
              </a:defRPr>
            </a:lvl2pPr>
            <a:lvl3pPr>
              <a:defRPr>
                <a:solidFill>
                  <a:srgbClr val="839E3F"/>
                </a:solidFill>
              </a:defRPr>
            </a:lvl3pPr>
            <a:lvl4pPr>
              <a:defRPr>
                <a:solidFill>
                  <a:srgbClr val="839E3F"/>
                </a:solidFill>
              </a:defRPr>
            </a:lvl4pPr>
            <a:lvl5pPr>
              <a:defRPr>
                <a:solidFill>
                  <a:srgbClr val="839E3F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9784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 hasCustomPrompt="1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123335" y="72707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967E51"/>
                </a:solidFill>
              </a:defRPr>
            </a:lvl1pPr>
            <a:lvl2pPr>
              <a:defRPr>
                <a:solidFill>
                  <a:srgbClr val="839E3F"/>
                </a:solidFill>
              </a:defRPr>
            </a:lvl2pPr>
            <a:lvl3pPr>
              <a:defRPr>
                <a:solidFill>
                  <a:srgbClr val="839E3F"/>
                </a:solidFill>
              </a:defRPr>
            </a:lvl3pPr>
            <a:lvl4pPr>
              <a:defRPr>
                <a:solidFill>
                  <a:srgbClr val="839E3F"/>
                </a:solidFill>
              </a:defRPr>
            </a:lvl4pPr>
            <a:lvl5pPr>
              <a:defRPr>
                <a:solidFill>
                  <a:srgbClr val="839E3F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562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 hasCustomPrompt="1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967E51"/>
                </a:solidFill>
              </a:defRPr>
            </a:lvl1pPr>
            <a:lvl2pPr>
              <a:defRPr>
                <a:solidFill>
                  <a:srgbClr val="839E3F"/>
                </a:solidFill>
              </a:defRPr>
            </a:lvl2pPr>
            <a:lvl3pPr>
              <a:defRPr>
                <a:solidFill>
                  <a:srgbClr val="839E3F"/>
                </a:solidFill>
              </a:defRPr>
            </a:lvl3pPr>
            <a:lvl4pPr>
              <a:defRPr>
                <a:solidFill>
                  <a:srgbClr val="839E3F"/>
                </a:solidFill>
              </a:defRPr>
            </a:lvl4pPr>
            <a:lvl5pPr>
              <a:defRPr>
                <a:solidFill>
                  <a:srgbClr val="839E3F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0918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8E1B-F193-4E84-BBAC-B41F6C55180F}" type="datetimeFigureOut">
              <a:rPr lang="fr-FR" smtClean="0"/>
              <a:t>05/03/2023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C85A-E405-4B57-AA28-A01F065B1A4D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460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2345" y="1537856"/>
            <a:ext cx="9680172" cy="40067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122336" y="858842"/>
            <a:ext cx="9680171" cy="6790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5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spil&#10;&#10;Automatisk genereret beskrivelse">
            <a:extLst>
              <a:ext uri="{FF2B5EF4-FFF2-40B4-BE49-F238E27FC236}">
                <a16:creationId xmlns="" xmlns:a16="http://schemas.microsoft.com/office/drawing/2014/main" id="{4C6C2B42-99D9-4FAD-998C-F9DE237A9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" r="108"/>
          <a:stretch/>
        </p:blipFill>
        <p:spPr>
          <a:xfrm>
            <a:off x="0" y="-1227059"/>
            <a:ext cx="12178748" cy="81169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E7DB1321-3D30-40F9-93E9-ACFA0E854BE7}" type="datetime1">
              <a:rPr lang="da-DK" smtClean="0"/>
              <a:t>05-03-2023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5A166D7-409D-4DB2-A280-EA07AC6CCF3C}" type="slidenum">
              <a:rPr lang="da-DK" smtClean="0"/>
              <a:t>‹Nr.›</a:t>
            </a:fld>
            <a:endParaRPr lang="da-DK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9720" y="5684643"/>
            <a:ext cx="2129246" cy="73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5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 descr="Et billede, der indeholder tegning&#10;&#10;Automatisk genereret beskrivelse">
            <a:extLst>
              <a:ext uri="{FF2B5EF4-FFF2-40B4-BE49-F238E27FC236}">
                <a16:creationId xmlns="" xmlns:a16="http://schemas.microsoft.com/office/drawing/2014/main" id="{54F59284-7F39-4675-8085-188F1FAF1A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0675"/>
            <a:ext cx="12192000" cy="81295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F8C3694B-9D2E-4F70-B213-00B32F4DDF22}" type="datetime1">
              <a:rPr lang="da-DK" smtClean="0"/>
              <a:t>05-03-2023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5A166D7-409D-4DB2-A280-EA07AC6CCF3C}" type="slidenum">
              <a:rPr lang="da-DK" smtClean="0"/>
              <a:t>‹Nr.›</a:t>
            </a:fld>
            <a:endParaRPr lang="da-DK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9720" y="5684643"/>
            <a:ext cx="2129246" cy="73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8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aseline="0">
                <a:solidFill>
                  <a:srgbClr val="967E51"/>
                </a:solidFill>
              </a:defRPr>
            </a:lvl1pPr>
            <a:lvl2pPr>
              <a:defRPr baseline="0">
                <a:solidFill>
                  <a:srgbClr val="839E3F"/>
                </a:solidFill>
              </a:defRPr>
            </a:lvl2pPr>
            <a:lvl3pPr>
              <a:defRPr>
                <a:solidFill>
                  <a:srgbClr val="839E3F"/>
                </a:solidFill>
              </a:defRPr>
            </a:lvl3pPr>
            <a:lvl4pPr>
              <a:defRPr>
                <a:solidFill>
                  <a:srgbClr val="839E3F"/>
                </a:solidFill>
              </a:defRPr>
            </a:lvl4pPr>
            <a:lvl5pPr>
              <a:defRPr>
                <a:solidFill>
                  <a:srgbClr val="839E3F"/>
                </a:solidFill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r>
              <a:rPr lang="da-DK" dirty="0"/>
              <a:t>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Titre 12">
            <a:extLst>
              <a:ext uri="{FF2B5EF4-FFF2-40B4-BE49-F238E27FC236}">
                <a16:creationId xmlns="" xmlns:a16="http://schemas.microsoft.com/office/drawing/2014/main" id="{F7B879AD-BED2-4969-AEE2-10613135B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14" name="Espace réservé du contenu 5">
            <a:extLst>
              <a:ext uri="{FF2B5EF4-FFF2-40B4-BE49-F238E27FC236}">
                <a16:creationId xmlns="" xmlns:a16="http://schemas.microsoft.com/office/drawing/2014/main" id="{E3E2F3C3-B3DF-489A-9B3E-045771D89B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03" y="6293142"/>
            <a:ext cx="1161178" cy="566623"/>
          </a:xfrm>
          <a:prstGeom prst="rect">
            <a:avLst/>
          </a:prstGeom>
          <a:effectLst/>
        </p:spPr>
      </p:pic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4EC3A21C-2467-4498-A34D-A15F305ED941}"/>
              </a:ext>
            </a:extLst>
          </p:cNvPr>
          <p:cNvSpPr txBox="1"/>
          <p:nvPr userDrawn="1"/>
        </p:nvSpPr>
        <p:spPr>
          <a:xfrm>
            <a:off x="4353267" y="6400440"/>
            <a:ext cx="5724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kern="1000" spc="150" dirty="0">
                <a:solidFill>
                  <a:srgbClr val="30B2C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SERENA </a:t>
            </a:r>
            <a:r>
              <a:rPr lang="fr-FR" sz="1000" kern="1000" spc="150" dirty="0" err="1">
                <a:solidFill>
                  <a:srgbClr val="30B2C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project</a:t>
            </a:r>
            <a:r>
              <a:rPr lang="fr-FR" sz="1000" kern="1000" spc="150" dirty="0">
                <a:solidFill>
                  <a:srgbClr val="30B2C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kick-off meeting ― 12&amp;13</a:t>
            </a:r>
            <a:r>
              <a:rPr lang="fr-FR" sz="1000" kern="1000" spc="150" baseline="30000" dirty="0">
                <a:solidFill>
                  <a:srgbClr val="30B2C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r>
              <a:rPr lang="fr-FR" sz="1000" kern="1000" spc="150" dirty="0">
                <a:solidFill>
                  <a:srgbClr val="30B2C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000" kern="1000" spc="150" dirty="0" err="1">
                <a:solidFill>
                  <a:srgbClr val="30B2C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December</a:t>
            </a:r>
            <a:r>
              <a:rPr lang="fr-FR" sz="1000" kern="1000" spc="150" dirty="0">
                <a:solidFill>
                  <a:srgbClr val="30B2C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2021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="" xmlns:a16="http://schemas.microsoft.com/office/drawing/2014/main" id="{014BDB84-157A-44C7-80BB-3B25DCB9A006}"/>
              </a:ext>
            </a:extLst>
          </p:cNvPr>
          <p:cNvCxnSpPr/>
          <p:nvPr userDrawn="1"/>
        </p:nvCxnSpPr>
        <p:spPr>
          <a:xfrm>
            <a:off x="3368597" y="6585020"/>
            <a:ext cx="6588000" cy="0"/>
          </a:xfrm>
          <a:prstGeom prst="line">
            <a:avLst/>
          </a:prstGeom>
          <a:ln w="12700" cap="rnd" cmpd="sng">
            <a:gradFill flip="none" rotWithShape="1">
              <a:gsLst>
                <a:gs pos="0">
                  <a:srgbClr val="FF4165"/>
                </a:gs>
                <a:gs pos="20000">
                  <a:srgbClr val="D6DCE5"/>
                </a:gs>
                <a:gs pos="40000">
                  <a:srgbClr val="C2E6E5"/>
                </a:gs>
                <a:gs pos="100000">
                  <a:srgbClr val="44546A"/>
                </a:gs>
                <a:gs pos="80000">
                  <a:srgbClr val="008C8E"/>
                </a:gs>
                <a:gs pos="60000">
                  <a:srgbClr val="66C1BF"/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37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40813" y="376151"/>
            <a:ext cx="10515600" cy="2852737"/>
          </a:xfrm>
        </p:spPr>
        <p:txBody>
          <a:bodyPr anchor="b"/>
          <a:lstStyle>
            <a:lvl1pPr>
              <a:defRPr sz="3375">
                <a:solidFill>
                  <a:srgbClr val="30B2C2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838200" y="3377524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rgbClr val="967E5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3305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967E51"/>
                </a:solidFill>
              </a:defRPr>
            </a:lvl1pPr>
            <a:lvl2pPr>
              <a:defRPr>
                <a:solidFill>
                  <a:srgbClr val="839E3F"/>
                </a:solidFill>
              </a:defRPr>
            </a:lvl2pPr>
            <a:lvl3pPr>
              <a:defRPr>
                <a:solidFill>
                  <a:srgbClr val="839E3F"/>
                </a:solidFill>
              </a:defRPr>
            </a:lvl3pPr>
            <a:lvl4pPr>
              <a:defRPr>
                <a:solidFill>
                  <a:srgbClr val="839E3F"/>
                </a:solidFill>
              </a:defRPr>
            </a:lvl4pPr>
            <a:lvl5pPr>
              <a:defRPr>
                <a:solidFill>
                  <a:srgbClr val="839E3F"/>
                </a:solidFill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rgbClr val="967E51"/>
                </a:solidFill>
              </a:defRPr>
            </a:lvl1pPr>
            <a:lvl2pPr>
              <a:defRPr>
                <a:solidFill>
                  <a:srgbClr val="839E3F"/>
                </a:solidFill>
              </a:defRPr>
            </a:lvl2pPr>
            <a:lvl3pPr>
              <a:defRPr>
                <a:solidFill>
                  <a:srgbClr val="839E3F"/>
                </a:solidFill>
              </a:defRPr>
            </a:lvl3pPr>
            <a:lvl4pPr>
              <a:defRPr>
                <a:solidFill>
                  <a:srgbClr val="839E3F"/>
                </a:solidFill>
              </a:defRPr>
            </a:lvl4pPr>
            <a:lvl5pPr>
              <a:defRPr>
                <a:solidFill>
                  <a:srgbClr val="839E3F"/>
                </a:solidFill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361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>
                <a:solidFill>
                  <a:srgbClr val="967E5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solidFill>
                  <a:srgbClr val="967E51"/>
                </a:solidFill>
              </a:defRPr>
            </a:lvl1pPr>
            <a:lvl2pPr>
              <a:defRPr baseline="0">
                <a:solidFill>
                  <a:srgbClr val="839E3F"/>
                </a:solidFill>
              </a:defRPr>
            </a:lvl2pPr>
            <a:lvl3pPr>
              <a:defRPr>
                <a:solidFill>
                  <a:srgbClr val="839E3F"/>
                </a:solidFill>
              </a:defRPr>
            </a:lvl3pPr>
            <a:lvl4pPr>
              <a:defRPr>
                <a:solidFill>
                  <a:srgbClr val="839E3F"/>
                </a:solidFill>
              </a:defRPr>
            </a:lvl4pPr>
            <a:lvl5pPr>
              <a:defRPr>
                <a:solidFill>
                  <a:srgbClr val="839E3F"/>
                </a:solidFill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>
                <a:solidFill>
                  <a:srgbClr val="967E5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>
                <a:solidFill>
                  <a:srgbClr val="967E51"/>
                </a:solidFill>
              </a:defRPr>
            </a:lvl1pPr>
            <a:lvl2pPr>
              <a:defRPr>
                <a:solidFill>
                  <a:srgbClr val="839E3F"/>
                </a:solidFill>
              </a:defRPr>
            </a:lvl2pPr>
            <a:lvl3pPr>
              <a:defRPr>
                <a:solidFill>
                  <a:srgbClr val="839E3F"/>
                </a:solidFill>
              </a:defRPr>
            </a:lvl3pPr>
            <a:lvl4pPr>
              <a:defRPr>
                <a:solidFill>
                  <a:srgbClr val="839E3F"/>
                </a:solidFill>
              </a:defRPr>
            </a:lvl4pPr>
            <a:lvl5pPr>
              <a:defRPr>
                <a:solidFill>
                  <a:srgbClr val="839E3F"/>
                </a:solidFill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094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8209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24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4" b="30214"/>
          <a:stretch/>
        </p:blipFill>
        <p:spPr>
          <a:xfrm>
            <a:off x="0" y="6219495"/>
            <a:ext cx="2448690" cy="617240"/>
          </a:xfrm>
          <a:prstGeom prst="rect">
            <a:avLst/>
          </a:prstGeom>
        </p:spPr>
      </p:pic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42" b="15481"/>
          <a:stretch/>
        </p:blipFill>
        <p:spPr>
          <a:xfrm>
            <a:off x="10137710" y="3220474"/>
            <a:ext cx="2041034" cy="3637526"/>
          </a:xfrm>
          <a:prstGeom prst="rect">
            <a:avLst/>
          </a:prstGeom>
        </p:spPr>
      </p:pic>
      <p:pic>
        <p:nvPicPr>
          <p:cNvPr id="12" name="Espace réservé du contenu 5">
            <a:extLst>
              <a:ext uri="{FF2B5EF4-FFF2-40B4-BE49-F238E27FC236}">
                <a16:creationId xmlns="" xmlns:a16="http://schemas.microsoft.com/office/drawing/2014/main" id="{A03C1BA5-C2FC-43DD-B5F7-AD2923A6D87D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03" y="6293142"/>
            <a:ext cx="1161178" cy="566623"/>
          </a:xfrm>
          <a:prstGeom prst="rect">
            <a:avLst/>
          </a:prstGeom>
          <a:effectLst/>
        </p:spPr>
      </p:pic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E6C1DC9F-C887-4C57-8996-01B0093766E5}"/>
              </a:ext>
            </a:extLst>
          </p:cNvPr>
          <p:cNvSpPr txBox="1"/>
          <p:nvPr userDrawn="1"/>
        </p:nvSpPr>
        <p:spPr>
          <a:xfrm>
            <a:off x="5238842" y="6384965"/>
            <a:ext cx="361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kern="1000" spc="150" dirty="0">
                <a:solidFill>
                  <a:srgbClr val="30B2C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SERENA meeting ― 6-8 March 2023</a:t>
            </a:r>
          </a:p>
          <a:p>
            <a:pPr algn="r"/>
            <a:endParaRPr lang="fr-FR" sz="1000" kern="1000" spc="150" dirty="0">
              <a:solidFill>
                <a:srgbClr val="30B2C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="" xmlns:a16="http://schemas.microsoft.com/office/drawing/2014/main" id="{A8565AF5-F847-4582-BC6B-91F1A0ACD542}"/>
              </a:ext>
            </a:extLst>
          </p:cNvPr>
          <p:cNvCxnSpPr/>
          <p:nvPr userDrawn="1"/>
        </p:nvCxnSpPr>
        <p:spPr>
          <a:xfrm>
            <a:off x="3368597" y="6585020"/>
            <a:ext cx="6588000" cy="0"/>
          </a:xfrm>
          <a:prstGeom prst="line">
            <a:avLst/>
          </a:prstGeom>
          <a:ln w="12700" cap="rnd" cmpd="sng">
            <a:gradFill flip="none" rotWithShape="1">
              <a:gsLst>
                <a:gs pos="0">
                  <a:srgbClr val="FF4165"/>
                </a:gs>
                <a:gs pos="20000">
                  <a:srgbClr val="D6DCE5"/>
                </a:gs>
                <a:gs pos="40000">
                  <a:srgbClr val="C2E6E5"/>
                </a:gs>
                <a:gs pos="100000">
                  <a:srgbClr val="44546A"/>
                </a:gs>
                <a:gs pos="80000">
                  <a:srgbClr val="008C8E"/>
                </a:gs>
                <a:gs pos="60000">
                  <a:srgbClr val="66C1BF"/>
                </a:gs>
              </a:gsLst>
              <a:lin ang="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numéro de diapositive 13">
            <a:extLst>
              <a:ext uri="{FF2B5EF4-FFF2-40B4-BE49-F238E27FC236}">
                <a16:creationId xmlns="" xmlns:a16="http://schemas.microsoft.com/office/drawing/2014/main" id="{93941EF3-0CD7-4C6F-A3D3-D9A76D400A64}"/>
              </a:ext>
            </a:extLst>
          </p:cNvPr>
          <p:cNvSpPr txBox="1">
            <a:spLocks/>
          </p:cNvSpPr>
          <p:nvPr userDrawn="1"/>
        </p:nvSpPr>
        <p:spPr>
          <a:xfrm>
            <a:off x="9404495" y="634926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1400">
                <a:solidFill>
                  <a:srgbClr val="30B2C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fld id="{25A166D7-409D-4DB2-A280-EA07AC6CCF3C}" type="slidenum">
              <a:rPr lang="da-DK" sz="1400" smtClean="0">
                <a:solidFill>
                  <a:srgbClr val="30B2C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r"/>
              <a:t>‹Nr.›</a:t>
            </a:fld>
            <a:endParaRPr lang="da-DK" sz="1400" dirty="0">
              <a:solidFill>
                <a:srgbClr val="30B2C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  <p:sldLayoutId id="2147483664" r:id="rId16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rgbClr val="30B2C2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3602705"/>
            <a:ext cx="8468032" cy="894778"/>
          </a:xfrm>
        </p:spPr>
        <p:txBody>
          <a:bodyPr>
            <a:normAutofit fontScale="90000"/>
          </a:bodyPr>
          <a:lstStyle/>
          <a:p>
            <a:r>
              <a:rPr lang="da-DK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</a:t>
            </a:r>
            <a:r>
              <a:rPr lang="da-DK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3.3: </a:t>
            </a:r>
            <a:r>
              <a:rPr lang="fr-FR" sz="2400" dirty="0" err="1" smtClean="0">
                <a:solidFill>
                  <a:schemeClr val="tx1"/>
                </a:solidFill>
              </a:rPr>
              <a:t>Assessment</a:t>
            </a:r>
            <a:r>
              <a:rPr lang="fr-FR" sz="2400" dirty="0" smtClean="0">
                <a:solidFill>
                  <a:schemeClr val="tx1"/>
                </a:solidFill>
              </a:rPr>
              <a:t>/</a:t>
            </a:r>
            <a:r>
              <a:rPr lang="fr-FR" sz="2400" dirty="0" err="1" smtClean="0">
                <a:solidFill>
                  <a:schemeClr val="tx1"/>
                </a:solidFill>
              </a:rPr>
              <a:t>forcast</a:t>
            </a:r>
            <a:r>
              <a:rPr lang="fr-FR" sz="2400" dirty="0" smtClean="0">
                <a:solidFill>
                  <a:schemeClr val="tx1"/>
                </a:solidFill>
              </a:rPr>
              <a:t> </a:t>
            </a:r>
            <a:r>
              <a:rPr lang="fr-FR" sz="2400" dirty="0">
                <a:solidFill>
                  <a:schemeClr val="tx1"/>
                </a:solidFill>
              </a:rPr>
              <a:t>of the </a:t>
            </a:r>
            <a:r>
              <a:rPr lang="fr-FR" sz="2400" dirty="0" err="1">
                <a:solidFill>
                  <a:schemeClr val="tx1"/>
                </a:solidFill>
              </a:rPr>
              <a:t>evaluation</a:t>
            </a:r>
            <a:r>
              <a:rPr lang="fr-FR" sz="2400" dirty="0">
                <a:solidFill>
                  <a:schemeClr val="tx1"/>
                </a:solidFill>
              </a:rPr>
              <a:t> of </a:t>
            </a:r>
            <a:r>
              <a:rPr lang="fr-FR" sz="2400" b="1" dirty="0" err="1">
                <a:solidFill>
                  <a:schemeClr val="tx1"/>
                </a:solidFill>
              </a:rPr>
              <a:t>soil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threats</a:t>
            </a:r>
            <a:r>
              <a:rPr lang="fr-FR" sz="2400" dirty="0">
                <a:solidFill>
                  <a:schemeClr val="tx1"/>
                </a:solidFill>
              </a:rPr>
              <a:t> and </a:t>
            </a:r>
            <a:r>
              <a:rPr lang="fr-FR" sz="2400" b="1" dirty="0" err="1">
                <a:solidFill>
                  <a:schemeClr val="tx1"/>
                </a:solidFill>
              </a:rPr>
              <a:t>soil-based</a:t>
            </a:r>
            <a:r>
              <a:rPr lang="fr-FR" sz="2400" b="1" dirty="0">
                <a:solidFill>
                  <a:schemeClr val="tx1"/>
                </a:solidFill>
              </a:rPr>
              <a:t> </a:t>
            </a:r>
            <a:r>
              <a:rPr lang="fr-FR" sz="2400" b="1" dirty="0" err="1">
                <a:solidFill>
                  <a:schemeClr val="tx1"/>
                </a:solidFill>
              </a:rPr>
              <a:t>ecosystem</a:t>
            </a:r>
            <a:r>
              <a:rPr lang="fr-FR" sz="2400" b="1" dirty="0">
                <a:solidFill>
                  <a:schemeClr val="tx1"/>
                </a:solidFill>
              </a:rPr>
              <a:t> services </a:t>
            </a:r>
            <a:r>
              <a:rPr lang="fr-FR" sz="2400" dirty="0" err="1">
                <a:solidFill>
                  <a:schemeClr val="tx1"/>
                </a:solidFill>
              </a:rPr>
              <a:t>according</a:t>
            </a:r>
            <a:r>
              <a:rPr lang="fr-FR" sz="2400" dirty="0">
                <a:solidFill>
                  <a:schemeClr val="tx1"/>
                </a:solidFill>
              </a:rPr>
              <a:t> to </a:t>
            </a:r>
            <a:r>
              <a:rPr lang="fr-FR" sz="2400" u="sng" dirty="0" err="1">
                <a:solidFill>
                  <a:schemeClr val="tx1"/>
                </a:solidFill>
              </a:rPr>
              <a:t>climatic</a:t>
            </a:r>
            <a:r>
              <a:rPr lang="fr-FR" sz="2400" u="sng" dirty="0">
                <a:solidFill>
                  <a:schemeClr val="tx1"/>
                </a:solidFill>
              </a:rPr>
              <a:t> scenarios </a:t>
            </a:r>
            <a:r>
              <a:rPr lang="fr-FR" sz="2400" dirty="0">
                <a:solidFill>
                  <a:schemeClr val="tx1"/>
                </a:solidFill>
              </a:rPr>
              <a:t>and/or </a:t>
            </a:r>
            <a:r>
              <a:rPr lang="fr-FR" sz="2400" u="sng" dirty="0">
                <a:solidFill>
                  <a:schemeClr val="tx1"/>
                </a:solidFill>
              </a:rPr>
              <a:t>changes in land-uses /management</a:t>
            </a:r>
            <a:r>
              <a:rPr lang="en-US" sz="27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2700" b="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a-DK" sz="2700" u="sng" dirty="0">
              <a:solidFill>
                <a:schemeClr val="tx1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4488761"/>
            <a:ext cx="9144000" cy="777938"/>
          </a:xfrm>
        </p:spPr>
        <p:txBody>
          <a:bodyPr>
            <a:normAutofit/>
          </a:bodyPr>
          <a:lstStyle/>
          <a:p>
            <a:r>
              <a:rPr lang="da-DK" sz="2000" dirty="0" smtClean="0"/>
              <a:t>Barbara Kitzler &amp; Christian Walter, </a:t>
            </a:r>
            <a:r>
              <a:rPr lang="da-DK" sz="2000" dirty="0"/>
              <a:t>7 March 2023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ACEDBFAD-C20B-4DF3-BD38-336AF40CF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26" y="338226"/>
            <a:ext cx="4834547" cy="235935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8862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0293" y="605762"/>
            <a:ext cx="2742789" cy="1559922"/>
          </a:xfrm>
        </p:spPr>
        <p:txBody>
          <a:bodyPr>
            <a:normAutofit/>
          </a:bodyPr>
          <a:lstStyle/>
          <a:p>
            <a:r>
              <a:rPr lang="de-DE" dirty="0" err="1" smtClean="0"/>
              <a:t>Possible</a:t>
            </a:r>
            <a:r>
              <a:rPr lang="de-DE" dirty="0" smtClean="0"/>
              <a:t> SES </a:t>
            </a:r>
            <a:r>
              <a:rPr lang="de-DE" dirty="0" err="1" smtClean="0"/>
              <a:t>modelled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T3.3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C85A-E405-4B57-AA28-A01F065B1A4D}" type="slidenum">
              <a:rPr lang="fr-FR" smtClean="0"/>
              <a:t>10</a:t>
            </a:fld>
            <a:endParaRPr lang="fr-FR"/>
          </a:p>
        </p:txBody>
      </p:sp>
      <p:sp>
        <p:nvSpPr>
          <p:cNvPr id="5" name="Textfeld 4"/>
          <p:cNvSpPr txBox="1"/>
          <p:nvPr/>
        </p:nvSpPr>
        <p:spPr>
          <a:xfrm>
            <a:off x="134755" y="1973013"/>
            <a:ext cx="277207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/>
              <a:t>5 countries </a:t>
            </a:r>
            <a:r>
              <a:rPr lang="de-DE" dirty="0" err="1" smtClean="0"/>
              <a:t>contribute</a:t>
            </a:r>
            <a:endParaRPr lang="de-DE" dirty="0" smtClean="0"/>
          </a:p>
          <a:p>
            <a:r>
              <a:rPr lang="de-DE" dirty="0" smtClean="0"/>
              <a:t>(AT, PL, LT, FR, SP)</a:t>
            </a:r>
          </a:p>
          <a:p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2 SES </a:t>
            </a:r>
            <a:r>
              <a:rPr lang="de-DE" dirty="0" err="1" smtClean="0"/>
              <a:t>with</a:t>
            </a:r>
            <a:r>
              <a:rPr lang="de-DE" dirty="0" smtClean="0"/>
              <a:t> &lt; 2 countries</a:t>
            </a:r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r>
              <a:rPr lang="de-DE" dirty="0" smtClean="0"/>
              <a:t>- 2 SES </a:t>
            </a:r>
            <a:r>
              <a:rPr lang="de-DE" dirty="0" err="1" smtClean="0"/>
              <a:t>can</a:t>
            </a:r>
            <a:r>
              <a:rPr lang="de-DE" dirty="0" smtClean="0"/>
              <a:t> not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simulated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sz="2800" b="1" dirty="0" err="1" smtClean="0"/>
              <a:t>Any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further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partners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here</a:t>
            </a:r>
            <a:r>
              <a:rPr lang="de-DE" sz="2800" b="1" dirty="0" smtClean="0"/>
              <a:t> in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audience</a:t>
            </a:r>
            <a:r>
              <a:rPr lang="de-DE" sz="2800" b="1" dirty="0" smtClean="0"/>
              <a:t>??? </a:t>
            </a:r>
            <a:endParaRPr lang="de-AT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577850"/>
            <a:ext cx="903605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838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26" y="568842"/>
            <a:ext cx="9101468" cy="547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06325" y="1780954"/>
            <a:ext cx="27432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!</a:t>
            </a:r>
          </a:p>
          <a:p>
            <a:endParaRPr lang="de-DE" dirty="0"/>
          </a:p>
          <a:p>
            <a:r>
              <a:rPr lang="de-DE" dirty="0" smtClean="0"/>
              <a:t>Grazie </a:t>
            </a:r>
            <a:r>
              <a:rPr lang="de-DE" dirty="0"/>
              <a:t>per </a:t>
            </a:r>
            <a:r>
              <a:rPr lang="de-DE" dirty="0" err="1" smtClean="0"/>
              <a:t>l'attenzione</a:t>
            </a:r>
            <a:r>
              <a:rPr lang="de-DE" dirty="0" smtClean="0"/>
              <a:t>! </a:t>
            </a:r>
          </a:p>
          <a:p>
            <a:endParaRPr lang="de-DE" dirty="0"/>
          </a:p>
          <a:p>
            <a:r>
              <a:rPr lang="de-DE" dirty="0" smtClean="0"/>
              <a:t>Danke für </a:t>
            </a:r>
            <a:r>
              <a:rPr lang="de-DE" dirty="0"/>
              <a:t>Ihre Aufmerksamkeit! 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Merci </a:t>
            </a:r>
            <a:r>
              <a:rPr lang="de-DE" dirty="0"/>
              <a:t>de </a:t>
            </a:r>
            <a:r>
              <a:rPr lang="de-DE" dirty="0" err="1"/>
              <a:t>votre</a:t>
            </a:r>
            <a:r>
              <a:rPr lang="de-DE" dirty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!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97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err="1" smtClean="0">
                <a:solidFill>
                  <a:srgbClr val="66C1BF"/>
                </a:solidFill>
              </a:rPr>
              <a:t>Aims</a:t>
            </a:r>
            <a:r>
              <a:rPr lang="fr-FR" sz="2800" dirty="0" smtClean="0">
                <a:solidFill>
                  <a:srgbClr val="66C1BF"/>
                </a:solidFill>
              </a:rPr>
              <a:t> of </a:t>
            </a:r>
            <a:r>
              <a:rPr lang="fr-FR" sz="2800" dirty="0" err="1" smtClean="0">
                <a:solidFill>
                  <a:srgbClr val="66C1BF"/>
                </a:solidFill>
              </a:rPr>
              <a:t>Task</a:t>
            </a:r>
            <a:r>
              <a:rPr lang="fr-FR" sz="2800" dirty="0" smtClean="0">
                <a:solidFill>
                  <a:srgbClr val="66C1BF"/>
                </a:solidFill>
              </a:rPr>
              <a:t> 3.3</a:t>
            </a:r>
            <a:endParaRPr lang="fr-FR" sz="2800" dirty="0">
              <a:solidFill>
                <a:srgbClr val="66C1BF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sz="2000" b="1" dirty="0" smtClean="0">
                <a:latin typeface="Arial" panose="020B0604020202020204" pitchFamily="34" charset="0"/>
              </a:rPr>
              <a:t>) Evaluate </a:t>
            </a:r>
            <a:r>
              <a:rPr lang="en-US" sz="1600" dirty="0" smtClean="0"/>
              <a:t>SOIL </a:t>
            </a:r>
            <a:r>
              <a:rPr lang="en-US" sz="1600" dirty="0"/>
              <a:t>THREATS (ST) and SOIL ECOSYSTEM SERVICES (SES) </a:t>
            </a:r>
            <a:r>
              <a:rPr lang="en-US" sz="2000" b="1" dirty="0">
                <a:latin typeface="Arial" panose="020B0604020202020204" pitchFamily="34" charset="0"/>
              </a:rPr>
              <a:t>according to </a:t>
            </a:r>
          </a:p>
          <a:p>
            <a:endParaRPr lang="en-US" sz="1600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</a:rPr>
              <a:t>	</a:t>
            </a:r>
            <a:r>
              <a:rPr lang="en-US" sz="2000" dirty="0"/>
              <a:t>-&gt; different climate change </a:t>
            </a:r>
          </a:p>
          <a:p>
            <a:pPr marL="0" indent="0">
              <a:buNone/>
            </a:pPr>
            <a:r>
              <a:rPr lang="en-US" sz="2000" dirty="0"/>
              <a:t>	-&gt; land use/cover and </a:t>
            </a:r>
          </a:p>
          <a:p>
            <a:pPr marL="0" indent="0">
              <a:buNone/>
            </a:pPr>
            <a:r>
              <a:rPr lang="en-US" sz="2000" dirty="0"/>
              <a:t>	-&gt; management scenarios </a:t>
            </a:r>
          </a:p>
          <a:p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1a) Literature review  of existing scenario studies</a:t>
            </a:r>
          </a:p>
          <a:p>
            <a:pPr marL="0" indent="0">
              <a:buNone/>
            </a:pP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1b) model selected SES/ST and bundles for defined  CC/LU/LM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scenarios on a 			plot/regional/national scale</a:t>
            </a: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008C8E"/>
              </a:buClr>
              <a:buNone/>
            </a:pPr>
            <a:r>
              <a:rPr lang="en-U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44265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err="1"/>
              <a:t>Dependencies</a:t>
            </a:r>
            <a:r>
              <a:rPr lang="fr-FR" sz="2800" dirty="0"/>
              <a:t> </a:t>
            </a:r>
            <a:r>
              <a:rPr lang="fr-FR" sz="2800" dirty="0" smtClean="0"/>
              <a:t>and </a:t>
            </a:r>
            <a:r>
              <a:rPr lang="fr-FR" sz="2800" dirty="0" err="1" smtClean="0"/>
              <a:t>providance</a:t>
            </a:r>
            <a:r>
              <a:rPr lang="fr-FR" sz="2800" dirty="0" smtClean="0"/>
              <a:t> </a:t>
            </a:r>
            <a:r>
              <a:rPr lang="fr-FR" sz="2800" dirty="0" smtClean="0"/>
              <a:t>of </a:t>
            </a:r>
            <a:r>
              <a:rPr lang="fr-FR" sz="2800" dirty="0" smtClean="0"/>
              <a:t>T3.3</a:t>
            </a:r>
            <a:endParaRPr lang="fr-FR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32117" y="2172175"/>
            <a:ext cx="6048268" cy="316736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Clr>
                <a:srgbClr val="008C8E"/>
              </a:buClr>
              <a:buFont typeface="+mj-lt"/>
              <a:buAutoNum type="arabicPeriod"/>
            </a:pPr>
            <a:r>
              <a:rPr lang="fr-FR" sz="1800" dirty="0" err="1"/>
              <a:t>Depending</a:t>
            </a:r>
            <a:r>
              <a:rPr lang="fr-FR" sz="1800" dirty="0"/>
              <a:t> on </a:t>
            </a:r>
            <a:r>
              <a:rPr lang="fr-FR" sz="1800" dirty="0" smtClean="0"/>
              <a:t>T 3.2 </a:t>
            </a:r>
            <a:r>
              <a:rPr lang="fr-FR" sz="1800" dirty="0"/>
              <a:t>for </a:t>
            </a:r>
            <a:r>
              <a:rPr lang="fr-FR" sz="1800" dirty="0" err="1" smtClean="0"/>
              <a:t>evaluating</a:t>
            </a:r>
            <a:r>
              <a:rPr lang="fr-FR" sz="1800" dirty="0" smtClean="0"/>
              <a:t> bundles at MS </a:t>
            </a:r>
            <a:r>
              <a:rPr lang="fr-FR" sz="1800" dirty="0" err="1" smtClean="0"/>
              <a:t>scale</a:t>
            </a:r>
            <a:endParaRPr lang="fr-FR" sz="1800" dirty="0"/>
          </a:p>
          <a:p>
            <a:pPr marL="342900" indent="-342900">
              <a:lnSpc>
                <a:spcPct val="150000"/>
              </a:lnSpc>
              <a:buClr>
                <a:srgbClr val="008C8E"/>
              </a:buClr>
              <a:buFont typeface="+mj-lt"/>
              <a:buAutoNum type="arabicPeriod"/>
            </a:pPr>
            <a:r>
              <a:rPr lang="fr-FR" sz="1800" dirty="0" err="1"/>
              <a:t>Depending</a:t>
            </a:r>
            <a:r>
              <a:rPr lang="fr-FR" sz="1800" dirty="0"/>
              <a:t> on </a:t>
            </a:r>
            <a:r>
              <a:rPr lang="fr-FR" sz="1800" dirty="0" smtClean="0"/>
              <a:t>the T 2.3 </a:t>
            </a:r>
            <a:r>
              <a:rPr lang="fr-FR" sz="1800" dirty="0" err="1" smtClean="0"/>
              <a:t>cookbook</a:t>
            </a:r>
            <a:endParaRPr lang="fr-FR" sz="1800" dirty="0"/>
          </a:p>
          <a:p>
            <a:pPr marL="342900" indent="-342900">
              <a:lnSpc>
                <a:spcPct val="150000"/>
              </a:lnSpc>
              <a:buClr>
                <a:srgbClr val="008C8E"/>
              </a:buClr>
              <a:buFont typeface="+mj-lt"/>
              <a:buAutoNum type="arabicPeriod"/>
            </a:pPr>
            <a:r>
              <a:rPr lang="fr-FR" sz="1800" dirty="0" err="1"/>
              <a:t>Depending</a:t>
            </a:r>
            <a:r>
              <a:rPr lang="fr-FR" sz="1800" dirty="0"/>
              <a:t> on </a:t>
            </a:r>
            <a:r>
              <a:rPr lang="fr-FR" sz="1800" dirty="0" smtClean="0"/>
              <a:t>T 1.4 </a:t>
            </a:r>
            <a:r>
              <a:rPr lang="fr-FR" sz="1800" dirty="0"/>
              <a:t>for </a:t>
            </a:r>
            <a:r>
              <a:rPr lang="fr-FR" sz="1800" dirty="0" err="1" smtClean="0"/>
              <a:t>definition</a:t>
            </a:r>
            <a:r>
              <a:rPr lang="fr-FR" sz="1800" dirty="0" smtClean="0"/>
              <a:t> of </a:t>
            </a:r>
            <a:r>
              <a:rPr lang="fr-FR" sz="1800" dirty="0" smtClean="0"/>
              <a:t>scenarios to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used</a:t>
            </a:r>
            <a:endParaRPr lang="fr-FR" sz="1800" dirty="0"/>
          </a:p>
          <a:p>
            <a:pPr marL="342900" indent="-342900">
              <a:lnSpc>
                <a:spcPct val="150000"/>
              </a:lnSpc>
              <a:buClr>
                <a:srgbClr val="008C8E"/>
              </a:buClr>
              <a:buFont typeface="+mj-lt"/>
              <a:buAutoNum type="arabicPeriod"/>
            </a:pPr>
            <a:r>
              <a:rPr lang="fr-FR" sz="1800" dirty="0" err="1" smtClean="0"/>
              <a:t>Provide</a:t>
            </a:r>
            <a:r>
              <a:rPr lang="fr-FR" sz="1800" dirty="0" smtClean="0"/>
              <a:t> and </a:t>
            </a:r>
            <a:r>
              <a:rPr lang="fr-FR" sz="1800" dirty="0" err="1" smtClean="0"/>
              <a:t>depend</a:t>
            </a:r>
            <a:r>
              <a:rPr lang="fr-FR" sz="1800" dirty="0" smtClean="0"/>
              <a:t> on T 5.2</a:t>
            </a:r>
            <a:endParaRPr lang="fr-FR" sz="1800" dirty="0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F7A4756A-9C6C-F24C-3944-0B4BB97C3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38"/>
          <a:stretch/>
        </p:blipFill>
        <p:spPr>
          <a:xfrm>
            <a:off x="6280385" y="1932458"/>
            <a:ext cx="5162426" cy="364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3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90681" y="366851"/>
            <a:ext cx="3258875" cy="1325563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tx1"/>
                </a:solidFill>
              </a:rPr>
              <a:t>8 </a:t>
            </a:r>
            <a:r>
              <a:rPr lang="fr-FR" sz="2800" dirty="0">
                <a:solidFill>
                  <a:schemeClr val="tx1"/>
                </a:solidFill>
              </a:rPr>
              <a:t>MS </a:t>
            </a:r>
            <a:r>
              <a:rPr lang="fr-FR" sz="2800" dirty="0" err="1" smtClean="0">
                <a:solidFill>
                  <a:schemeClr val="tx1"/>
                </a:solidFill>
              </a:rPr>
              <a:t>involved</a:t>
            </a:r>
            <a:r>
              <a:rPr lang="fr-FR" sz="2800" dirty="0" smtClean="0">
                <a:solidFill>
                  <a:schemeClr val="tx1"/>
                </a:solidFill>
              </a:rPr>
              <a:t> in the </a:t>
            </a:r>
            <a:r>
              <a:rPr lang="fr-FR" sz="2800" dirty="0" err="1" smtClean="0">
                <a:solidFill>
                  <a:schemeClr val="tx1"/>
                </a:solidFill>
              </a:rPr>
              <a:t>proposal</a:t>
            </a:r>
            <a:endParaRPr lang="fr-FR" sz="2800" dirty="0">
              <a:solidFill>
                <a:schemeClr val="tx1"/>
              </a:solidFill>
            </a:endParaRPr>
          </a:p>
        </p:txBody>
      </p:sp>
      <p:pic>
        <p:nvPicPr>
          <p:cNvPr id="276" name="Grafik 275">
            <a:extLst>
              <a:ext uri="{FF2B5EF4-FFF2-40B4-BE49-F238E27FC236}">
                <a16:creationId xmlns="" xmlns:a16="http://schemas.microsoft.com/office/drawing/2014/main" id="{B017821B-07D1-4A70-9F95-6E94FA0CD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060" y="214685"/>
            <a:ext cx="7984281" cy="6504168"/>
          </a:xfrm>
          <a:prstGeom prst="rect">
            <a:avLst/>
          </a:prstGeom>
        </p:spPr>
      </p:pic>
      <p:pic>
        <p:nvPicPr>
          <p:cNvPr id="277" name="Grafik 276">
            <a:extLst>
              <a:ext uri="{FF2B5EF4-FFF2-40B4-BE49-F238E27FC236}">
                <a16:creationId xmlns="" xmlns:a16="http://schemas.microsoft.com/office/drawing/2014/main" id="{09C9192B-2A17-49EE-82BF-EBFB2CD08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8" y="2520562"/>
            <a:ext cx="3841270" cy="319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79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err="1"/>
              <a:t>Deliverables</a:t>
            </a:r>
            <a:r>
              <a:rPr lang="fr-FR" sz="2800" dirty="0"/>
              <a:t> and </a:t>
            </a:r>
            <a:r>
              <a:rPr lang="fr-FR" sz="2800" dirty="0" err="1"/>
              <a:t>Milestones</a:t>
            </a:r>
            <a:r>
              <a:rPr lang="fr-FR" sz="2800" dirty="0"/>
              <a:t> </a:t>
            </a:r>
            <a:r>
              <a:rPr lang="fr-FR" sz="2800" dirty="0" smtClean="0"/>
              <a:t>T3.3</a:t>
            </a:r>
            <a:endParaRPr lang="fr-FR" sz="28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F705FA47-6A5C-473B-AEE6-20C83A0EE0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841068"/>
              </p:ext>
            </p:extLst>
          </p:nvPr>
        </p:nvGraphicFramePr>
        <p:xfrm>
          <a:off x="697523" y="2010401"/>
          <a:ext cx="10657115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539">
                  <a:extLst>
                    <a:ext uri="{9D8B030D-6E8A-4147-A177-3AD203B41FA5}">
                      <a16:colId xmlns="" xmlns:a16="http://schemas.microsoft.com/office/drawing/2014/main" val="2710447383"/>
                    </a:ext>
                  </a:extLst>
                </a:gridCol>
                <a:gridCol w="1039446">
                  <a:extLst>
                    <a:ext uri="{9D8B030D-6E8A-4147-A177-3AD203B41FA5}">
                      <a16:colId xmlns="" xmlns:a16="http://schemas.microsoft.com/office/drawing/2014/main" val="1855723826"/>
                    </a:ext>
                  </a:extLst>
                </a:gridCol>
                <a:gridCol w="4290646">
                  <a:extLst>
                    <a:ext uri="{9D8B030D-6E8A-4147-A177-3AD203B41FA5}">
                      <a16:colId xmlns="" xmlns:a16="http://schemas.microsoft.com/office/drawing/2014/main" val="3187282954"/>
                    </a:ext>
                  </a:extLst>
                </a:gridCol>
                <a:gridCol w="3212123">
                  <a:extLst>
                    <a:ext uri="{9D8B030D-6E8A-4147-A177-3AD203B41FA5}">
                      <a16:colId xmlns="" xmlns:a16="http://schemas.microsoft.com/office/drawing/2014/main" val="2853560043"/>
                    </a:ext>
                  </a:extLst>
                </a:gridCol>
                <a:gridCol w="952361"/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000" dirty="0" err="1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solidFill>
                            <a:schemeClr val="tx1"/>
                          </a:solidFill>
                        </a:rPr>
                        <a:t>Month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err="1">
                          <a:solidFill>
                            <a:schemeClr val="tx1"/>
                          </a:solidFill>
                        </a:rPr>
                        <a:t>Title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>
                          <a:solidFill>
                            <a:schemeClr val="tx1"/>
                          </a:solidFill>
                        </a:rPr>
                        <a:t>done</a:t>
                      </a:r>
                      <a:endParaRPr lang="nl-NL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408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rgbClr val="FF0000"/>
                          </a:solidFill>
                        </a:rPr>
                        <a:t>M3.4</a:t>
                      </a:r>
                      <a:endParaRPr lang="nl-NL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>
                          <a:solidFill>
                            <a:srgbClr val="FF0000"/>
                          </a:solidFill>
                        </a:rPr>
                        <a:t>Feb. 23</a:t>
                      </a:r>
                      <a:endParaRPr lang="nl-NL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Review of existing modeling studies focusing on SES and ST incl. CC, LU, LM scenarios</a:t>
                      </a:r>
                      <a:endParaRPr lang="en-US" sz="1600" b="0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Extensive literature review on studies at local/regional or national scale</a:t>
                      </a:r>
                      <a:endParaRPr lang="en-US" sz="1600" b="0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600" b="0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1158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M3.6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Mai. 23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Selection on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SES/ST/bundles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study; models chosen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Which threats,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SES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ST, bundles in which MS, which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models?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0589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M3.7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Sep. 23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/>
                        <a:t>Development of a</a:t>
                      </a:r>
                      <a:r>
                        <a:rPr lang="nl-NL" sz="1600" baseline="0" dirty="0" smtClean="0"/>
                        <a:t> scenario framework </a:t>
                      </a:r>
                      <a:r>
                        <a:rPr lang="nl-NL" sz="1600" baseline="0" dirty="0" smtClean="0"/>
                        <a:t>integrating </a:t>
                      </a:r>
                      <a:r>
                        <a:rPr lang="nl-NL" sz="1600" baseline="0" dirty="0" smtClean="0"/>
                        <a:t>recommendations provided by stakeholders (WP1 and WP2)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Scenario framework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8457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M3.8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Nov. 23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/>
                        <a:t>List of forecasts to be done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Which threats, ES, bundles in which MS? Which modelling approach?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D3.4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smtClean="0"/>
                        <a:t>Sep. 24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 smtClean="0"/>
                        <a:t>Evaluation of ST/ES und CC/LM and LU scenarios</a:t>
                      </a:r>
                      <a:endParaRPr lang="nl-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Scenario analysis delivered</a:t>
                      </a:r>
                      <a:endParaRPr lang="en-US" sz="20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968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8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FD96393E-462F-BF3C-3983-435434CAC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22" y="2752102"/>
            <a:ext cx="3100754" cy="283617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128270" indent="-128270"/>
            <a:r>
              <a:rPr lang="en-US" sz="1600" dirty="0">
                <a:solidFill>
                  <a:schemeClr val="tx1"/>
                </a:solidFill>
                <a:latin typeface="Verdana"/>
                <a:ea typeface="Verdana"/>
              </a:rPr>
              <a:t>Global search, WOS and SCOPUS </a:t>
            </a:r>
            <a:r>
              <a:rPr lang="en-US" sz="1600" dirty="0" smtClean="0">
                <a:solidFill>
                  <a:schemeClr val="tx1"/>
                </a:solidFill>
                <a:latin typeface="Verdana"/>
                <a:ea typeface="Verdana"/>
              </a:rPr>
              <a:t>(~1000 </a:t>
            </a:r>
            <a:r>
              <a:rPr lang="en-US" sz="1600" dirty="0">
                <a:solidFill>
                  <a:schemeClr val="tx1"/>
                </a:solidFill>
                <a:latin typeface="Verdana"/>
                <a:ea typeface="Verdana"/>
              </a:rPr>
              <a:t>papers, </a:t>
            </a:r>
            <a:r>
              <a:rPr lang="en-US" sz="1600" dirty="0" smtClean="0">
                <a:solidFill>
                  <a:schemeClr val="tx1"/>
                </a:solidFill>
                <a:latin typeface="Verdana"/>
                <a:ea typeface="Verdana"/>
              </a:rPr>
              <a:t>200 used, 20 persons involved)</a:t>
            </a:r>
            <a:endParaRPr lang="en-US" sz="1600" dirty="0" smtClean="0">
              <a:solidFill>
                <a:schemeClr val="tx1"/>
              </a:solidFill>
              <a:latin typeface="Verdana"/>
              <a:ea typeface="Verdana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Verdana"/>
              <a:ea typeface="Verdana"/>
            </a:endParaRPr>
          </a:p>
          <a:p>
            <a:pPr marL="128270" indent="-128270"/>
            <a:r>
              <a:rPr lang="en-US" sz="1600" dirty="0">
                <a:solidFill>
                  <a:schemeClr val="tx1"/>
                </a:solidFill>
                <a:latin typeface="Verdana"/>
                <a:ea typeface="Verdana"/>
              </a:rPr>
              <a:t>up to 90 parameters per paper extracted (general info, ES-ST assessment, scenarios, mapping, relationships, main findings</a:t>
            </a:r>
            <a:r>
              <a:rPr lang="en-US" sz="1600" dirty="0" smtClean="0">
                <a:solidFill>
                  <a:schemeClr val="tx1"/>
                </a:solidFill>
                <a:latin typeface="Verdana"/>
                <a:ea typeface="Verdana"/>
              </a:rPr>
              <a:t>)</a:t>
            </a:r>
          </a:p>
          <a:p>
            <a:pPr marL="128270" indent="-128270"/>
            <a:endParaRPr lang="en-US" sz="1600" dirty="0">
              <a:solidFill>
                <a:schemeClr val="tx1"/>
              </a:solidFill>
              <a:latin typeface="Verdana"/>
              <a:ea typeface="Verdana"/>
            </a:endParaRPr>
          </a:p>
          <a:p>
            <a:pPr marL="128270" indent="-128270"/>
            <a:r>
              <a:rPr lang="en-US" sz="1600" dirty="0">
                <a:solidFill>
                  <a:schemeClr val="tx1"/>
                </a:solidFill>
                <a:latin typeface="Verdana"/>
                <a:ea typeface="Verdana"/>
              </a:rPr>
              <a:t>Review completed, harmonization in </a:t>
            </a:r>
            <a:r>
              <a:rPr lang="en-US" sz="1600" dirty="0" smtClean="0">
                <a:solidFill>
                  <a:schemeClr val="tx1"/>
                </a:solidFill>
                <a:latin typeface="Verdana"/>
                <a:ea typeface="Verdana"/>
              </a:rPr>
              <a:t>progress</a:t>
            </a:r>
            <a:endParaRPr lang="en-US" sz="1600" dirty="0">
              <a:solidFill>
                <a:srgbClr val="FF0000"/>
              </a:solidFill>
              <a:latin typeface="Verdana"/>
              <a:ea typeface="Verdan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89E72748-F5B7-C009-8D0A-D524639F0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31" y="132654"/>
            <a:ext cx="11738707" cy="1325563"/>
          </a:xfrm>
        </p:spPr>
        <p:txBody>
          <a:bodyPr>
            <a:normAutofit/>
          </a:bodyPr>
          <a:lstStyle/>
          <a:p>
            <a:pPr marL="514350" lvl="2" algn="l" defTabSz="514350" rtl="0">
              <a:lnSpc>
                <a:spcPct val="90000"/>
              </a:lnSpc>
              <a:spcBef>
                <a:spcPct val="0"/>
              </a:spcBef>
            </a:pPr>
            <a:r>
              <a:rPr lang="en-US" sz="2800" kern="1200" dirty="0">
                <a:solidFill>
                  <a:srgbClr val="30B2C2"/>
                </a:solidFill>
                <a:latin typeface="Verdana"/>
                <a:ea typeface="Verdana"/>
                <a:cs typeface="+mj-cs"/>
              </a:rPr>
              <a:t>M3.4 Extensive literature review on modelling studies including </a:t>
            </a:r>
            <a:r>
              <a:rPr lang="en-US" sz="2800" kern="1200" dirty="0" smtClean="0">
                <a:solidFill>
                  <a:srgbClr val="30B2C2"/>
                </a:solidFill>
                <a:latin typeface="Verdana"/>
                <a:ea typeface="Verdana"/>
                <a:cs typeface="+mj-cs"/>
              </a:rPr>
              <a:t>CC, LU and </a:t>
            </a:r>
            <a:r>
              <a:rPr lang="en-US" sz="2800" kern="1200" dirty="0">
                <a:solidFill>
                  <a:srgbClr val="30B2C2"/>
                </a:solidFill>
                <a:latin typeface="Verdana"/>
                <a:ea typeface="Verdana"/>
                <a:cs typeface="+mj-cs"/>
              </a:rPr>
              <a:t>management scenarios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1CF2E131-3CEB-C9E4-9FE0-B5E7358CE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890" y="2639062"/>
            <a:ext cx="8443199" cy="306226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43" y="1334720"/>
            <a:ext cx="8648935" cy="98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912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M3.4. </a:t>
            </a:r>
            <a:r>
              <a:rPr lang="fr-FR" sz="2800" dirty="0" err="1" smtClean="0"/>
              <a:t>What</a:t>
            </a:r>
            <a:r>
              <a:rPr lang="fr-FR" sz="2800" dirty="0" smtClean="0"/>
              <a:t> </a:t>
            </a:r>
            <a:r>
              <a:rPr lang="fr-FR" sz="2800" dirty="0" err="1"/>
              <a:t>will</a:t>
            </a:r>
            <a:r>
              <a:rPr lang="fr-FR" sz="2800" dirty="0"/>
              <a:t> </a:t>
            </a:r>
            <a:r>
              <a:rPr lang="fr-FR" sz="2800" dirty="0" err="1"/>
              <a:t>be</a:t>
            </a:r>
            <a:r>
              <a:rPr lang="fr-FR" sz="2800" dirty="0"/>
              <a:t> </a:t>
            </a:r>
            <a:r>
              <a:rPr lang="fr-FR" sz="2800" dirty="0" err="1" smtClean="0"/>
              <a:t>done</a:t>
            </a:r>
            <a:r>
              <a:rPr lang="fr-FR" sz="2800" dirty="0" smtClean="0"/>
              <a:t> in the </a:t>
            </a:r>
            <a:r>
              <a:rPr lang="fr-FR" sz="2800" dirty="0" err="1" smtClean="0"/>
              <a:t>coming</a:t>
            </a:r>
            <a:r>
              <a:rPr lang="fr-FR" sz="2800" dirty="0" smtClean="0"/>
              <a:t> </a:t>
            </a:r>
            <a:r>
              <a:rPr lang="fr-FR" sz="2800" dirty="0" err="1" smtClean="0"/>
              <a:t>months</a:t>
            </a:r>
            <a:r>
              <a:rPr lang="fr-FR" sz="2800" dirty="0" smtClean="0"/>
              <a:t>?</a:t>
            </a:r>
            <a:endParaRPr lang="fr-FR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98768" y="1649046"/>
            <a:ext cx="10449169" cy="422104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Clr>
                <a:srgbClr val="008C8E"/>
              </a:buClr>
              <a:buFont typeface="+mj-lt"/>
              <a:buAutoNum type="arabicPeriod"/>
            </a:pPr>
            <a:r>
              <a:rPr lang="fr-FR" sz="1800" dirty="0" err="1" smtClean="0"/>
              <a:t>Harmonization</a:t>
            </a:r>
            <a:r>
              <a:rPr lang="fr-FR" sz="1800" dirty="0" smtClean="0"/>
              <a:t> of tables </a:t>
            </a:r>
            <a:r>
              <a:rPr lang="fr-FR" sz="1800" dirty="0" err="1" smtClean="0"/>
              <a:t>included</a:t>
            </a:r>
            <a:r>
              <a:rPr lang="fr-FR" sz="1800" dirty="0" smtClean="0"/>
              <a:t> </a:t>
            </a:r>
            <a:r>
              <a:rPr lang="fr-FR" sz="1800" dirty="0" smtClean="0"/>
              <a:t>in </a:t>
            </a:r>
            <a:r>
              <a:rPr lang="fr-FR" sz="1800" dirty="0" smtClean="0"/>
              <a:t>the </a:t>
            </a:r>
            <a:r>
              <a:rPr lang="fr-FR" sz="1800" dirty="0" err="1" smtClean="0"/>
              <a:t>literature</a:t>
            </a:r>
            <a:r>
              <a:rPr lang="fr-FR" sz="1800" dirty="0" smtClean="0"/>
              <a:t> </a:t>
            </a:r>
            <a:r>
              <a:rPr lang="fr-FR" sz="1800" dirty="0" err="1" smtClean="0"/>
              <a:t>review</a:t>
            </a:r>
            <a:endParaRPr lang="fr-FR" sz="1800" dirty="0" smtClean="0"/>
          </a:p>
          <a:p>
            <a:pPr marL="342900" indent="-342900">
              <a:lnSpc>
                <a:spcPct val="150000"/>
              </a:lnSpc>
              <a:buClr>
                <a:srgbClr val="008C8E"/>
              </a:buClr>
              <a:buFont typeface="+mj-lt"/>
              <a:buAutoNum type="arabicPeriod"/>
            </a:pPr>
            <a:r>
              <a:rPr lang="fr-FR" sz="1800" dirty="0" err="1" smtClean="0"/>
              <a:t>Proceed</a:t>
            </a:r>
            <a:r>
              <a:rPr lang="fr-FR" sz="1800" dirty="0" smtClean="0"/>
              <a:t> </a:t>
            </a:r>
            <a:r>
              <a:rPr lang="fr-FR" sz="1800" dirty="0" err="1" smtClean="0"/>
              <a:t>with</a:t>
            </a:r>
            <a:r>
              <a:rPr lang="fr-FR" sz="1800" dirty="0" smtClean="0"/>
              <a:t> </a:t>
            </a:r>
            <a:r>
              <a:rPr lang="fr-FR" sz="1800" dirty="0" err="1" smtClean="0"/>
              <a:t>evaluation</a:t>
            </a:r>
            <a:r>
              <a:rPr lang="fr-FR" sz="1800" dirty="0" smtClean="0"/>
              <a:t> of </a:t>
            </a:r>
            <a:r>
              <a:rPr lang="fr-FR" sz="1800" dirty="0" err="1" smtClean="0"/>
              <a:t>literature</a:t>
            </a:r>
            <a:r>
              <a:rPr lang="fr-FR" sz="1800" dirty="0" smtClean="0"/>
              <a:t> </a:t>
            </a:r>
            <a:r>
              <a:rPr lang="fr-FR" sz="1800" dirty="0" err="1" smtClean="0"/>
              <a:t>review</a:t>
            </a:r>
            <a:endParaRPr lang="fr-FR" sz="1800" dirty="0" smtClean="0"/>
          </a:p>
          <a:p>
            <a:pPr marL="342900" indent="-342900">
              <a:lnSpc>
                <a:spcPct val="150000"/>
              </a:lnSpc>
              <a:buClr>
                <a:srgbClr val="008C8E"/>
              </a:buClr>
              <a:buFont typeface="+mj-lt"/>
              <a:buAutoNum type="arabicPeriod"/>
            </a:pPr>
            <a:r>
              <a:rPr lang="fr-FR" sz="1800" dirty="0" err="1" smtClean="0"/>
              <a:t>Prepare</a:t>
            </a:r>
            <a:r>
              <a:rPr lang="fr-FR" sz="1800" dirty="0" smtClean="0"/>
              <a:t> </a:t>
            </a:r>
            <a:r>
              <a:rPr lang="fr-FR" sz="1800" dirty="0" smtClean="0"/>
              <a:t>a </a:t>
            </a:r>
            <a:r>
              <a:rPr lang="fr-FR" sz="1800" dirty="0" err="1" smtClean="0"/>
              <a:t>presentation</a:t>
            </a:r>
            <a:r>
              <a:rPr lang="fr-FR" sz="1800" dirty="0" smtClean="0"/>
              <a:t> at EGU 2023 in </a:t>
            </a:r>
            <a:r>
              <a:rPr lang="fr-FR" sz="1800" dirty="0" smtClean="0"/>
              <a:t>Vienna</a:t>
            </a:r>
            <a:endParaRPr lang="fr-FR" sz="1800" dirty="0" smtClean="0"/>
          </a:p>
          <a:p>
            <a:pPr marL="342900" indent="-342900">
              <a:lnSpc>
                <a:spcPct val="150000"/>
              </a:lnSpc>
              <a:buClr>
                <a:srgbClr val="008C8E"/>
              </a:buClr>
              <a:buFont typeface="+mj-lt"/>
              <a:buAutoNum type="arabicPeriod"/>
            </a:pPr>
            <a:endParaRPr lang="fr-FR" sz="1800" dirty="0"/>
          </a:p>
          <a:p>
            <a:pPr marL="342900" indent="-342900">
              <a:lnSpc>
                <a:spcPct val="150000"/>
              </a:lnSpc>
              <a:buClr>
                <a:srgbClr val="008C8E"/>
              </a:buClr>
              <a:buFont typeface="+mj-lt"/>
              <a:buAutoNum type="arabicPeriod"/>
            </a:pPr>
            <a:endParaRPr lang="fr-FR" sz="1800" dirty="0" smtClean="0"/>
          </a:p>
          <a:p>
            <a:pPr marL="342900" indent="-342900">
              <a:lnSpc>
                <a:spcPct val="150000"/>
              </a:lnSpc>
              <a:buClr>
                <a:srgbClr val="008C8E"/>
              </a:buClr>
              <a:buFont typeface="+mj-lt"/>
              <a:buAutoNum type="arabicPeriod"/>
            </a:pPr>
            <a:endParaRPr lang="fr-FR" sz="1800" dirty="0" smtClean="0"/>
          </a:p>
          <a:p>
            <a:pPr marL="342900" indent="-342900">
              <a:lnSpc>
                <a:spcPct val="150000"/>
              </a:lnSpc>
              <a:buClr>
                <a:srgbClr val="008C8E"/>
              </a:buClr>
              <a:buFont typeface="+mj-lt"/>
              <a:buAutoNum type="arabicPeriod"/>
            </a:pPr>
            <a:r>
              <a:rPr lang="fr-FR" sz="1800" dirty="0" err="1" smtClean="0"/>
              <a:t>Prepare</a:t>
            </a:r>
            <a:r>
              <a:rPr lang="fr-FR" sz="1800" dirty="0" smtClean="0"/>
              <a:t> a publication </a:t>
            </a:r>
            <a:r>
              <a:rPr lang="fr-FR" sz="1800" dirty="0" smtClean="0"/>
              <a:t>- </a:t>
            </a:r>
            <a:r>
              <a:rPr lang="fr-FR" sz="1800" dirty="0" err="1" smtClean="0"/>
              <a:t>meta</a:t>
            </a:r>
            <a:r>
              <a:rPr lang="fr-FR" sz="1800" dirty="0" smtClean="0"/>
              <a:t> </a:t>
            </a:r>
            <a:r>
              <a:rPr lang="fr-FR" sz="1800" dirty="0" err="1" smtClean="0"/>
              <a:t>analysis</a:t>
            </a:r>
            <a:endParaRPr lang="fr-FR" sz="1800" dirty="0" smtClean="0"/>
          </a:p>
          <a:p>
            <a:pPr marL="342900" lvl="0" indent="-342900">
              <a:lnSpc>
                <a:spcPct val="150000"/>
              </a:lnSpc>
              <a:buClr>
                <a:srgbClr val="008C8E"/>
              </a:buClr>
              <a:buFont typeface="+mj-lt"/>
              <a:buAutoNum type="arabicPeriod"/>
            </a:pPr>
            <a:r>
              <a:rPr lang="fr-FR" sz="1800" dirty="0" smtClean="0"/>
              <a:t>Use </a:t>
            </a:r>
            <a:r>
              <a:rPr lang="fr-FR" sz="1800" dirty="0" err="1" smtClean="0"/>
              <a:t>gathered</a:t>
            </a:r>
            <a:r>
              <a:rPr lang="fr-FR" sz="1800" dirty="0" smtClean="0"/>
              <a:t> </a:t>
            </a:r>
            <a:r>
              <a:rPr lang="fr-FR" sz="1800" dirty="0" smtClean="0"/>
              <a:t>information for D3.4 </a:t>
            </a:r>
            <a:r>
              <a:rPr lang="fr-FR" sz="1800" dirty="0" smtClean="0"/>
              <a:t>- </a:t>
            </a:r>
            <a:r>
              <a:rPr lang="nl-NL" sz="1800" dirty="0" smtClean="0"/>
              <a:t>Evaluation </a:t>
            </a:r>
            <a:r>
              <a:rPr lang="nl-NL" sz="1800" dirty="0"/>
              <a:t>of ST/ES und CC/LM and LU scenarios</a:t>
            </a:r>
          </a:p>
          <a:p>
            <a:pPr marL="342900" indent="-342900">
              <a:lnSpc>
                <a:spcPct val="150000"/>
              </a:lnSpc>
              <a:buClr>
                <a:srgbClr val="008C8E"/>
              </a:buClr>
              <a:buFont typeface="+mj-lt"/>
              <a:buAutoNum type="arabicPeriod"/>
            </a:pPr>
            <a:endParaRPr lang="fr-FR" sz="1800" dirty="0" smtClean="0"/>
          </a:p>
          <a:p>
            <a:pPr marL="342900" indent="-342900">
              <a:lnSpc>
                <a:spcPct val="150000"/>
              </a:lnSpc>
              <a:buClr>
                <a:srgbClr val="008C8E"/>
              </a:buClr>
              <a:buFont typeface="+mj-lt"/>
              <a:buAutoNum type="arabicPeriod"/>
            </a:pPr>
            <a:endParaRPr lang="fr-FR" sz="1800" dirty="0" smtClean="0"/>
          </a:p>
          <a:p>
            <a:pPr marL="342900" indent="-342900">
              <a:lnSpc>
                <a:spcPct val="150000"/>
              </a:lnSpc>
              <a:buClr>
                <a:srgbClr val="008C8E"/>
              </a:buClr>
              <a:buFont typeface="+mj-lt"/>
              <a:buAutoNum type="arabicPeriod"/>
            </a:pPr>
            <a:endParaRPr lang="fr-FR" sz="1800" dirty="0" smtClean="0"/>
          </a:p>
          <a:p>
            <a:pPr marL="342900" indent="-342900">
              <a:lnSpc>
                <a:spcPct val="150000"/>
              </a:lnSpc>
              <a:buClr>
                <a:srgbClr val="008C8E"/>
              </a:buClr>
              <a:buFont typeface="+mj-lt"/>
              <a:buAutoNum type="arabicPeriod"/>
            </a:pPr>
            <a:endParaRPr lang="fr-FR" sz="1800" dirty="0" smtClean="0"/>
          </a:p>
          <a:p>
            <a:pPr marL="342900" indent="-342900">
              <a:lnSpc>
                <a:spcPct val="150000"/>
              </a:lnSpc>
              <a:buClr>
                <a:srgbClr val="008C8E"/>
              </a:buClr>
              <a:buFont typeface="+mj-lt"/>
              <a:buAutoNum type="arabicPeriod"/>
            </a:pPr>
            <a:endParaRPr lang="fr-FR" sz="1800" dirty="0" smtClean="0"/>
          </a:p>
          <a:p>
            <a:pPr marL="0" indent="0">
              <a:lnSpc>
                <a:spcPct val="150000"/>
              </a:lnSpc>
              <a:buClr>
                <a:srgbClr val="008C8E"/>
              </a:buClr>
              <a:buNone/>
            </a:pPr>
            <a:endParaRPr lang="fr-FR" sz="1800" dirty="0" smtClean="0"/>
          </a:p>
          <a:p>
            <a:pPr marL="342900" indent="-342900">
              <a:lnSpc>
                <a:spcPct val="150000"/>
              </a:lnSpc>
              <a:buClr>
                <a:srgbClr val="008C8E"/>
              </a:buClr>
              <a:buFont typeface="+mj-lt"/>
              <a:buAutoNum type="arabicPeriod"/>
            </a:pPr>
            <a:endParaRPr lang="fr-FR" sz="1800" dirty="0"/>
          </a:p>
          <a:p>
            <a:pPr marL="0" indent="0">
              <a:lnSpc>
                <a:spcPct val="150000"/>
              </a:lnSpc>
              <a:buClr>
                <a:srgbClr val="008C8E"/>
              </a:buClr>
              <a:buNone/>
            </a:pPr>
            <a:endParaRPr lang="fr-FR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3" y="3106614"/>
            <a:ext cx="9884751" cy="141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32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M3.6. </a:t>
            </a:r>
            <a:r>
              <a:rPr lang="fr-FR" sz="2800" dirty="0" err="1" smtClean="0"/>
              <a:t>What</a:t>
            </a:r>
            <a:r>
              <a:rPr lang="fr-FR" sz="2800" dirty="0" smtClean="0"/>
              <a:t> </a:t>
            </a:r>
            <a:r>
              <a:rPr lang="fr-FR" sz="2800" dirty="0" err="1"/>
              <a:t>will</a:t>
            </a:r>
            <a:r>
              <a:rPr lang="fr-FR" sz="2800" dirty="0"/>
              <a:t> </a:t>
            </a:r>
            <a:r>
              <a:rPr lang="fr-FR" sz="2800" dirty="0" err="1"/>
              <a:t>be</a:t>
            </a:r>
            <a:r>
              <a:rPr lang="fr-FR" sz="2800" dirty="0"/>
              <a:t> </a:t>
            </a:r>
            <a:r>
              <a:rPr lang="fr-FR" sz="2800" dirty="0" err="1" smtClean="0"/>
              <a:t>done</a:t>
            </a:r>
            <a:r>
              <a:rPr lang="fr-FR" sz="2800" dirty="0" smtClean="0"/>
              <a:t> in the </a:t>
            </a:r>
            <a:r>
              <a:rPr lang="fr-FR" sz="2800" dirty="0" err="1" smtClean="0"/>
              <a:t>coming</a:t>
            </a:r>
            <a:r>
              <a:rPr lang="fr-FR" sz="2800" dirty="0" smtClean="0"/>
              <a:t> </a:t>
            </a:r>
            <a:r>
              <a:rPr lang="fr-FR" sz="2800" dirty="0" err="1" smtClean="0"/>
              <a:t>months</a:t>
            </a:r>
            <a:r>
              <a:rPr lang="fr-FR" sz="2800" dirty="0" smtClean="0"/>
              <a:t>?</a:t>
            </a:r>
            <a:endParaRPr lang="fr-FR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36600" y="2276846"/>
            <a:ext cx="1117404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rgbClr val="008C8E"/>
              </a:buClr>
              <a:buNone/>
            </a:pPr>
            <a:r>
              <a:rPr lang="fr-FR" sz="1800" dirty="0" smtClean="0"/>
              <a:t>2. </a:t>
            </a:r>
            <a:r>
              <a:rPr lang="fr-FR" sz="1800" dirty="0" err="1" smtClean="0"/>
              <a:t>Decisions</a:t>
            </a:r>
            <a:r>
              <a:rPr lang="fr-FR" sz="1800" dirty="0" smtClean="0"/>
              <a:t> on </a:t>
            </a:r>
            <a:r>
              <a:rPr lang="fr-FR" sz="1800" dirty="0" smtClean="0"/>
              <a:t>scenarios </a:t>
            </a:r>
            <a:r>
              <a:rPr lang="fr-FR" sz="1800" dirty="0" smtClean="0"/>
              <a:t>in </a:t>
            </a:r>
            <a:r>
              <a:rPr lang="fr-FR" sz="1800" dirty="0" smtClean="0"/>
              <a:t>a </a:t>
            </a:r>
            <a:r>
              <a:rPr lang="fr-FR" sz="1800" dirty="0" err="1" smtClean="0"/>
              <a:t>newly</a:t>
            </a:r>
            <a:r>
              <a:rPr lang="fr-FR" sz="1800" dirty="0" smtClean="0"/>
              <a:t> </a:t>
            </a:r>
            <a:r>
              <a:rPr lang="fr-FR" sz="1800" dirty="0" err="1" smtClean="0"/>
              <a:t>established</a:t>
            </a:r>
            <a:r>
              <a:rPr lang="fr-FR" sz="1800" dirty="0" smtClean="0"/>
              <a:t> « </a:t>
            </a:r>
            <a:r>
              <a:rPr lang="fr-FR" sz="1800" dirty="0" smtClean="0"/>
              <a:t>Scenarios </a:t>
            </a:r>
            <a:r>
              <a:rPr lang="fr-FR" sz="1800" dirty="0" err="1" smtClean="0"/>
              <a:t>Working</a:t>
            </a:r>
            <a:r>
              <a:rPr lang="fr-FR" sz="1800" dirty="0" smtClean="0"/>
              <a:t> </a:t>
            </a:r>
            <a:r>
              <a:rPr lang="fr-FR" sz="1800" dirty="0" smtClean="0"/>
              <a:t>Group</a:t>
            </a:r>
            <a:r>
              <a:rPr lang="fr-FR" sz="1800" dirty="0" smtClean="0"/>
              <a:t> » </a:t>
            </a:r>
          </a:p>
          <a:p>
            <a:pPr marL="857250" lvl="2" indent="-342900">
              <a:lnSpc>
                <a:spcPct val="150000"/>
              </a:lnSpc>
              <a:buClr>
                <a:srgbClr val="008C8E"/>
              </a:buClr>
              <a:buFont typeface="+mj-lt"/>
              <a:buAutoNum type="arabicPeriod"/>
            </a:pPr>
            <a:r>
              <a:rPr lang="fr-FR" sz="1400" dirty="0" smtClean="0"/>
              <a:t>So far </a:t>
            </a:r>
            <a:r>
              <a:rPr lang="fr-FR" sz="1400" dirty="0" err="1" smtClean="0"/>
              <a:t>we</a:t>
            </a:r>
            <a:r>
              <a:rPr lang="fr-FR" sz="1400" dirty="0" smtClean="0"/>
              <a:t> </a:t>
            </a:r>
            <a:r>
              <a:rPr lang="fr-FR" sz="1400" dirty="0" err="1" smtClean="0"/>
              <a:t>decided</a:t>
            </a:r>
            <a:r>
              <a:rPr lang="fr-FR" sz="1400" dirty="0" smtClean="0"/>
              <a:t> (more or </a:t>
            </a:r>
            <a:r>
              <a:rPr lang="fr-FR" sz="1400" dirty="0" err="1" smtClean="0"/>
              <a:t>less</a:t>
            </a:r>
            <a:r>
              <a:rPr lang="fr-FR" sz="1400" dirty="0" smtClean="0"/>
              <a:t>) to use the </a:t>
            </a:r>
            <a:r>
              <a:rPr lang="fr-FR" sz="1400" dirty="0" err="1" smtClean="0"/>
              <a:t>same</a:t>
            </a:r>
            <a:r>
              <a:rPr lang="fr-FR" sz="1400" dirty="0" smtClean="0"/>
              <a:t> CC scenarios </a:t>
            </a:r>
            <a:r>
              <a:rPr lang="fr-FR" sz="1400" dirty="0" err="1" smtClean="0"/>
              <a:t>used</a:t>
            </a:r>
            <a:r>
              <a:rPr lang="fr-FR" sz="1400" dirty="0" smtClean="0"/>
              <a:t> in WP5 </a:t>
            </a:r>
            <a:r>
              <a:rPr lang="fr-FR" sz="1400" dirty="0" err="1" smtClean="0"/>
              <a:t>which</a:t>
            </a:r>
            <a:r>
              <a:rPr lang="fr-FR" sz="1400" dirty="0" smtClean="0"/>
              <a:t> </a:t>
            </a:r>
            <a:r>
              <a:rPr lang="fr-FR" sz="1400" dirty="0" err="1" smtClean="0"/>
              <a:t>simulates</a:t>
            </a:r>
            <a:r>
              <a:rPr lang="fr-FR" sz="1400" dirty="0" smtClean="0"/>
              <a:t> SES and ST on EU </a:t>
            </a:r>
            <a:r>
              <a:rPr lang="fr-FR" sz="1400" dirty="0" err="1" smtClean="0"/>
              <a:t>level</a:t>
            </a:r>
            <a:r>
              <a:rPr lang="fr-FR" sz="1400" dirty="0" smtClean="0"/>
              <a:t>. Time frame (</a:t>
            </a:r>
            <a:r>
              <a:rPr lang="fr-FR" sz="1400" dirty="0" err="1" smtClean="0"/>
              <a:t>until</a:t>
            </a:r>
            <a:r>
              <a:rPr lang="fr-FR" sz="1400" dirty="0" smtClean="0"/>
              <a:t> 2050?)</a:t>
            </a:r>
            <a:endParaRPr lang="fr-FR" sz="1400" dirty="0" smtClean="0"/>
          </a:p>
          <a:p>
            <a:pPr marL="857250" lvl="2" indent="-342900">
              <a:lnSpc>
                <a:spcPct val="150000"/>
              </a:lnSpc>
              <a:buClr>
                <a:srgbClr val="008C8E"/>
              </a:buClr>
              <a:buFont typeface="+mj-lt"/>
              <a:buAutoNum type="arabicPeriod"/>
            </a:pPr>
            <a:r>
              <a:rPr lang="fr-FR" sz="1400" dirty="0" smtClean="0"/>
              <a:t>So far, </a:t>
            </a:r>
            <a:r>
              <a:rPr lang="fr-FR" sz="1400" dirty="0" err="1" smtClean="0"/>
              <a:t>we</a:t>
            </a:r>
            <a:r>
              <a:rPr lang="fr-FR" sz="1400" dirty="0" smtClean="0"/>
              <a:t> </a:t>
            </a:r>
            <a:r>
              <a:rPr lang="fr-FR" sz="1400" dirty="0" err="1" smtClean="0"/>
              <a:t>decided</a:t>
            </a:r>
            <a:r>
              <a:rPr lang="fr-FR" sz="1400" dirty="0" smtClean="0"/>
              <a:t> (more or </a:t>
            </a:r>
            <a:r>
              <a:rPr lang="fr-FR" sz="1400" dirty="0" err="1" smtClean="0"/>
              <a:t>less</a:t>
            </a:r>
            <a:r>
              <a:rPr lang="fr-FR" sz="1400" dirty="0" smtClean="0"/>
              <a:t>) to use the output </a:t>
            </a:r>
            <a:r>
              <a:rPr lang="fr-FR" sz="1400" dirty="0" err="1" smtClean="0"/>
              <a:t>from</a:t>
            </a:r>
            <a:r>
              <a:rPr lang="fr-FR" sz="1400" dirty="0" smtClean="0"/>
              <a:t> LUISA (</a:t>
            </a:r>
            <a:r>
              <a:rPr lang="fr-FR" sz="1400" dirty="0" smtClean="0"/>
              <a:t>land-use </a:t>
            </a:r>
            <a:r>
              <a:rPr lang="fr-FR" sz="1400" dirty="0" smtClean="0"/>
              <a:t>change </a:t>
            </a:r>
            <a:r>
              <a:rPr lang="fr-FR" sz="1400" dirty="0" err="1" smtClean="0"/>
              <a:t>until</a:t>
            </a:r>
            <a:r>
              <a:rPr lang="fr-FR" sz="1400" dirty="0" smtClean="0"/>
              <a:t> 2050)  </a:t>
            </a:r>
          </a:p>
          <a:p>
            <a:pPr marL="857250" lvl="2" indent="-342900">
              <a:lnSpc>
                <a:spcPct val="150000"/>
              </a:lnSpc>
              <a:buClr>
                <a:srgbClr val="008C8E"/>
              </a:buClr>
              <a:buFont typeface="+mj-lt"/>
              <a:buAutoNum type="arabicPeriod"/>
            </a:pPr>
            <a:r>
              <a:rPr lang="fr-FR" sz="1400" dirty="0" smtClean="0"/>
              <a:t>So far, </a:t>
            </a:r>
            <a:r>
              <a:rPr lang="fr-FR" sz="1400" dirty="0" err="1" smtClean="0"/>
              <a:t>we</a:t>
            </a:r>
            <a:r>
              <a:rPr lang="fr-FR" sz="1400" dirty="0" smtClean="0"/>
              <a:t> </a:t>
            </a:r>
            <a:r>
              <a:rPr lang="fr-FR" sz="1400" dirty="0" err="1" smtClean="0"/>
              <a:t>did</a:t>
            </a:r>
            <a:r>
              <a:rPr lang="fr-FR" sz="1400" dirty="0" smtClean="0"/>
              <a:t> not </a:t>
            </a:r>
            <a:r>
              <a:rPr lang="fr-FR" sz="1400" dirty="0" err="1" smtClean="0"/>
              <a:t>decide</a:t>
            </a:r>
            <a:r>
              <a:rPr lang="fr-FR" sz="1400" dirty="0" smtClean="0"/>
              <a:t> on management scenarios! </a:t>
            </a:r>
            <a:r>
              <a:rPr lang="fr-FR" sz="1400" dirty="0" err="1" smtClean="0"/>
              <a:t>Depends</a:t>
            </a:r>
            <a:r>
              <a:rPr lang="fr-FR" sz="1400" dirty="0" smtClean="0"/>
              <a:t> on T1.4 and </a:t>
            </a:r>
            <a:r>
              <a:rPr lang="fr-FR" sz="1400" dirty="0" err="1" smtClean="0"/>
              <a:t>stakeholders</a:t>
            </a:r>
            <a:r>
              <a:rPr lang="fr-FR" sz="1400" dirty="0" smtClean="0"/>
              <a:t>!! </a:t>
            </a:r>
          </a:p>
          <a:p>
            <a:pPr marL="857250" lvl="2" indent="-342900">
              <a:lnSpc>
                <a:spcPct val="150000"/>
              </a:lnSpc>
              <a:buClr>
                <a:srgbClr val="008C8E"/>
              </a:buClr>
              <a:buFont typeface="+mj-lt"/>
              <a:buAutoNum type="arabicPeriod"/>
            </a:pPr>
            <a:r>
              <a:rPr lang="fr-FR" sz="1400" dirty="0" smtClean="0"/>
              <a:t>So far, MS </a:t>
            </a:r>
            <a:r>
              <a:rPr lang="fr-FR" sz="1400" dirty="0" err="1" smtClean="0"/>
              <a:t>filled</a:t>
            </a:r>
            <a:r>
              <a:rPr lang="fr-FR" sz="1400" dirty="0" smtClean="0"/>
              <a:t> a table on possible contribution to M3.6 – M3.8 and D3.4. </a:t>
            </a:r>
          </a:p>
          <a:p>
            <a:pPr marL="0" indent="0">
              <a:lnSpc>
                <a:spcPct val="150000"/>
              </a:lnSpc>
              <a:buClr>
                <a:srgbClr val="008C8E"/>
              </a:buClr>
              <a:buNone/>
            </a:pPr>
            <a:r>
              <a:rPr lang="fr-FR" sz="1800" b="1" dirty="0" smtClean="0"/>
              <a:t>To </a:t>
            </a:r>
            <a:r>
              <a:rPr lang="fr-FR" sz="1800" b="1" dirty="0" err="1" smtClean="0"/>
              <a:t>be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discussed</a:t>
            </a:r>
            <a:r>
              <a:rPr lang="fr-FR" sz="1800" b="1" dirty="0" smtClean="0"/>
              <a:t>: </a:t>
            </a:r>
            <a:endParaRPr lang="fr-FR" sz="1800" b="1" dirty="0" smtClean="0"/>
          </a:p>
          <a:p>
            <a:pPr marL="0" indent="0">
              <a:lnSpc>
                <a:spcPct val="150000"/>
              </a:lnSpc>
              <a:buClr>
                <a:srgbClr val="008C8E"/>
              </a:buClr>
              <a:buNone/>
            </a:pPr>
            <a:r>
              <a:rPr lang="fr-FR" sz="1800" b="1" dirty="0" err="1" smtClean="0"/>
              <a:t>Who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else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is</a:t>
            </a:r>
            <a:r>
              <a:rPr lang="fr-FR" sz="1800" b="1" dirty="0" smtClean="0"/>
              <a:t> able to </a:t>
            </a:r>
            <a:r>
              <a:rPr lang="fr-FR" sz="1800" b="1" dirty="0" err="1" smtClean="0"/>
              <a:t>participate</a:t>
            </a:r>
            <a:r>
              <a:rPr lang="fr-FR" sz="1800" b="1" dirty="0" smtClean="0"/>
              <a:t> in M 3.6? </a:t>
            </a:r>
          </a:p>
          <a:p>
            <a:pPr marL="0" indent="0">
              <a:lnSpc>
                <a:spcPct val="150000"/>
              </a:lnSpc>
              <a:buClr>
                <a:srgbClr val="008C8E"/>
              </a:buClr>
              <a:buNone/>
            </a:pPr>
            <a:r>
              <a:rPr lang="fr-FR" sz="1800" b="1" dirty="0" smtClean="0"/>
              <a:t>How </a:t>
            </a:r>
            <a:r>
              <a:rPr lang="fr-FR" sz="1800" b="1" dirty="0" smtClean="0"/>
              <a:t>to use the scenarios </a:t>
            </a:r>
            <a:r>
              <a:rPr lang="fr-FR" sz="1800" b="1" dirty="0" err="1" smtClean="0"/>
              <a:t>summarized</a:t>
            </a:r>
            <a:r>
              <a:rPr lang="fr-FR" sz="1800" b="1" dirty="0" smtClean="0"/>
              <a:t> in T1.4 for </a:t>
            </a:r>
            <a:r>
              <a:rPr lang="fr-FR" sz="1800" b="1" dirty="0" err="1" smtClean="0"/>
              <a:t>work</a:t>
            </a:r>
            <a:r>
              <a:rPr lang="fr-FR" sz="1800" b="1" dirty="0" smtClean="0"/>
              <a:t> in T3.3? </a:t>
            </a:r>
            <a:endParaRPr lang="fr-FR" sz="1800" b="1" dirty="0"/>
          </a:p>
          <a:p>
            <a:pPr marL="0" indent="0">
              <a:lnSpc>
                <a:spcPct val="150000"/>
              </a:lnSpc>
              <a:buClr>
                <a:srgbClr val="008C8E"/>
              </a:buClr>
              <a:buNone/>
            </a:pPr>
            <a:endParaRPr lang="fr-FR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4" y="1352060"/>
            <a:ext cx="11746190" cy="66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94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0293" y="605762"/>
            <a:ext cx="2742789" cy="1559922"/>
          </a:xfrm>
        </p:spPr>
        <p:txBody>
          <a:bodyPr>
            <a:normAutofit/>
          </a:bodyPr>
          <a:lstStyle/>
          <a:p>
            <a:r>
              <a:rPr lang="de-DE" dirty="0" err="1" smtClean="0"/>
              <a:t>Possible</a:t>
            </a:r>
            <a:r>
              <a:rPr lang="de-DE" dirty="0" smtClean="0"/>
              <a:t> ST </a:t>
            </a:r>
            <a:r>
              <a:rPr lang="de-DE" dirty="0" err="1" smtClean="0"/>
              <a:t>modelled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T3.3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3C85A-E405-4B57-AA28-A01F065B1A4D}" type="slidenum">
              <a:rPr lang="fr-FR" smtClean="0"/>
              <a:t>9</a:t>
            </a:fld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165100"/>
            <a:ext cx="9036050" cy="669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34755" y="1973013"/>
            <a:ext cx="27720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/>
              <a:t>6 countries </a:t>
            </a:r>
            <a:r>
              <a:rPr lang="de-DE" dirty="0" err="1" smtClean="0"/>
              <a:t>contribute</a:t>
            </a:r>
            <a:endParaRPr lang="de-DE" dirty="0" smtClean="0"/>
          </a:p>
          <a:p>
            <a:r>
              <a:rPr lang="de-DE" dirty="0" smtClean="0"/>
              <a:t>(AT, PL, LT, FR, SP, IR)</a:t>
            </a:r>
          </a:p>
          <a:p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3 ST </a:t>
            </a:r>
            <a:r>
              <a:rPr lang="de-DE" dirty="0" err="1" smtClean="0"/>
              <a:t>with</a:t>
            </a:r>
            <a:r>
              <a:rPr lang="de-DE" dirty="0" smtClean="0"/>
              <a:t> &gt; 3 countries</a:t>
            </a:r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5 ST </a:t>
            </a:r>
            <a:r>
              <a:rPr lang="de-DE" dirty="0" err="1" smtClean="0"/>
              <a:t>with</a:t>
            </a:r>
            <a:r>
              <a:rPr lang="de-DE" dirty="0" smtClean="0"/>
              <a:t> 1 </a:t>
            </a:r>
            <a:r>
              <a:rPr lang="de-DE" dirty="0" err="1" smtClean="0"/>
              <a:t>country</a:t>
            </a: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r>
              <a:rPr lang="de-DE" dirty="0" smtClean="0"/>
              <a:t>- 2 STs </a:t>
            </a:r>
            <a:r>
              <a:rPr lang="de-DE" dirty="0" err="1" smtClean="0"/>
              <a:t>can</a:t>
            </a:r>
            <a:r>
              <a:rPr lang="de-DE" dirty="0" smtClean="0"/>
              <a:t> not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simulated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sz="2800" b="1" dirty="0" err="1" smtClean="0"/>
              <a:t>Any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further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partners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here</a:t>
            </a:r>
            <a:r>
              <a:rPr lang="de-DE" sz="2800" b="1" dirty="0" smtClean="0"/>
              <a:t> in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audience</a:t>
            </a:r>
            <a:r>
              <a:rPr lang="de-DE" sz="2800" b="1" dirty="0" smtClean="0"/>
              <a:t>??? </a:t>
            </a:r>
            <a:endParaRPr lang="de-AT" sz="2800" b="1" dirty="0"/>
          </a:p>
        </p:txBody>
      </p:sp>
    </p:spTree>
    <p:extLst>
      <p:ext uri="{BB962C8B-B14F-4D97-AF65-F5344CB8AC3E}">
        <p14:creationId xmlns:p14="http://schemas.microsoft.com/office/powerpoint/2010/main" val="958898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497D0D2F-0FE2-4C3F-930E-9EC651AE33B0}" vid="{29D4FFEA-FB1D-4BFA-93A1-BAB8BD6F4ED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8FCC50947FC14EA075BBB5CDACFF96" ma:contentTypeVersion="20" ma:contentTypeDescription="Create a new document." ma:contentTypeScope="" ma:versionID="3cbfd63c69e612e574fb35b2f395bff4">
  <xsd:schema xmlns:xsd="http://www.w3.org/2001/XMLSchema" xmlns:xs="http://www.w3.org/2001/XMLSchema" xmlns:p="http://schemas.microsoft.com/office/2006/metadata/properties" xmlns:ns2="edc85342-bde8-4bc2-aaf2-5cc6cd139bd1" xmlns:ns3="15af7869-65d3-48ca-ac6f-07bb4ee79b91" targetNamespace="http://schemas.microsoft.com/office/2006/metadata/properties" ma:root="true" ma:fieldsID="c64e3e1bb2fec94b48e39ee84812de5d" ns2:_="" ns3:_="">
    <xsd:import namespace="edc85342-bde8-4bc2-aaf2-5cc6cd139bd1"/>
    <xsd:import namespace="15af7869-65d3-48ca-ac6f-07bb4ee79b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3:TaxCatchAll" minOccurs="0"/>
                <xsd:element ref="ns2:MediaServiceLocation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c85342-bde8-4bc2-aaf2-5cc6cd139b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1ce8ef9-eba9-4a18-9b82-58e3bed703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af7869-65d3-48ca-ac6f-07bb4ee79b9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4203567-9e98-426a-a986-8c3f33cbb173}" ma:internalName="TaxCatchAll" ma:showField="CatchAllData" ma:web="15af7869-65d3-48ca-ac6f-07bb4ee79b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c85342-bde8-4bc2-aaf2-5cc6cd139bd1">
      <Terms xmlns="http://schemas.microsoft.com/office/infopath/2007/PartnerControls"/>
    </lcf76f155ced4ddcb4097134ff3c332f>
    <TaxCatchAll xmlns="15af7869-65d3-48ca-ac6f-07bb4ee79b91" xsi:nil="true"/>
  </documentManagement>
</p:properties>
</file>

<file path=customXml/itemProps1.xml><?xml version="1.0" encoding="utf-8"?>
<ds:datastoreItem xmlns:ds="http://schemas.openxmlformats.org/officeDocument/2006/customXml" ds:itemID="{4591106F-610B-4908-95DD-36A2F56B9B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c85342-bde8-4bc2-aaf2-5cc6cd139bd1"/>
    <ds:schemaRef ds:uri="15af7869-65d3-48ca-ac6f-07bb4ee79b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067DE6-FB06-4BCF-B73D-CEBF0759E5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0CBDB5-419F-4E58-92D8-0F9888097348}">
  <ds:schemaRefs>
    <ds:schemaRef ds:uri="edc85342-bde8-4bc2-aaf2-5cc6cd139bd1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15af7869-65d3-48ca-ac6f-07bb4ee79b91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456</Words>
  <Application>Microsoft Office PowerPoint</Application>
  <PresentationFormat>Benutzerdefiniert</PresentationFormat>
  <Paragraphs>108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Office-tema</vt:lpstr>
      <vt:lpstr>Task 3.3: Assessment/forcast of the evaluation of soil threats and soil-based ecosystem services according to climatic scenarios and/or changes in land-uses /management </vt:lpstr>
      <vt:lpstr>Aims of Task 3.3</vt:lpstr>
      <vt:lpstr>Dependencies and providance of T3.3</vt:lpstr>
      <vt:lpstr>8 MS involved in the proposal</vt:lpstr>
      <vt:lpstr>Deliverables and Milestones T3.3</vt:lpstr>
      <vt:lpstr>M3.4 Extensive literature review on modelling studies including CC, LU and management scenarios </vt:lpstr>
      <vt:lpstr>M3.4. What will be done in the coming months?</vt:lpstr>
      <vt:lpstr>M3.6. What will be done in the coming months?</vt:lpstr>
      <vt:lpstr>Possible ST modelled within T3.3</vt:lpstr>
      <vt:lpstr>Possible SES modelled within T3.3</vt:lpstr>
      <vt:lpstr>PowerPoint-Präsentation</vt:lpstr>
    </vt:vector>
  </TitlesOfParts>
  <Company>Aarhus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 Besnault</dc:creator>
  <cp:lastModifiedBy>Kitzler Barbara</cp:lastModifiedBy>
  <cp:revision>132</cp:revision>
  <cp:lastPrinted>2020-02-24T09:45:41Z</cp:lastPrinted>
  <dcterms:created xsi:type="dcterms:W3CDTF">2021-11-19T11:13:57Z</dcterms:created>
  <dcterms:modified xsi:type="dcterms:W3CDTF">2023-03-05T17:31:21Z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0x0101005A8FCC50947FC14EA075BBB5CDACFF96</vt:lpwstr>
  </property>
</Properties>
</file>